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6"/>
  </p:notesMasterIdLst>
  <p:handoutMasterIdLst>
    <p:handoutMasterId r:id="rId17"/>
  </p:handoutMasterIdLst>
  <p:sldIdLst>
    <p:sldId id="256" r:id="rId5"/>
    <p:sldId id="1677" r:id="rId6"/>
    <p:sldId id="1686" r:id="rId7"/>
    <p:sldId id="1693" r:id="rId8"/>
    <p:sldId id="1694" r:id="rId9"/>
    <p:sldId id="1695" r:id="rId10"/>
    <p:sldId id="1696" r:id="rId11"/>
    <p:sldId id="1697" r:id="rId12"/>
    <p:sldId id="1698" r:id="rId13"/>
    <p:sldId id="1699" r:id="rId14"/>
    <p:sldId id="310" r:id="rId15"/>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1A"/>
    <a:srgbClr val="E32520"/>
    <a:srgbClr val="E4E1DC"/>
    <a:srgbClr val="FBFCF7"/>
    <a:srgbClr val="2130AC"/>
    <a:srgbClr val="4254BE"/>
    <a:srgbClr val="FFFFFF"/>
    <a:srgbClr val="FAFBF6"/>
    <a:srgbClr val="5FB9F5"/>
    <a:srgbClr val="3C9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2" d="100"/>
          <a:sy n="62" d="100"/>
        </p:scale>
        <p:origin x="836" y="56"/>
      </p:cViewPr>
      <p:guideLst>
        <p:guide orient="horz" pos="2137"/>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26/09/2023</a:t>
            </a:fld>
            <a:endParaRPr lang="en-GB"/>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a:t>
            </a:fld>
            <a:endParaRPr lang="en-GB"/>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26/09/2023</a:t>
            </a:fld>
            <a:endParaRPr lang="en-GB"/>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a:t>
            </a:fld>
            <a:endParaRPr lang="en-GB"/>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9F5426-27A5-4531-AEAF-F216ECB52FC1}" type="slidenum">
              <a:rPr lang="en-GB" smtClean="0"/>
              <a:t>3</a:t>
            </a:fld>
            <a:endParaRPr lang="en-GB"/>
          </a:p>
        </p:txBody>
      </p:sp>
    </p:spTree>
    <p:extLst>
      <p:ext uri="{BB962C8B-B14F-4D97-AF65-F5344CB8AC3E}">
        <p14:creationId xmlns:p14="http://schemas.microsoft.com/office/powerpoint/2010/main" val="3125321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9F5426-27A5-4531-AEAF-F216ECB52FC1}" type="slidenum">
              <a:rPr lang="en-GB" smtClean="0"/>
              <a:t>4</a:t>
            </a:fld>
            <a:endParaRPr lang="en-GB"/>
          </a:p>
        </p:txBody>
      </p:sp>
    </p:spTree>
    <p:extLst>
      <p:ext uri="{BB962C8B-B14F-4D97-AF65-F5344CB8AC3E}">
        <p14:creationId xmlns:p14="http://schemas.microsoft.com/office/powerpoint/2010/main" val="370767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9F5426-27A5-4531-AEAF-F216ECB52FC1}" type="slidenum">
              <a:rPr lang="en-GB" smtClean="0"/>
              <a:t>5</a:t>
            </a:fld>
            <a:endParaRPr lang="en-GB"/>
          </a:p>
        </p:txBody>
      </p:sp>
    </p:spTree>
    <p:extLst>
      <p:ext uri="{BB962C8B-B14F-4D97-AF65-F5344CB8AC3E}">
        <p14:creationId xmlns:p14="http://schemas.microsoft.com/office/powerpoint/2010/main" val="45495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9F5426-27A5-4531-AEAF-F216ECB52FC1}" type="slidenum">
              <a:rPr lang="en-GB" smtClean="0"/>
              <a:t>6</a:t>
            </a:fld>
            <a:endParaRPr lang="en-GB"/>
          </a:p>
        </p:txBody>
      </p:sp>
    </p:spTree>
    <p:extLst>
      <p:ext uri="{BB962C8B-B14F-4D97-AF65-F5344CB8AC3E}">
        <p14:creationId xmlns:p14="http://schemas.microsoft.com/office/powerpoint/2010/main" val="277148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9F5426-27A5-4531-AEAF-F216ECB52FC1}" type="slidenum">
              <a:rPr lang="en-GB" smtClean="0"/>
              <a:t>7</a:t>
            </a:fld>
            <a:endParaRPr lang="en-GB"/>
          </a:p>
        </p:txBody>
      </p:sp>
    </p:spTree>
    <p:extLst>
      <p:ext uri="{BB962C8B-B14F-4D97-AF65-F5344CB8AC3E}">
        <p14:creationId xmlns:p14="http://schemas.microsoft.com/office/powerpoint/2010/main" val="212288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9F5426-27A5-4531-AEAF-F216ECB52FC1}" type="slidenum">
              <a:rPr lang="en-GB" smtClean="0"/>
              <a:t>8</a:t>
            </a:fld>
            <a:endParaRPr lang="en-GB"/>
          </a:p>
        </p:txBody>
      </p:sp>
    </p:spTree>
    <p:extLst>
      <p:ext uri="{BB962C8B-B14F-4D97-AF65-F5344CB8AC3E}">
        <p14:creationId xmlns:p14="http://schemas.microsoft.com/office/powerpoint/2010/main" val="119838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9F5426-27A5-4531-AEAF-F216ECB52FC1}" type="slidenum">
              <a:rPr lang="en-GB" smtClean="0"/>
              <a:t>9</a:t>
            </a:fld>
            <a:endParaRPr lang="en-GB"/>
          </a:p>
        </p:txBody>
      </p:sp>
    </p:spTree>
    <p:extLst>
      <p:ext uri="{BB962C8B-B14F-4D97-AF65-F5344CB8AC3E}">
        <p14:creationId xmlns:p14="http://schemas.microsoft.com/office/powerpoint/2010/main" val="139852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9F5426-27A5-4531-AEAF-F216ECB52FC1}" type="slidenum">
              <a:rPr lang="en-GB" smtClean="0"/>
              <a:t>10</a:t>
            </a:fld>
            <a:endParaRPr lang="en-GB"/>
          </a:p>
        </p:txBody>
      </p:sp>
    </p:spTree>
    <p:extLst>
      <p:ext uri="{BB962C8B-B14F-4D97-AF65-F5344CB8AC3E}">
        <p14:creationId xmlns:p14="http://schemas.microsoft.com/office/powerpoint/2010/main" val="306468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A79344-B78D-4AB5-BC44-CD463620C000}" type="slidenum">
              <a:rPr lang="en-GB" smtClean="0"/>
              <a:t>11</a:t>
            </a:fld>
            <a:endParaRPr lang="en-GB"/>
          </a:p>
        </p:txBody>
      </p:sp>
    </p:spTree>
    <p:extLst>
      <p:ext uri="{BB962C8B-B14F-4D97-AF65-F5344CB8AC3E}">
        <p14:creationId xmlns:p14="http://schemas.microsoft.com/office/powerpoint/2010/main" val="3273121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S2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p:spPr>
        <p:txBody>
          <a:bodyPr anchor="t"/>
          <a:lstStyle>
            <a:lvl1pPr algn="l">
              <a:defRPr sz="5400"/>
            </a:lvl1pPr>
          </a:lstStyle>
          <a:p>
            <a:r>
              <a:rPr lang="en-US"/>
              <a:t>Click to add title</a:t>
            </a:r>
            <a:endParaRPr lang="en-GB"/>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GB"/>
          </a:p>
        </p:txBody>
      </p:sp>
      <p:sp>
        <p:nvSpPr>
          <p:cNvPr id="4" name="Footer Placeholder 3"/>
          <p:cNvSpPr>
            <a:spLocks noGrp="1"/>
          </p:cNvSpPr>
          <p:nvPr>
            <p:ph type="ftr" sz="quarter" idx="10"/>
          </p:nvPr>
        </p:nvSpPr>
        <p:spPr/>
        <p:txBody>
          <a:bodyPr/>
          <a:lstStyle/>
          <a:p>
            <a:r>
              <a:rPr lang="en-GB"/>
              <a:t>www.hs2.org.uk</a:t>
            </a:r>
          </a:p>
        </p:txBody>
      </p:sp>
      <p:sp>
        <p:nvSpPr>
          <p:cNvPr id="5" name="Slide Number Placeholder 4"/>
          <p:cNvSpPr>
            <a:spLocks noGrp="1"/>
          </p:cNvSpPr>
          <p:nvPr>
            <p:ph type="sldNum" sz="quarter" idx="11"/>
          </p:nvPr>
        </p:nvSpPr>
        <p:spPr/>
        <p:txBody>
          <a:bodyPr/>
          <a:lstStyle/>
          <a:p>
            <a:fld id="{3DDFAA72-5DC3-4587-87F2-53D3D6F24F13}" type="slidenum">
              <a:rPr lang="en-GB" smtClean="0"/>
              <a:t>‹#›</a:t>
            </a:fld>
            <a:endParaRPr lang="en-GB"/>
          </a:p>
        </p:txBody>
      </p:sp>
      <p:pic>
        <p:nvPicPr>
          <p:cNvPr id="15" name="Picture 14">
            <a:extLst>
              <a:ext uri="{FF2B5EF4-FFF2-40B4-BE49-F238E27FC236}">
                <a16:creationId xmlns:a16="http://schemas.microsoft.com/office/drawing/2014/main" id="{C5A1A13C-5077-D54F-A1A9-41A397B7E6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7" y="462007"/>
            <a:ext cx="7269665" cy="84611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a:t>Title</a:t>
            </a:r>
            <a:endParaRPr lang="en-GB"/>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a:t>Title</a:t>
            </a:r>
            <a:endParaRPr lang="en-GB"/>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a:t>Title</a:t>
            </a:r>
            <a:endParaRPr lang="en-GB"/>
          </a:p>
        </p:txBody>
      </p:sp>
      <p:sp>
        <p:nvSpPr>
          <p:cNvPr id="18" name="Picture Placeholder 16"/>
          <p:cNvSpPr>
            <a:spLocks noGrp="1"/>
          </p:cNvSpPr>
          <p:nvPr>
            <p:ph type="pic" sz="quarter" idx="14"/>
          </p:nvPr>
        </p:nvSpPr>
        <p:spPr>
          <a:xfrm>
            <a:off x="8036334" y="457199"/>
            <a:ext cx="3664638" cy="5536224"/>
          </a:xfrm>
        </p:spPr>
        <p:txBody>
          <a:bodyPr/>
          <a:lstStyle/>
          <a:p>
            <a:r>
              <a:rPr lang="en-US"/>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26699318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err="1"/>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a:t>Title</a:t>
            </a:r>
          </a:p>
          <a:p>
            <a:pPr lvl="1"/>
            <a:r>
              <a:rPr lang="en-US"/>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p>
        </p:txBody>
      </p:sp>
      <p:sp>
        <p:nvSpPr>
          <p:cNvPr id="15" name="Picture Placeholder 16"/>
          <p:cNvSpPr>
            <a:spLocks noGrp="1"/>
          </p:cNvSpPr>
          <p:nvPr>
            <p:ph type="pic" sz="quarter" idx="12"/>
          </p:nvPr>
        </p:nvSpPr>
        <p:spPr>
          <a:xfrm>
            <a:off x="4168478" y="457199"/>
            <a:ext cx="3664638" cy="2578116"/>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a:t>Title</a:t>
            </a:r>
            <a:endParaRPr lang="en-GB"/>
          </a:p>
        </p:txBody>
      </p:sp>
      <p:sp>
        <p:nvSpPr>
          <p:cNvPr id="18" name="Picture Placeholder 16"/>
          <p:cNvSpPr>
            <a:spLocks noGrp="1"/>
          </p:cNvSpPr>
          <p:nvPr>
            <p:ph type="pic" sz="quarter" idx="14"/>
          </p:nvPr>
        </p:nvSpPr>
        <p:spPr>
          <a:xfrm>
            <a:off x="8036334" y="457199"/>
            <a:ext cx="3664638" cy="2578116"/>
          </a:xfrm>
        </p:spPr>
        <p:txBody>
          <a:bodyPr/>
          <a:lstStyle/>
          <a:p>
            <a:r>
              <a:rPr lang="en-US"/>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a:t>Title</a:t>
            </a:r>
            <a:endParaRPr lang="en-GB"/>
          </a:p>
        </p:txBody>
      </p:sp>
      <p:sp>
        <p:nvSpPr>
          <p:cNvPr id="18" name="Picture Placeholder 16"/>
          <p:cNvSpPr>
            <a:spLocks noGrp="1"/>
          </p:cNvSpPr>
          <p:nvPr>
            <p:ph type="pic" sz="quarter" idx="14"/>
          </p:nvPr>
        </p:nvSpPr>
        <p:spPr>
          <a:xfrm>
            <a:off x="8036334" y="457198"/>
            <a:ext cx="3664638" cy="2768325"/>
          </a:xfrm>
        </p:spPr>
        <p:txBody>
          <a:bodyPr/>
          <a:lstStyle/>
          <a:p>
            <a:r>
              <a:rPr lang="en-US"/>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2822875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a:t>Title</a:t>
            </a:r>
          </a:p>
        </p:txBody>
      </p:sp>
      <p:sp>
        <p:nvSpPr>
          <p:cNvPr id="17" name="Picture Placeholder 16"/>
          <p:cNvSpPr>
            <a:spLocks noGrp="1"/>
          </p:cNvSpPr>
          <p:nvPr>
            <p:ph type="pic" sz="quarter" idx="12"/>
          </p:nvPr>
        </p:nvSpPr>
        <p:spPr>
          <a:xfrm>
            <a:off x="457200" y="2298422"/>
            <a:ext cx="3502617" cy="3759477"/>
          </a:xfrm>
        </p:spPr>
        <p:txBody>
          <a:bodyPr/>
          <a:lstStyle/>
          <a:p>
            <a:r>
              <a:rPr lang="en-US"/>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20622445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a:t>T</a:t>
            </a:r>
            <a:r>
              <a:rPr lang="en-US" err="1"/>
              <a:t>itle</a:t>
            </a:r>
            <a:endParaRPr lang="en-US"/>
          </a:p>
        </p:txBody>
      </p:sp>
      <p:sp>
        <p:nvSpPr>
          <p:cNvPr id="17" name="Picture Placeholder 16"/>
          <p:cNvSpPr>
            <a:spLocks noGrp="1"/>
          </p:cNvSpPr>
          <p:nvPr>
            <p:ph type="pic" sz="quarter" idx="12"/>
          </p:nvPr>
        </p:nvSpPr>
        <p:spPr>
          <a:xfrm>
            <a:off x="457200" y="2593698"/>
            <a:ext cx="3502617" cy="2254528"/>
          </a:xfrm>
        </p:spPr>
        <p:txBody>
          <a:bodyPr/>
          <a:lstStyle/>
          <a:p>
            <a:r>
              <a:rPr lang="en-US"/>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41492495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2065201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2657-5855-402E-8201-A74580964035}"/>
              </a:ext>
            </a:extLst>
          </p:cNvPr>
          <p:cNvSpPr>
            <a:spLocks noGrp="1"/>
          </p:cNvSpPr>
          <p:nvPr>
            <p:ph type="title" hasCustomPrompt="1"/>
          </p:nvPr>
        </p:nvSpPr>
        <p:spPr/>
        <p:txBody>
          <a:bodyPr/>
          <a:lstStyle>
            <a:lvl1pPr>
              <a:lnSpc>
                <a:spcPct val="100000"/>
              </a:lnSpc>
              <a:defRPr/>
            </a:lvl1pPr>
          </a:lstStyle>
          <a:p>
            <a:r>
              <a:rPr lang="en-US"/>
              <a:t>Title</a:t>
            </a:r>
            <a:endParaRPr lang="en-GB"/>
          </a:p>
        </p:txBody>
      </p:sp>
      <p:sp>
        <p:nvSpPr>
          <p:cNvPr id="3" name="Content Placeholder 2">
            <a:extLst>
              <a:ext uri="{FF2B5EF4-FFF2-40B4-BE49-F238E27FC236}">
                <a16:creationId xmlns:a16="http://schemas.microsoft.com/office/drawing/2014/main" id="{25B1C36A-90E2-4829-92BD-C2AFF10613DD}"/>
              </a:ext>
            </a:extLst>
          </p:cNvPr>
          <p:cNvSpPr>
            <a:spLocks noGrp="1"/>
          </p:cNvSpPr>
          <p:nvPr>
            <p:ph idx="1"/>
          </p:nvPr>
        </p:nvSpPr>
        <p:spPr>
          <a:xfrm>
            <a:off x="457200" y="1613044"/>
            <a:ext cx="11277600" cy="4426512"/>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a:t>Title</a:t>
            </a:r>
            <a:endParaRPr lang="en-GB"/>
          </a:p>
        </p:txBody>
      </p:sp>
      <p:sp>
        <p:nvSpPr>
          <p:cNvPr id="18" name="Picture Placeholder 16"/>
          <p:cNvSpPr>
            <a:spLocks noGrp="1"/>
          </p:cNvSpPr>
          <p:nvPr>
            <p:ph type="pic" sz="quarter" idx="14"/>
          </p:nvPr>
        </p:nvSpPr>
        <p:spPr>
          <a:xfrm>
            <a:off x="8036334" y="457199"/>
            <a:ext cx="3664638" cy="5536224"/>
          </a:xfrm>
        </p:spPr>
        <p:txBody>
          <a:bodyPr/>
          <a:lstStyle/>
          <a:p>
            <a:r>
              <a:rPr lang="en-US"/>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34606505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a:t>Click icon to add picture</a:t>
            </a:r>
            <a:endParaRPr lang="en-GB"/>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a:t>Click icon to add picture</a:t>
            </a:r>
            <a:endParaRPr lang="en-GB"/>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a:t>Click icon to add picture</a:t>
            </a:r>
            <a:endParaRPr lang="en-GB"/>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a:t>Title</a:t>
            </a:r>
            <a:endParaRPr lang="en-GB"/>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a:t>Click icon to add picture</a:t>
            </a:r>
            <a:endParaRPr lang="en-GB"/>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a:t>Click icon to add picture</a:t>
            </a:r>
            <a:endParaRPr lang="en-GB"/>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a:t>Click icon to add picture</a:t>
            </a:r>
            <a:endParaRPr lang="en-GB"/>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25"/>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36232893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a:t>Click icon to add picture</a:t>
            </a:r>
            <a:endParaRPr lang="en-GB"/>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a:t>Title</a:t>
            </a:r>
            <a:endParaRPr lang="en-GB"/>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a:t>Click icon to add picture</a:t>
            </a:r>
            <a:endParaRPr lang="en-GB"/>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a:t>
            </a:r>
            <a:endParaRPr lang="en-GB"/>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a:t>
            </a:r>
            <a:endParaRPr lang="en-GB"/>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a:t>Click icon to add picture</a:t>
            </a:r>
            <a:endParaRPr lang="en-GB"/>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a:t>Click icon to add picture</a:t>
            </a:r>
            <a:endParaRPr lang="en-GB"/>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a:t>
            </a:r>
            <a:endParaRPr lang="en-GB"/>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a:t>
            </a:r>
            <a:endParaRPr lang="en-GB"/>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a:t>Click icon to add picture</a:t>
            </a:r>
            <a:endParaRPr lang="en-GB"/>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a:t>Click icon to add picture</a:t>
            </a:r>
            <a:endParaRPr lang="en-GB"/>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a:t>
            </a:r>
            <a:endParaRPr lang="en-GB"/>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a:t>
            </a:r>
            <a:endParaRPr lang="en-GB"/>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a:t>Click icon to add picture</a:t>
            </a:r>
            <a:endParaRPr lang="en-GB"/>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a:t>Click icon to add picture</a:t>
            </a:r>
            <a:endParaRPr lang="en-GB"/>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a:t>
            </a:r>
            <a:endParaRPr lang="en-GB"/>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Text</a:t>
            </a:r>
            <a:endParaRPr lang="en-GB"/>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45"/>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1287279351"/>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31008175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a:t>Title</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346161856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a:t>Suggested title: Agenda</a:t>
            </a:r>
            <a:endParaRPr lang="en-GB"/>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a:t>Delete / duplicate as required</a:t>
            </a:r>
            <a:endParaRPr lang="en-US"/>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93"/>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a:t>Schedule title</a:t>
            </a:r>
            <a:endParaRPr lang="en-GB"/>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94"/>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21920394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a:t>Title </a:t>
            </a:r>
            <a:br>
              <a:rPr lang="en-US"/>
            </a:br>
            <a:r>
              <a:rPr lang="en-US"/>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a:t>.</a:t>
            </a:r>
            <a:endParaRPr lang="en-US"/>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a:t>.</a:t>
            </a:r>
            <a:endParaRPr lang="en-US"/>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a:t>.</a:t>
            </a:r>
            <a:endParaRPr lang="en-US"/>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a:t>.</a:t>
            </a:r>
            <a:endParaRPr lang="en-US"/>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a:t>.</a:t>
            </a:r>
            <a:endParaRPr lang="en-US"/>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a:t>.</a:t>
            </a:r>
            <a:endParaRPr lang="en-US"/>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a:t>.</a:t>
            </a:r>
            <a:endParaRPr lang="en-US"/>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a:t>.</a:t>
            </a:r>
            <a:endParaRPr lang="en-US"/>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a:t>.</a:t>
            </a:r>
            <a:endParaRPr lang="en-US"/>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a:t>.</a:t>
            </a:r>
            <a:endParaRPr lang="en-US"/>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a:t>.</a:t>
            </a:r>
            <a:endParaRPr lang="en-US"/>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a:t>.</a:t>
            </a:r>
            <a:endParaRPr lang="en-US"/>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a:t>.</a:t>
            </a:r>
            <a:endParaRPr lang="en-US"/>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a:t>.</a:t>
            </a:r>
            <a:endParaRPr lang="en-US"/>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a:t>.</a:t>
            </a:r>
            <a:endParaRPr lang="en-US"/>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a:t>.</a:t>
            </a:r>
            <a:endParaRPr lang="en-US"/>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4" name="Slide Number Placeholder 3"/>
          <p:cNvSpPr>
            <a:spLocks noGrp="1"/>
          </p:cNvSpPr>
          <p:nvPr>
            <p:ph type="sldNum" sz="quarter" idx="240"/>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9441346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a:t>Table title</a:t>
            </a:r>
            <a:endParaRPr lang="en-GB"/>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13980935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a:t>Title</a:t>
            </a:r>
            <a:endParaRPr lang="en-GB"/>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a:t>Title</a:t>
            </a:r>
            <a:endParaRPr lang="en-GB"/>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bg2"/>
                </a:solidFill>
              </a:defRPr>
            </a:lvl1pPr>
          </a:lstStyle>
          <a:p>
            <a:pPr lvl="0"/>
            <a:r>
              <a:rPr lang="en-US"/>
              <a:t>Sub-heading</a:t>
            </a:r>
          </a:p>
        </p:txBody>
      </p:sp>
      <p:sp>
        <p:nvSpPr>
          <p:cNvPr id="7" name="Content Placeholder 2">
            <a:extLst>
              <a:ext uri="{FF2B5EF4-FFF2-40B4-BE49-F238E27FC236}">
                <a16:creationId xmlns:a16="http://schemas.microsoft.com/office/drawing/2014/main" id="{C7B39B37-1F05-354F-A66C-15BA6F940ADC}"/>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a:t>Title</a:t>
            </a:r>
            <a:endParaRPr lang="en-GB"/>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a:t>Text</a:t>
            </a:r>
          </a:p>
        </p:txBody>
      </p:sp>
      <p:sp>
        <p:nvSpPr>
          <p:cNvPr id="3" name="Slide Number Placeholder 2"/>
          <p:cNvSpPr>
            <a:spLocks noGrp="1"/>
          </p:cNvSpPr>
          <p:nvPr>
            <p:ph type="sldNum" sz="quarter" idx="23"/>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8525103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17"/>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a:t>Title</a:t>
            </a:r>
            <a:br>
              <a:rPr lang="en-US"/>
            </a:br>
            <a:r>
              <a:rPr lang="en-US"/>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63"/>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31130846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66"/>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22"/>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err="1"/>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a:t>Title</a:t>
            </a:r>
            <a:endParaRPr lang="en-GB"/>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err="1"/>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a:t>Title</a:t>
            </a:r>
            <a:endParaRPr lang="en-GB"/>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13604987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a:t>Title</a:t>
            </a:r>
            <a:endParaRPr lang="en-GB"/>
          </a:p>
        </p:txBody>
      </p:sp>
      <p:sp>
        <p:nvSpPr>
          <p:cNvPr id="9"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427035"/>
            <a:ext cx="8697074" cy="505530"/>
          </a:xfrm>
        </p:spPr>
        <p:txBody>
          <a:bodyPr/>
          <a:lstStyle>
            <a:lvl1pPr>
              <a:lnSpc>
                <a:spcPct val="100000"/>
              </a:lnSpc>
              <a:defRPr sz="1800" b="1">
                <a:solidFill>
                  <a:schemeClr val="tx2"/>
                </a:solidFill>
              </a:defRPr>
            </a:lvl1pPr>
          </a:lstStyle>
          <a:p>
            <a:pPr lvl="0"/>
            <a:r>
              <a:rPr lang="en-US"/>
              <a:t>Sub-heading</a:t>
            </a:r>
          </a:p>
        </p:txBody>
      </p:sp>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prstClr val="white"/>
                </a:solidFill>
              </a:rPr>
              <a:t>Ensure value </a:t>
            </a:r>
            <a:br>
              <a:rPr lang="en-GB" b="1">
                <a:solidFill>
                  <a:prstClr val="white"/>
                </a:solidFill>
              </a:rPr>
            </a:br>
            <a:r>
              <a:rPr lang="en-GB" b="1">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prstClr val="white"/>
                </a:solidFill>
              </a:rPr>
              <a:t>Respect </a:t>
            </a:r>
          </a:p>
          <a:p>
            <a:pPr algn="ctr"/>
            <a:r>
              <a:rPr lang="en-GB" b="1">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182111876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31796583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23962044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prstClr val="white"/>
                  </a:solidFill>
                </a:rPr>
                <a:t>Strategic goal (6) – Health and safety</a:t>
              </a:r>
            </a:p>
            <a:p>
              <a:pPr algn="ctr"/>
              <a:r>
                <a:rPr lang="en-GB" sz="1200">
                  <a:solidFill>
                    <a:prstClr val="white"/>
                  </a:solidFill>
                </a:rPr>
                <a:t>HS2 will create a railway designed, built and operated </a:t>
              </a:r>
              <a:br>
                <a:rPr lang="en-GB" sz="1200">
                  <a:solidFill>
                    <a:prstClr val="white"/>
                  </a:solidFill>
                </a:rPr>
              </a:br>
              <a:r>
                <a:rPr lang="en-GB" sz="120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15101129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err="1"/>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a:t>Suggested title: Questions / Q&amp;A / Thank you</a:t>
            </a:r>
          </a:p>
          <a:p>
            <a:pPr lvl="1"/>
            <a:r>
              <a:rPr lang="en-US"/>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a:p>
        </p:txBody>
      </p:sp>
      <p:pic>
        <p:nvPicPr>
          <p:cNvPr id="19" name="Picture 18">
            <a:extLst>
              <a:ext uri="{FF2B5EF4-FFF2-40B4-BE49-F238E27FC236}">
                <a16:creationId xmlns:a16="http://schemas.microsoft.com/office/drawing/2014/main" id="{7D1E0E60-9ADC-F949-B5B5-2C6883906633}"/>
              </a:ext>
            </a:extLst>
          </p:cNvPr>
          <p:cNvPicPr>
            <a:picLocks noChangeAspect="1"/>
          </p:cNvPicPr>
          <p:nvPr userDrawn="1"/>
        </p:nvPicPr>
        <p:blipFill>
          <a:blip r:embed="rId2"/>
          <a:stretch>
            <a:fillRect/>
          </a:stretch>
        </p:blipFill>
        <p:spPr>
          <a:xfrm>
            <a:off x="457200" y="457198"/>
            <a:ext cx="7286932" cy="846113"/>
          </a:xfrm>
          <a:prstGeom prst="rect">
            <a:avLst/>
          </a:prstGeom>
        </p:spPr>
      </p:pic>
    </p:spTree>
    <p:extLst>
      <p:ext uri="{BB962C8B-B14F-4D97-AF65-F5344CB8AC3E}">
        <p14:creationId xmlns:p14="http://schemas.microsoft.com/office/powerpoint/2010/main" val="8015201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sub-heading</a:t>
            </a:r>
            <a:endParaRPr lang="en-GB"/>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a:p>
        </p:txBody>
      </p:sp>
      <p:pic>
        <p:nvPicPr>
          <p:cNvPr id="16" name="Picture 15">
            <a:extLst>
              <a:ext uri="{FF2B5EF4-FFF2-40B4-BE49-F238E27FC236}">
                <a16:creationId xmlns:a16="http://schemas.microsoft.com/office/drawing/2014/main" id="{432429F2-99FC-E44F-9444-135FD2DAFF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197" y="462007"/>
            <a:ext cx="7269665" cy="846113"/>
          </a:xfrm>
          <a:prstGeom prst="rect">
            <a:avLst/>
          </a:prstGeom>
        </p:spPr>
      </p:pic>
    </p:spTree>
    <p:extLst>
      <p:ext uri="{BB962C8B-B14F-4D97-AF65-F5344CB8AC3E}">
        <p14:creationId xmlns:p14="http://schemas.microsoft.com/office/powerpoint/2010/main" val="391527787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2657-5855-402E-8201-A74580964035}"/>
              </a:ext>
            </a:extLst>
          </p:cNvPr>
          <p:cNvSpPr>
            <a:spLocks noGrp="1"/>
          </p:cNvSpPr>
          <p:nvPr>
            <p:ph type="title" hasCustomPrompt="1"/>
          </p:nvPr>
        </p:nvSpPr>
        <p:spPr>
          <a:xfrm rot="20277239">
            <a:off x="547199" y="2819218"/>
            <a:ext cx="11277600" cy="968474"/>
          </a:xfrm>
        </p:spPr>
        <p:txBody>
          <a:bodyPr/>
          <a:lstStyle>
            <a:lvl1pPr>
              <a:lnSpc>
                <a:spcPct val="100000"/>
              </a:lnSpc>
              <a:defRPr/>
            </a:lvl1pPr>
          </a:lstStyle>
          <a:p>
            <a:r>
              <a:rPr lang="en-US"/>
              <a:t>DRAFT        </a:t>
            </a:r>
            <a:r>
              <a:rPr lang="en-US" err="1"/>
              <a:t>DRAFT</a:t>
            </a:r>
            <a:r>
              <a:rPr lang="en-US"/>
              <a:t>        DRA</a:t>
            </a:r>
            <a:endParaRPr lang="en-GB"/>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Tree>
    <p:extLst>
      <p:ext uri="{BB962C8B-B14F-4D97-AF65-F5344CB8AC3E}">
        <p14:creationId xmlns:p14="http://schemas.microsoft.com/office/powerpoint/2010/main" val="7245045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a:t>Title</a:t>
            </a:r>
            <a:endParaRPr lang="en-GB"/>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p:nvPr>
        </p:nvSpPr>
        <p:spPr>
          <a:xfrm>
            <a:off x="457200" y="1371600"/>
            <a:ext cx="5716588" cy="3557588"/>
          </a:xfrm>
        </p:spPr>
        <p:txBody>
          <a:bodyPr/>
          <a:lstStyle>
            <a:lvl1pPr>
              <a:lnSpc>
                <a:spcPct val="100000"/>
              </a:lnSpc>
              <a:spcAft>
                <a:spcPts val="600"/>
              </a:spcAft>
              <a:defRPr sz="2200"/>
            </a:lvl1pPr>
            <a:lvl2pPr>
              <a:lnSpc>
                <a:spcPct val="100000"/>
              </a:lnSpc>
              <a:spcAft>
                <a:spcPts val="600"/>
              </a:spcAft>
              <a:buClr>
                <a:schemeClr val="bg2"/>
              </a:buClr>
              <a:defRPr sz="2200"/>
            </a:lvl2pPr>
            <a:lvl3pPr>
              <a:lnSpc>
                <a:spcPct val="100000"/>
              </a:lnSpc>
              <a:spcAft>
                <a:spcPts val="600"/>
              </a:spcAft>
              <a:buClr>
                <a:schemeClr val="bg2"/>
              </a:buClr>
              <a:defRPr sz="2200"/>
            </a:lvl3pPr>
            <a:lvl4pPr>
              <a:lnSpc>
                <a:spcPct val="100000"/>
              </a:lnSpc>
              <a:spcAft>
                <a:spcPts val="600"/>
              </a:spcAft>
              <a:buClr>
                <a:schemeClr val="bg2"/>
              </a:buClr>
              <a:defRPr sz="2200"/>
            </a:lvl4pPr>
            <a:lvl5pPr>
              <a:lnSpc>
                <a:spcPct val="100000"/>
              </a:lnSpc>
              <a:spcAft>
                <a:spcPts val="600"/>
              </a:spcAft>
              <a:buClr>
                <a:schemeClr val="bg2"/>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0" y="457200"/>
            <a:ext cx="11277600" cy="842963"/>
          </a:xfrm>
        </p:spPr>
        <p:txBody>
          <a:bodyPr/>
          <a:lstStyle>
            <a:lvl1pPr>
              <a:lnSpc>
                <a:spcPct val="100000"/>
              </a:lnSpc>
              <a:defRPr/>
            </a:lvl1pPr>
          </a:lstStyle>
          <a:p>
            <a:r>
              <a:rPr lang="en-US"/>
              <a:t>Title</a:t>
            </a:r>
            <a:endParaRPr lang="en-GB"/>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p:nvPr>
        </p:nvSpPr>
        <p:spPr>
          <a:xfrm>
            <a:off x="7124400" y="1371600"/>
            <a:ext cx="4610400"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a:t>T</a:t>
            </a:r>
            <a:r>
              <a:rPr lang="en-US" err="1"/>
              <a:t>itle</a:t>
            </a:r>
            <a:endParaRPr lang="en-GB"/>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a:t>Click icon to add picture</a:t>
            </a:r>
            <a:endParaRPr lang="en-GB"/>
          </a:p>
        </p:txBody>
      </p:sp>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8127206" y="457200"/>
            <a:ext cx="3607594" cy="1271589"/>
          </a:xfrm>
        </p:spPr>
        <p:txBody>
          <a:bodyPr/>
          <a:lstStyle>
            <a:lvl1pPr>
              <a:lnSpc>
                <a:spcPct val="100000"/>
              </a:lnSpc>
              <a:defRPr/>
            </a:lvl1pPr>
          </a:lstStyle>
          <a:p>
            <a:r>
              <a:rPr lang="en-GB"/>
              <a:t>T</a:t>
            </a:r>
            <a:r>
              <a:rPr lang="en-US" err="1"/>
              <a:t>itle</a:t>
            </a:r>
            <a:endParaRPr lang="en-GB"/>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a:p>
        </p:txBody>
      </p:sp>
    </p:spTree>
    <p:extLst>
      <p:ext uri="{BB962C8B-B14F-4D97-AF65-F5344CB8AC3E}">
        <p14:creationId xmlns:p14="http://schemas.microsoft.com/office/powerpoint/2010/main" val="66053699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3B5DF3-3FDB-0144-81B9-087C2CE69589}"/>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5CECD05-2B64-4C0A-B244-E7625063457E}"/>
              </a:ext>
            </a:extLst>
          </p:cNvPr>
          <p:cNvSpPr>
            <a:spLocks noGrp="1"/>
          </p:cNvSpPr>
          <p:nvPr>
            <p:ph type="ftr" sz="quarter" idx="3"/>
          </p:nvPr>
        </p:nvSpPr>
        <p:spPr>
          <a:xfrm>
            <a:off x="547199" y="6483601"/>
            <a:ext cx="4117669" cy="212399"/>
          </a:xfrm>
          <a:prstGeom prst="rect">
            <a:avLst/>
          </a:prstGeom>
        </p:spPr>
        <p:txBody>
          <a:bodyPr vert="horz" lIns="0" tIns="0" rIns="0" bIns="0" rtlCol="0" anchor="t" anchorCtr="0">
            <a:noAutofit/>
          </a:bodyPr>
          <a:lstStyle>
            <a:lvl1pPr algn="l">
              <a:defRPr sz="1000">
                <a:solidFill>
                  <a:schemeClr val="tx1"/>
                </a:solidFill>
              </a:defRPr>
            </a:lvl1pPr>
          </a:lstStyle>
          <a:p>
            <a:r>
              <a:rPr lang="en-GB"/>
              <a:t>www.hs2.org.uk</a:t>
            </a:r>
          </a:p>
        </p:txBody>
      </p:sp>
      <p:sp>
        <p:nvSpPr>
          <p:cNvPr id="4" name="Slide Number Placeholder 3"/>
          <p:cNvSpPr>
            <a:spLocks noGrp="1"/>
          </p:cNvSpPr>
          <p:nvPr>
            <p:ph type="sldNum" sz="quarter" idx="4"/>
          </p:nvPr>
        </p:nvSpPr>
        <p:spPr>
          <a:xfrm>
            <a:off x="10901779" y="6483601"/>
            <a:ext cx="744984" cy="212399"/>
          </a:xfrm>
          <a:prstGeom prst="rect">
            <a:avLst/>
          </a:prstGeom>
        </p:spPr>
        <p:txBody>
          <a:bodyPr vert="horz" lIns="91440" tIns="45720" rIns="91440" bIns="45720" rtlCol="0" anchor="ctr"/>
          <a:lstStyle>
            <a:lvl1pPr algn="r">
              <a:defRPr sz="1200">
                <a:solidFill>
                  <a:schemeClr val="tx1">
                    <a:tint val="75000"/>
                  </a:schemeClr>
                </a:solidFill>
              </a:defRPr>
            </a:lvl1pPr>
          </a:lstStyle>
          <a:p>
            <a:fld id="{3DDFAA72-5DC3-4587-87F2-53D3D6F24F13}" type="slidenum">
              <a:rPr lang="en-GB" smtClean="0"/>
              <a:t>‹#›</a:t>
            </a:fld>
            <a:endParaRPr lang="en-GB"/>
          </a:p>
        </p:txBody>
      </p:sp>
    </p:spTree>
    <p:extLst>
      <p:ext uri="{BB962C8B-B14F-4D97-AF65-F5344CB8AC3E}">
        <p14:creationId xmlns:p14="http://schemas.microsoft.com/office/powerpoint/2010/main" val="726639503"/>
      </p:ext>
    </p:extLst>
  </p:cSld>
  <p:clrMap bg1="lt1" tx1="dk1" bg2="lt2" tx2="dk2" accent1="accent1" accent2="accent2" accent3="accent3" accent4="accent4" accent5="accent5" accent6="accent6" hlink="hlink" folHlink="folHlink"/>
  <p:sldLayoutIdLst>
    <p:sldLayoutId id="2147483708" r:id="rId1"/>
    <p:sldLayoutId id="2147483737" r:id="rId2"/>
    <p:sldLayoutId id="2147483741" r:id="rId3"/>
    <p:sldLayoutId id="2147483739" r:id="rId4"/>
    <p:sldLayoutId id="2147483731" r:id="rId5"/>
    <p:sldLayoutId id="2147483722" r:id="rId6"/>
    <p:sldLayoutId id="2147483724" r:id="rId7"/>
    <p:sldLayoutId id="2147483723" r:id="rId8"/>
    <p:sldLayoutId id="2147483824" r:id="rId9"/>
    <p:sldLayoutId id="2147483726" r:id="rId10"/>
    <p:sldLayoutId id="2147483727" r:id="rId11"/>
    <p:sldLayoutId id="2147483825" r:id="rId12"/>
    <p:sldLayoutId id="2147483780" r:id="rId13"/>
    <p:sldLayoutId id="2147483795" r:id="rId14"/>
    <p:sldLayoutId id="2147483826" r:id="rId15"/>
    <p:sldLayoutId id="2147483806" r:id="rId16"/>
    <p:sldLayoutId id="2147483812" r:id="rId17"/>
    <p:sldLayoutId id="2147483818" r:id="rId18"/>
    <p:sldLayoutId id="2147483811" r:id="rId19"/>
    <p:sldLayoutId id="2147483814" r:id="rId20"/>
    <p:sldLayoutId id="2147483827" r:id="rId21"/>
    <p:sldLayoutId id="2147483828" r:id="rId22"/>
    <p:sldLayoutId id="2147483819" r:id="rId23"/>
    <p:sldLayoutId id="2147483820" r:id="rId24"/>
    <p:sldLayoutId id="2147483709" r:id="rId25"/>
    <p:sldLayoutId id="2147483815" r:id="rId26"/>
    <p:sldLayoutId id="2147483823" r:id="rId27"/>
    <p:sldLayoutId id="2147483816" r:id="rId28"/>
    <p:sldLayoutId id="2147483728" r:id="rId29"/>
    <p:sldLayoutId id="2147483808" r:id="rId30"/>
    <p:sldLayoutId id="2147483829" r:id="rId31"/>
    <p:sldLayoutId id="2147483796" r:id="rId32"/>
    <p:sldLayoutId id="2147483810" r:id="rId33"/>
    <p:sldLayoutId id="2147483803" r:id="rId34"/>
    <p:sldLayoutId id="2147483807" r:id="rId35"/>
    <p:sldLayoutId id="2147483740" r:id="rId36"/>
    <p:sldLayoutId id="2147483813" r:id="rId37"/>
    <p:sldLayoutId id="2147483801" r:id="rId38"/>
    <p:sldLayoutId id="2147483794" r:id="rId39"/>
    <p:sldLayoutId id="2147483793" r:id="rId40"/>
    <p:sldLayoutId id="2147483821" r:id="rId41"/>
    <p:sldLayoutId id="2147483822" r:id="rId42"/>
    <p:sldLayoutId id="2147483817" r:id="rId43"/>
    <p:sldLayoutId id="2147483831" r:id="rId44"/>
    <p:sldLayoutId id="2147483830" r:id="rId45"/>
    <p:sldLayoutId id="2147483832" r:id="rId46"/>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AB9E-FB0D-FC43-8AE9-7E711C999C78}"/>
              </a:ext>
            </a:extLst>
          </p:cNvPr>
          <p:cNvSpPr>
            <a:spLocks noGrp="1"/>
          </p:cNvSpPr>
          <p:nvPr>
            <p:ph type="ctrTitle"/>
          </p:nvPr>
        </p:nvSpPr>
        <p:spPr/>
        <p:txBody>
          <a:bodyPr/>
          <a:lstStyle/>
          <a:p>
            <a:r>
              <a:rPr lang="en-GB" dirty="0"/>
              <a:t>Bideford Avenue </a:t>
            </a:r>
            <a:endParaRPr lang="en-US" dirty="0"/>
          </a:p>
        </p:txBody>
      </p:sp>
      <p:sp>
        <p:nvSpPr>
          <p:cNvPr id="3" name="Subtitle 2">
            <a:extLst>
              <a:ext uri="{FF2B5EF4-FFF2-40B4-BE49-F238E27FC236}">
                <a16:creationId xmlns:a16="http://schemas.microsoft.com/office/drawing/2014/main" id="{3BB1FD6E-3740-8843-952B-78FD5829FF93}"/>
              </a:ext>
            </a:extLst>
          </p:cNvPr>
          <p:cNvSpPr>
            <a:spLocks noGrp="1"/>
          </p:cNvSpPr>
          <p:nvPr>
            <p:ph type="subTitle" idx="1"/>
          </p:nvPr>
        </p:nvSpPr>
        <p:spPr/>
        <p:txBody>
          <a:bodyPr/>
          <a:lstStyle/>
          <a:p>
            <a:r>
              <a:rPr lang="en-GB" dirty="0"/>
              <a:t>Utility Works – September 2023</a:t>
            </a:r>
            <a:endParaRPr lang="en-US" dirty="0"/>
          </a:p>
        </p:txBody>
      </p:sp>
      <p:sp>
        <p:nvSpPr>
          <p:cNvPr id="4" name="TextBox 3">
            <a:extLst>
              <a:ext uri="{FF2B5EF4-FFF2-40B4-BE49-F238E27FC236}">
                <a16:creationId xmlns:a16="http://schemas.microsoft.com/office/drawing/2014/main" id="{674E89DF-EC64-7045-A407-A66EB885E61E}"/>
              </a:ext>
            </a:extLst>
          </p:cNvPr>
          <p:cNvSpPr txBox="1"/>
          <p:nvPr/>
        </p:nvSpPr>
        <p:spPr>
          <a:xfrm>
            <a:off x="1858617" y="974035"/>
            <a:ext cx="0" cy="0"/>
          </a:xfrm>
          <a:prstGeom prst="rect">
            <a:avLst/>
          </a:prstGeom>
          <a:noFill/>
        </p:spPr>
        <p:txBody>
          <a:bodyPr wrap="none" lIns="0" tIns="0" rIns="0" bIns="0" rtlCol="0">
            <a:noAutofit/>
          </a:bodyPr>
          <a:lstStyle/>
          <a:p>
            <a:pPr algn="l"/>
            <a:endParaRPr lang="en-US" sz="1600">
              <a:solidFill>
                <a:schemeClr val="accent1"/>
              </a:solidFill>
            </a:endParaRPr>
          </a:p>
        </p:txBody>
      </p:sp>
      <p:sp>
        <p:nvSpPr>
          <p:cNvPr id="5" name="TextBox 4">
            <a:extLst>
              <a:ext uri="{FF2B5EF4-FFF2-40B4-BE49-F238E27FC236}">
                <a16:creationId xmlns:a16="http://schemas.microsoft.com/office/drawing/2014/main" id="{22C7DC12-A116-8745-AD79-2AA23C85A0E9}"/>
              </a:ext>
            </a:extLst>
          </p:cNvPr>
          <p:cNvSpPr txBox="1"/>
          <p:nvPr/>
        </p:nvSpPr>
        <p:spPr>
          <a:xfrm>
            <a:off x="2832410" y="791737"/>
            <a:ext cx="0" cy="0"/>
          </a:xfrm>
          <a:prstGeom prst="rect">
            <a:avLst/>
          </a:prstGeom>
          <a:noFill/>
        </p:spPr>
        <p:txBody>
          <a:bodyPr wrap="none" lIns="0" tIns="0" rIns="0" bIns="0" rtlCol="0">
            <a:noAutofit/>
          </a:bodyPr>
          <a:lstStyle/>
          <a:p>
            <a:pPr algn="l"/>
            <a:endParaRPr lang="en-US" sz="1600">
              <a:solidFill>
                <a:schemeClr val="accent1"/>
              </a:solidFill>
            </a:endParaRPr>
          </a:p>
        </p:txBody>
      </p:sp>
    </p:spTree>
    <p:extLst>
      <p:ext uri="{BB962C8B-B14F-4D97-AF65-F5344CB8AC3E}">
        <p14:creationId xmlns:p14="http://schemas.microsoft.com/office/powerpoint/2010/main" val="21976406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D4122C91-AFE8-04BF-38A7-F6AEAEA325C2}"/>
              </a:ext>
            </a:extLst>
          </p:cNvPr>
          <p:cNvSpPr txBox="1"/>
          <p:nvPr/>
        </p:nvSpPr>
        <p:spPr>
          <a:xfrm>
            <a:off x="647272" y="181478"/>
            <a:ext cx="11096090" cy="1815882"/>
          </a:xfrm>
          <a:prstGeom prst="rect">
            <a:avLst/>
          </a:prstGeom>
          <a:noFill/>
        </p:spPr>
        <p:txBody>
          <a:bodyPr wrap="square">
            <a:spAutoFit/>
          </a:bodyPr>
          <a:lstStyle/>
          <a:p>
            <a:r>
              <a:rPr lang="en-GB" sz="3200" b="1" dirty="0">
                <a:solidFill>
                  <a:schemeClr val="accent1"/>
                </a:solidFill>
              </a:rPr>
              <a:t>Phase Eight – From 30 October to 5 November 2023</a:t>
            </a:r>
          </a:p>
          <a:p>
            <a:endParaRPr lang="en-GB" sz="1600" b="1" dirty="0">
              <a:solidFill>
                <a:schemeClr val="accent1"/>
              </a:solidFill>
            </a:endParaRPr>
          </a:p>
          <a:p>
            <a:r>
              <a:rPr lang="en-GB" sz="1600" dirty="0"/>
              <a:t>We will begin the final phase of works which will be reinstating the manholes on the southern side. This will require the road to remain closed throughout the day and night on the south-side of Bideford Avenue. </a:t>
            </a:r>
          </a:p>
          <a:p>
            <a:r>
              <a:rPr lang="en-GB" sz="1600" dirty="0"/>
              <a:t>On the 30 October we will begin to reinstate the manholes until the 3 November. We will then demobilize the location of works between the 4 and 5 November. </a:t>
            </a:r>
          </a:p>
        </p:txBody>
      </p:sp>
      <p:pic>
        <p:nvPicPr>
          <p:cNvPr id="5" name="Picture 4">
            <a:extLst>
              <a:ext uri="{FF2B5EF4-FFF2-40B4-BE49-F238E27FC236}">
                <a16:creationId xmlns:a16="http://schemas.microsoft.com/office/drawing/2014/main" id="{F6E1A32B-8A77-7416-75A9-D7DDE046BBA1}"/>
              </a:ext>
            </a:extLst>
          </p:cNvPr>
          <p:cNvPicPr>
            <a:picLocks noChangeAspect="1"/>
          </p:cNvPicPr>
          <p:nvPr/>
        </p:nvPicPr>
        <p:blipFill>
          <a:blip r:embed="rId3"/>
          <a:stretch>
            <a:fillRect/>
          </a:stretch>
        </p:blipFill>
        <p:spPr>
          <a:xfrm>
            <a:off x="3082627" y="1997360"/>
            <a:ext cx="6026746" cy="4238090"/>
          </a:xfrm>
          <a:prstGeom prst="rect">
            <a:avLst/>
          </a:prstGeom>
        </p:spPr>
      </p:pic>
    </p:spTree>
    <p:extLst>
      <p:ext uri="{BB962C8B-B14F-4D97-AF65-F5344CB8AC3E}">
        <p14:creationId xmlns:p14="http://schemas.microsoft.com/office/powerpoint/2010/main" val="21937304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6712" y="2655426"/>
            <a:ext cx="8699500" cy="2665125"/>
          </a:xfrm>
        </p:spPr>
        <p:txBody>
          <a:bodyPr/>
          <a:lstStyle/>
          <a:p>
            <a:r>
              <a:rPr lang="en-GB" sz="4000" dirty="0"/>
              <a:t>Thank you</a:t>
            </a:r>
          </a:p>
        </p:txBody>
      </p:sp>
    </p:spTree>
    <p:extLst>
      <p:ext uri="{BB962C8B-B14F-4D97-AF65-F5344CB8AC3E}">
        <p14:creationId xmlns:p14="http://schemas.microsoft.com/office/powerpoint/2010/main" val="24677172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875800-4B14-E46F-EDF0-323838E827A4}"/>
              </a:ext>
            </a:extLst>
          </p:cNvPr>
          <p:cNvSpPr>
            <a:spLocks noGrp="1"/>
          </p:cNvSpPr>
          <p:nvPr>
            <p:ph type="title"/>
          </p:nvPr>
        </p:nvSpPr>
        <p:spPr>
          <a:xfrm>
            <a:off x="490055" y="425515"/>
            <a:ext cx="9216007" cy="968474"/>
          </a:xfrm>
        </p:spPr>
        <p:txBody>
          <a:bodyPr/>
          <a:lstStyle/>
          <a:p>
            <a:r>
              <a:rPr lang="en-GB" sz="3800" dirty="0"/>
              <a:t>Utility works on Bideford Avenue </a:t>
            </a:r>
          </a:p>
        </p:txBody>
      </p:sp>
      <p:sp>
        <p:nvSpPr>
          <p:cNvPr id="7" name="object 4">
            <a:extLst>
              <a:ext uri="{FF2B5EF4-FFF2-40B4-BE49-F238E27FC236}">
                <a16:creationId xmlns:a16="http://schemas.microsoft.com/office/drawing/2014/main" id="{E19FCD78-33AB-98AC-7DDD-F43B0D02D23C}"/>
              </a:ext>
            </a:extLst>
          </p:cNvPr>
          <p:cNvSpPr txBox="1"/>
          <p:nvPr/>
        </p:nvSpPr>
        <p:spPr>
          <a:xfrm>
            <a:off x="565558" y="1023876"/>
            <a:ext cx="11060883" cy="1384995"/>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base">
              <a:spcAft>
                <a:spcPts val="1200"/>
              </a:spcAft>
            </a:pPr>
            <a:r>
              <a:rPr lang="en-GB" sz="1600" b="1" spc="-20" dirty="0">
                <a:solidFill>
                  <a:srgbClr val="575757"/>
                </a:solidFill>
                <a:effectLst/>
                <a:ea typeface="PMingLiU" panose="02020500000000000000" pitchFamily="18" charset="-120"/>
                <a:cs typeface="Times New Roman" panose="02020603050405020304" pitchFamily="18" charset="0"/>
              </a:rPr>
              <a:t>From 9 October to 3 November 2023</a:t>
            </a:r>
            <a:r>
              <a:rPr lang="en-GB" sz="1600" spc="-20" dirty="0">
                <a:solidFill>
                  <a:srgbClr val="575757"/>
                </a:solidFill>
                <a:effectLst/>
                <a:ea typeface="PMingLiU" panose="02020500000000000000" pitchFamily="18" charset="-120"/>
                <a:cs typeface="Times New Roman" panose="02020603050405020304" pitchFamily="18" charset="0"/>
              </a:rPr>
              <a:t>, we will be carrying out utility works to strengthen the existing sewer pipe underneath </a:t>
            </a:r>
            <a:r>
              <a:rPr lang="en-GB" sz="1600" b="1" spc="-20" dirty="0">
                <a:solidFill>
                  <a:srgbClr val="575757"/>
                </a:solidFill>
                <a:effectLst/>
                <a:ea typeface="PMingLiU" panose="02020500000000000000" pitchFamily="18" charset="-120"/>
                <a:cs typeface="Times New Roman" panose="02020603050405020304" pitchFamily="18" charset="0"/>
              </a:rPr>
              <a:t>Bideford Avenue</a:t>
            </a:r>
            <a:r>
              <a:rPr lang="en-GB" sz="1600" spc="-20" dirty="0">
                <a:solidFill>
                  <a:srgbClr val="575757"/>
                </a:solidFill>
                <a:effectLst/>
                <a:ea typeface="PMingLiU" panose="02020500000000000000" pitchFamily="18" charset="-120"/>
                <a:cs typeface="Times New Roman" panose="02020603050405020304" pitchFamily="18" charset="0"/>
              </a:rPr>
              <a:t>. During these works we will be switching between different traffic management phases. </a:t>
            </a:r>
            <a:r>
              <a:rPr lang="en-US" sz="1600" b="0" i="0" u="none" strike="noStrike" dirty="0">
                <a:solidFill>
                  <a:schemeClr val="accent4"/>
                </a:solidFill>
                <a:effectLst/>
                <a:ea typeface="Open Sans"/>
                <a:cs typeface="Open Sans"/>
              </a:rPr>
              <a:t>​</a:t>
            </a:r>
            <a:r>
              <a:rPr lang="en-US" sz="1600" b="0" i="0" dirty="0">
                <a:solidFill>
                  <a:schemeClr val="accent4"/>
                </a:solidFill>
                <a:effectLst/>
                <a:ea typeface="Open Sans"/>
                <a:cs typeface="Open Sans"/>
              </a:rPr>
              <a:t>​</a:t>
            </a:r>
          </a:p>
          <a:p>
            <a:pPr algn="l" rtl="0" fontAlgn="base">
              <a:spcAft>
                <a:spcPts val="1200"/>
              </a:spcAft>
            </a:pPr>
            <a:r>
              <a:rPr lang="en-GB" sz="1600" b="0" i="0" dirty="0">
                <a:solidFill>
                  <a:schemeClr val="accent4"/>
                </a:solidFill>
                <a:effectLst/>
                <a:ea typeface="Open Sans"/>
                <a:cs typeface="Open Sans"/>
              </a:rPr>
              <a:t>The map below shows the approximate location of the traffic management on Bideford Avenue.  This management will be lane and road closures. Please note we will keep access to Perivale station car park open apart from the one Sunday night shift. We will let you know the date closer to the time. </a:t>
            </a:r>
            <a:endParaRPr lang="en-US" sz="1600" b="0" i="0" dirty="0">
              <a:solidFill>
                <a:schemeClr val="accent4"/>
              </a:solidFill>
              <a:effectLst/>
              <a:ea typeface="Open Sans"/>
              <a:cs typeface="Open Sans"/>
            </a:endParaRPr>
          </a:p>
        </p:txBody>
      </p:sp>
      <p:pic>
        <p:nvPicPr>
          <p:cNvPr id="18" name="Picture 17">
            <a:extLst>
              <a:ext uri="{FF2B5EF4-FFF2-40B4-BE49-F238E27FC236}">
                <a16:creationId xmlns:a16="http://schemas.microsoft.com/office/drawing/2014/main" id="{3CE2863A-27A7-2CDD-1403-DAB7554DD522}"/>
              </a:ext>
            </a:extLst>
          </p:cNvPr>
          <p:cNvPicPr>
            <a:picLocks noChangeAspect="1"/>
          </p:cNvPicPr>
          <p:nvPr/>
        </p:nvPicPr>
        <p:blipFill>
          <a:blip r:embed="rId2"/>
          <a:stretch>
            <a:fillRect/>
          </a:stretch>
        </p:blipFill>
        <p:spPr>
          <a:xfrm>
            <a:off x="2802241" y="2501339"/>
            <a:ext cx="7903430" cy="3804392"/>
          </a:xfrm>
          <a:prstGeom prst="rect">
            <a:avLst/>
          </a:prstGeom>
        </p:spPr>
      </p:pic>
    </p:spTree>
    <p:extLst>
      <p:ext uri="{BB962C8B-B14F-4D97-AF65-F5344CB8AC3E}">
        <p14:creationId xmlns:p14="http://schemas.microsoft.com/office/powerpoint/2010/main" val="83096182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D4122C91-AFE8-04BF-38A7-F6AEAEA325C2}"/>
              </a:ext>
            </a:extLst>
          </p:cNvPr>
          <p:cNvSpPr txBox="1"/>
          <p:nvPr/>
        </p:nvSpPr>
        <p:spPr>
          <a:xfrm>
            <a:off x="647272" y="181478"/>
            <a:ext cx="11096090" cy="1538883"/>
          </a:xfrm>
          <a:prstGeom prst="rect">
            <a:avLst/>
          </a:prstGeom>
          <a:noFill/>
        </p:spPr>
        <p:txBody>
          <a:bodyPr wrap="square">
            <a:spAutoFit/>
          </a:bodyPr>
          <a:lstStyle/>
          <a:p>
            <a:r>
              <a:rPr lang="en-GB" sz="3200" b="1" dirty="0">
                <a:solidFill>
                  <a:schemeClr val="accent1"/>
                </a:solidFill>
              </a:rPr>
              <a:t>Phase One - From the 9 October to 12 October 2023</a:t>
            </a:r>
          </a:p>
          <a:p>
            <a:endParaRPr lang="en-GB" sz="1100" b="1" dirty="0">
              <a:solidFill>
                <a:schemeClr val="accent1"/>
              </a:solidFill>
            </a:endParaRPr>
          </a:p>
          <a:p>
            <a:r>
              <a:rPr lang="en-GB" sz="1600" dirty="0"/>
              <a:t>We will begin preparations to put in place the traffic management that will be used throughout these works.</a:t>
            </a:r>
          </a:p>
          <a:p>
            <a:r>
              <a:rPr lang="en-GB" sz="1600" dirty="0"/>
              <a:t>During the day, we will be setting up our mobile welfare unit and have traffic management in place which will consist of a full day and night road closure on the south-side of Bideford Avenue. </a:t>
            </a:r>
          </a:p>
        </p:txBody>
      </p:sp>
      <p:pic>
        <p:nvPicPr>
          <p:cNvPr id="35" name="Picture 34">
            <a:extLst>
              <a:ext uri="{FF2B5EF4-FFF2-40B4-BE49-F238E27FC236}">
                <a16:creationId xmlns:a16="http://schemas.microsoft.com/office/drawing/2014/main" id="{03385A13-E07E-861B-44C4-A1239162441F}"/>
              </a:ext>
            </a:extLst>
          </p:cNvPr>
          <p:cNvPicPr>
            <a:picLocks noChangeAspect="1"/>
          </p:cNvPicPr>
          <p:nvPr/>
        </p:nvPicPr>
        <p:blipFill>
          <a:blip r:embed="rId3"/>
          <a:stretch>
            <a:fillRect/>
          </a:stretch>
        </p:blipFill>
        <p:spPr>
          <a:xfrm>
            <a:off x="2554842" y="1720361"/>
            <a:ext cx="6198740" cy="4402516"/>
          </a:xfrm>
          <a:prstGeom prst="rect">
            <a:avLst/>
          </a:prstGeom>
        </p:spPr>
      </p:pic>
    </p:spTree>
    <p:extLst>
      <p:ext uri="{BB962C8B-B14F-4D97-AF65-F5344CB8AC3E}">
        <p14:creationId xmlns:p14="http://schemas.microsoft.com/office/powerpoint/2010/main" val="17560349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D4122C91-AFE8-04BF-38A7-F6AEAEA325C2}"/>
              </a:ext>
            </a:extLst>
          </p:cNvPr>
          <p:cNvSpPr txBox="1"/>
          <p:nvPr/>
        </p:nvSpPr>
        <p:spPr>
          <a:xfrm>
            <a:off x="647272" y="181478"/>
            <a:ext cx="11096090" cy="1492716"/>
          </a:xfrm>
          <a:prstGeom prst="rect">
            <a:avLst/>
          </a:prstGeom>
          <a:noFill/>
        </p:spPr>
        <p:txBody>
          <a:bodyPr wrap="square">
            <a:spAutoFit/>
          </a:bodyPr>
          <a:lstStyle/>
          <a:p>
            <a:r>
              <a:rPr lang="en-GB" sz="3200" b="1" dirty="0">
                <a:solidFill>
                  <a:schemeClr val="accent1"/>
                </a:solidFill>
              </a:rPr>
              <a:t>Phase Two - From the 13 October to 14 October 2023</a:t>
            </a:r>
          </a:p>
          <a:p>
            <a:endParaRPr lang="en-GB" sz="1100" b="1" dirty="0">
              <a:solidFill>
                <a:schemeClr val="accent1"/>
              </a:solidFill>
            </a:endParaRPr>
          </a:p>
          <a:p>
            <a:r>
              <a:rPr lang="en-GB" sz="1600" dirty="0"/>
              <a:t>We will be carrying out CCTV surveys to inspect the sewer prior to us lining it. </a:t>
            </a:r>
          </a:p>
          <a:p>
            <a:r>
              <a:rPr lang="en-GB" sz="1600" dirty="0"/>
              <a:t>During the day and night, the south-side of Bideford Avenue will remain closed. There will also be a lane closure on the north side whilst our CCTV van and tankers are in place.</a:t>
            </a:r>
          </a:p>
        </p:txBody>
      </p:sp>
      <p:pic>
        <p:nvPicPr>
          <p:cNvPr id="5" name="Picture 4">
            <a:extLst>
              <a:ext uri="{FF2B5EF4-FFF2-40B4-BE49-F238E27FC236}">
                <a16:creationId xmlns:a16="http://schemas.microsoft.com/office/drawing/2014/main" id="{9174DB3E-C0D2-5006-E26D-3ACB7F33C29B}"/>
              </a:ext>
            </a:extLst>
          </p:cNvPr>
          <p:cNvPicPr>
            <a:picLocks noChangeAspect="1"/>
          </p:cNvPicPr>
          <p:nvPr/>
        </p:nvPicPr>
        <p:blipFill>
          <a:blip r:embed="rId3"/>
          <a:stretch>
            <a:fillRect/>
          </a:stretch>
        </p:blipFill>
        <p:spPr>
          <a:xfrm>
            <a:off x="2589088" y="1840151"/>
            <a:ext cx="6541212" cy="4431146"/>
          </a:xfrm>
          <a:prstGeom prst="rect">
            <a:avLst/>
          </a:prstGeom>
        </p:spPr>
      </p:pic>
    </p:spTree>
    <p:extLst>
      <p:ext uri="{BB962C8B-B14F-4D97-AF65-F5344CB8AC3E}">
        <p14:creationId xmlns:p14="http://schemas.microsoft.com/office/powerpoint/2010/main" val="22433639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D4122C91-AFE8-04BF-38A7-F6AEAEA325C2}"/>
              </a:ext>
            </a:extLst>
          </p:cNvPr>
          <p:cNvSpPr txBox="1"/>
          <p:nvPr/>
        </p:nvSpPr>
        <p:spPr>
          <a:xfrm>
            <a:off x="647272" y="181478"/>
            <a:ext cx="11096090" cy="1323439"/>
          </a:xfrm>
          <a:prstGeom prst="rect">
            <a:avLst/>
          </a:prstGeom>
          <a:noFill/>
        </p:spPr>
        <p:txBody>
          <a:bodyPr wrap="square">
            <a:spAutoFit/>
          </a:bodyPr>
          <a:lstStyle/>
          <a:p>
            <a:r>
              <a:rPr lang="en-GB" sz="3200" b="1" dirty="0">
                <a:solidFill>
                  <a:schemeClr val="accent1"/>
                </a:solidFill>
              </a:rPr>
              <a:t>Phase Three - 15 October 2023</a:t>
            </a:r>
            <a:endParaRPr lang="en-GB" sz="1100" b="1" dirty="0">
              <a:solidFill>
                <a:schemeClr val="accent1"/>
              </a:solidFill>
            </a:endParaRPr>
          </a:p>
          <a:p>
            <a:r>
              <a:rPr lang="en-GB" sz="1600" dirty="0"/>
              <a:t>We will be starting works to insert the UV (ultra violet) lining which helps to repair the existing sewer pipe.</a:t>
            </a:r>
          </a:p>
          <a:p>
            <a:r>
              <a:rPr lang="en-GB" sz="1600" dirty="0"/>
              <a:t>During the day and night, the south-side of Bideford Avenue will remain closed. On the north side there will be an overnight closure whilst we feed in the liner. </a:t>
            </a:r>
          </a:p>
        </p:txBody>
      </p:sp>
      <p:pic>
        <p:nvPicPr>
          <p:cNvPr id="8" name="Picture 7">
            <a:extLst>
              <a:ext uri="{FF2B5EF4-FFF2-40B4-BE49-F238E27FC236}">
                <a16:creationId xmlns:a16="http://schemas.microsoft.com/office/drawing/2014/main" id="{D5020051-83D9-C30B-09A9-E32139522857}"/>
              </a:ext>
            </a:extLst>
          </p:cNvPr>
          <p:cNvPicPr>
            <a:picLocks noChangeAspect="1"/>
          </p:cNvPicPr>
          <p:nvPr/>
        </p:nvPicPr>
        <p:blipFill>
          <a:blip r:embed="rId3"/>
          <a:stretch>
            <a:fillRect/>
          </a:stretch>
        </p:blipFill>
        <p:spPr>
          <a:xfrm>
            <a:off x="2588641" y="1504917"/>
            <a:ext cx="6501010" cy="4551944"/>
          </a:xfrm>
          <a:prstGeom prst="rect">
            <a:avLst/>
          </a:prstGeom>
        </p:spPr>
      </p:pic>
    </p:spTree>
    <p:extLst>
      <p:ext uri="{BB962C8B-B14F-4D97-AF65-F5344CB8AC3E}">
        <p14:creationId xmlns:p14="http://schemas.microsoft.com/office/powerpoint/2010/main" val="275359308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D4122C91-AFE8-04BF-38A7-F6AEAEA325C2}"/>
              </a:ext>
            </a:extLst>
          </p:cNvPr>
          <p:cNvSpPr txBox="1"/>
          <p:nvPr/>
        </p:nvSpPr>
        <p:spPr>
          <a:xfrm>
            <a:off x="647272" y="181478"/>
            <a:ext cx="11096090" cy="1600438"/>
          </a:xfrm>
          <a:prstGeom prst="rect">
            <a:avLst/>
          </a:prstGeom>
          <a:noFill/>
        </p:spPr>
        <p:txBody>
          <a:bodyPr wrap="square">
            <a:spAutoFit/>
          </a:bodyPr>
          <a:lstStyle/>
          <a:p>
            <a:r>
              <a:rPr lang="en-GB" sz="3200" b="1" dirty="0">
                <a:solidFill>
                  <a:schemeClr val="accent1"/>
                </a:solidFill>
              </a:rPr>
              <a:t>Phase Four – From the 15 to 16 October 2023</a:t>
            </a:r>
          </a:p>
          <a:p>
            <a:endParaRPr lang="en-GB" sz="1600" b="1" dirty="0">
              <a:solidFill>
                <a:schemeClr val="accent1"/>
              </a:solidFill>
            </a:endParaRPr>
          </a:p>
          <a:p>
            <a:r>
              <a:rPr lang="en-GB" sz="1600" dirty="0"/>
              <a:t>We will continue to insert the UV lining on Bideford Avenue. </a:t>
            </a:r>
          </a:p>
          <a:p>
            <a:r>
              <a:rPr lang="en-GB" sz="1600" dirty="0"/>
              <a:t>During the day and night, the south-side of Bideford Avenue will remain closed. On the north side there will be an overnight closure that will be converted to single lane closure after liner is fed in to allow traffic to continue flowing.</a:t>
            </a:r>
          </a:p>
        </p:txBody>
      </p:sp>
      <p:pic>
        <p:nvPicPr>
          <p:cNvPr id="5" name="Picture 4">
            <a:extLst>
              <a:ext uri="{FF2B5EF4-FFF2-40B4-BE49-F238E27FC236}">
                <a16:creationId xmlns:a16="http://schemas.microsoft.com/office/drawing/2014/main" id="{34FBE655-23A5-CAFB-8D32-428C188C7155}"/>
              </a:ext>
            </a:extLst>
          </p:cNvPr>
          <p:cNvPicPr>
            <a:picLocks noChangeAspect="1"/>
          </p:cNvPicPr>
          <p:nvPr/>
        </p:nvPicPr>
        <p:blipFill rotWithShape="1">
          <a:blip r:embed="rId3"/>
          <a:srcRect r="851"/>
          <a:stretch/>
        </p:blipFill>
        <p:spPr>
          <a:xfrm>
            <a:off x="2892489" y="1781916"/>
            <a:ext cx="6148769" cy="4299734"/>
          </a:xfrm>
          <a:prstGeom prst="rect">
            <a:avLst/>
          </a:prstGeom>
        </p:spPr>
      </p:pic>
    </p:spTree>
    <p:extLst>
      <p:ext uri="{BB962C8B-B14F-4D97-AF65-F5344CB8AC3E}">
        <p14:creationId xmlns:p14="http://schemas.microsoft.com/office/powerpoint/2010/main" val="22464892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D4122C91-AFE8-04BF-38A7-F6AEAEA325C2}"/>
              </a:ext>
            </a:extLst>
          </p:cNvPr>
          <p:cNvSpPr txBox="1"/>
          <p:nvPr/>
        </p:nvSpPr>
        <p:spPr>
          <a:xfrm>
            <a:off x="647272" y="181478"/>
            <a:ext cx="11096090" cy="1815882"/>
          </a:xfrm>
          <a:prstGeom prst="rect">
            <a:avLst/>
          </a:prstGeom>
          <a:noFill/>
        </p:spPr>
        <p:txBody>
          <a:bodyPr wrap="square">
            <a:spAutoFit/>
          </a:bodyPr>
          <a:lstStyle/>
          <a:p>
            <a:r>
              <a:rPr lang="en-GB" sz="3200" b="1" dirty="0">
                <a:solidFill>
                  <a:schemeClr val="accent1"/>
                </a:solidFill>
              </a:rPr>
              <a:t>Phase Five – From the 17 to 27 October 2023</a:t>
            </a:r>
          </a:p>
          <a:p>
            <a:endParaRPr lang="en-GB" sz="1600" b="1" dirty="0">
              <a:solidFill>
                <a:schemeClr val="accent1"/>
              </a:solidFill>
            </a:endParaRPr>
          </a:p>
          <a:p>
            <a:r>
              <a:rPr lang="en-GB" sz="1600" dirty="0"/>
              <a:t>We will begin to reinstate the manholes dug up as part of the works.</a:t>
            </a:r>
          </a:p>
          <a:p>
            <a:r>
              <a:rPr lang="en-GB" sz="1600" dirty="0"/>
              <a:t>During the day and night, the south-side of Bideford Avenue will remain closed. On the 17 October we will mobilise the new traffic management set up. On the 18 October we will begin reinstating the road and manholes until the 22 October. Finally, we will modify the manholes until the 25 October.</a:t>
            </a:r>
          </a:p>
        </p:txBody>
      </p:sp>
      <p:pic>
        <p:nvPicPr>
          <p:cNvPr id="7" name="Picture 6">
            <a:extLst>
              <a:ext uri="{FF2B5EF4-FFF2-40B4-BE49-F238E27FC236}">
                <a16:creationId xmlns:a16="http://schemas.microsoft.com/office/drawing/2014/main" id="{8B9AB5F3-5143-ED71-1011-6981665A1F73}"/>
              </a:ext>
            </a:extLst>
          </p:cNvPr>
          <p:cNvPicPr>
            <a:picLocks noChangeAspect="1"/>
          </p:cNvPicPr>
          <p:nvPr/>
        </p:nvPicPr>
        <p:blipFill>
          <a:blip r:embed="rId3"/>
          <a:stretch>
            <a:fillRect/>
          </a:stretch>
        </p:blipFill>
        <p:spPr>
          <a:xfrm>
            <a:off x="2881505" y="1997360"/>
            <a:ext cx="6264604" cy="4291314"/>
          </a:xfrm>
          <a:prstGeom prst="rect">
            <a:avLst/>
          </a:prstGeom>
        </p:spPr>
      </p:pic>
    </p:spTree>
    <p:extLst>
      <p:ext uri="{BB962C8B-B14F-4D97-AF65-F5344CB8AC3E}">
        <p14:creationId xmlns:p14="http://schemas.microsoft.com/office/powerpoint/2010/main" val="28487166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D4122C91-AFE8-04BF-38A7-F6AEAEA325C2}"/>
              </a:ext>
            </a:extLst>
          </p:cNvPr>
          <p:cNvSpPr txBox="1"/>
          <p:nvPr/>
        </p:nvSpPr>
        <p:spPr>
          <a:xfrm>
            <a:off x="647272" y="181478"/>
            <a:ext cx="11096090" cy="1569660"/>
          </a:xfrm>
          <a:prstGeom prst="rect">
            <a:avLst/>
          </a:prstGeom>
          <a:noFill/>
        </p:spPr>
        <p:txBody>
          <a:bodyPr wrap="square">
            <a:spAutoFit/>
          </a:bodyPr>
          <a:lstStyle/>
          <a:p>
            <a:r>
              <a:rPr lang="en-GB" sz="3200" b="1" dirty="0">
                <a:solidFill>
                  <a:schemeClr val="accent1"/>
                </a:solidFill>
              </a:rPr>
              <a:t>Phase Six – 28 October 2023</a:t>
            </a:r>
          </a:p>
          <a:p>
            <a:endParaRPr lang="en-GB" sz="1600" b="1" dirty="0">
              <a:solidFill>
                <a:schemeClr val="accent1"/>
              </a:solidFill>
            </a:endParaRPr>
          </a:p>
          <a:p>
            <a:r>
              <a:rPr lang="en-GB" sz="1600" dirty="0"/>
              <a:t>We will start our pre- CCTV surveys to ensure inspect the sewer prior to us lining it. </a:t>
            </a:r>
          </a:p>
          <a:p>
            <a:r>
              <a:rPr lang="en-GB" sz="1600" dirty="0"/>
              <a:t>This will require a full road closure on the south side throughout the day and night and a lane closure on the north side of Bideford Avenue where our CCTV van will be in place. </a:t>
            </a:r>
          </a:p>
        </p:txBody>
      </p:sp>
      <p:pic>
        <p:nvPicPr>
          <p:cNvPr id="5" name="Picture 4">
            <a:extLst>
              <a:ext uri="{FF2B5EF4-FFF2-40B4-BE49-F238E27FC236}">
                <a16:creationId xmlns:a16="http://schemas.microsoft.com/office/drawing/2014/main" id="{41EB09CC-27F9-04B2-889E-15E313845192}"/>
              </a:ext>
            </a:extLst>
          </p:cNvPr>
          <p:cNvPicPr>
            <a:picLocks noChangeAspect="1"/>
          </p:cNvPicPr>
          <p:nvPr/>
        </p:nvPicPr>
        <p:blipFill>
          <a:blip r:embed="rId3"/>
          <a:stretch>
            <a:fillRect/>
          </a:stretch>
        </p:blipFill>
        <p:spPr>
          <a:xfrm>
            <a:off x="2899867" y="1849349"/>
            <a:ext cx="6104588" cy="4300164"/>
          </a:xfrm>
          <a:prstGeom prst="rect">
            <a:avLst/>
          </a:prstGeom>
        </p:spPr>
      </p:pic>
    </p:spTree>
    <p:extLst>
      <p:ext uri="{BB962C8B-B14F-4D97-AF65-F5344CB8AC3E}">
        <p14:creationId xmlns:p14="http://schemas.microsoft.com/office/powerpoint/2010/main" val="30559970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D4122C91-AFE8-04BF-38A7-F6AEAEA325C2}"/>
              </a:ext>
            </a:extLst>
          </p:cNvPr>
          <p:cNvSpPr txBox="1"/>
          <p:nvPr/>
        </p:nvSpPr>
        <p:spPr>
          <a:xfrm>
            <a:off x="647272" y="181478"/>
            <a:ext cx="11096090" cy="1569660"/>
          </a:xfrm>
          <a:prstGeom prst="rect">
            <a:avLst/>
          </a:prstGeom>
          <a:noFill/>
        </p:spPr>
        <p:txBody>
          <a:bodyPr wrap="square">
            <a:spAutoFit/>
          </a:bodyPr>
          <a:lstStyle/>
          <a:p>
            <a:r>
              <a:rPr lang="en-GB" sz="3200" b="1" dirty="0">
                <a:solidFill>
                  <a:schemeClr val="accent1"/>
                </a:solidFill>
              </a:rPr>
              <a:t>Phase Seven – 29 October 2023</a:t>
            </a:r>
          </a:p>
          <a:p>
            <a:endParaRPr lang="en-GB" sz="1600" b="1" dirty="0">
              <a:solidFill>
                <a:schemeClr val="accent1"/>
              </a:solidFill>
            </a:endParaRPr>
          </a:p>
          <a:p>
            <a:r>
              <a:rPr lang="en-GB" sz="1600" dirty="0"/>
              <a:t>We will begin overnight works for the UV lining. During the day and night, both the north and south side of Bideford Avenue will be closed.  We will be using the Hi-ab machine and rigid lorry to complete this bit of work. This phase of work will be completed on Sunday nights, to allow for longer durations and full road closure for lining.</a:t>
            </a:r>
          </a:p>
        </p:txBody>
      </p:sp>
      <p:pic>
        <p:nvPicPr>
          <p:cNvPr id="6" name="Picture 5">
            <a:extLst>
              <a:ext uri="{FF2B5EF4-FFF2-40B4-BE49-F238E27FC236}">
                <a16:creationId xmlns:a16="http://schemas.microsoft.com/office/drawing/2014/main" id="{BD1AFCF8-CC67-3F64-B54A-9593C2198FBF}"/>
              </a:ext>
            </a:extLst>
          </p:cNvPr>
          <p:cNvPicPr>
            <a:picLocks noChangeAspect="1"/>
          </p:cNvPicPr>
          <p:nvPr/>
        </p:nvPicPr>
        <p:blipFill>
          <a:blip r:embed="rId3"/>
          <a:stretch>
            <a:fillRect/>
          </a:stretch>
        </p:blipFill>
        <p:spPr>
          <a:xfrm>
            <a:off x="2812869" y="1751138"/>
            <a:ext cx="6258036" cy="4434266"/>
          </a:xfrm>
          <a:prstGeom prst="rect">
            <a:avLst/>
          </a:prstGeom>
        </p:spPr>
      </p:pic>
    </p:spTree>
    <p:extLst>
      <p:ext uri="{BB962C8B-B14F-4D97-AF65-F5344CB8AC3E}">
        <p14:creationId xmlns:p14="http://schemas.microsoft.com/office/powerpoint/2010/main" val="2661612439"/>
      </p:ext>
    </p:extLst>
  </p:cSld>
  <p:clrMapOvr>
    <a:masterClrMapping/>
  </p:clrMapOvr>
  <p:transition>
    <p:fade/>
  </p:transition>
</p:sld>
</file>

<file path=ppt/theme/theme1.xml><?xml version="1.0" encoding="utf-8"?>
<a:theme xmlns:a="http://schemas.openxmlformats.org/drawingml/2006/main" name="1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12 EK_HS2 PowerPoint Template v2" id="{83C12130-7B69-2A41-9D44-46032906E1AF}" vid="{DA374FFD-5E05-BD45-85DF-7E2AEA204B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ADE2F96F47864BAA3EBA502BB81119" ma:contentTypeVersion="35" ma:contentTypeDescription="Create a new document." ma:contentTypeScope="" ma:versionID="7751972aaa69ac97681075915c124a09">
  <xsd:schema xmlns:xsd="http://www.w3.org/2001/XMLSchema" xmlns:xs="http://www.w3.org/2001/XMLSchema" xmlns:p="http://schemas.microsoft.com/office/2006/metadata/properties" xmlns:ns2="15a39473-f4bc-4757-96f2-28af5b745bc6" xmlns:ns3="7d65423f-e4cf-4936-a45c-b14b4f66ac4d" xmlns:ns4="http://schemas.microsoft.com/sharepoint/v4" xmlns:ns5="6be5dfe6-1706-4b72-9ee2-ab07c3cef907" targetNamespace="http://schemas.microsoft.com/office/2006/metadata/properties" ma:root="true" ma:fieldsID="3c56fce6e73cb813fa82e94a7553757e" ns2:_="" ns3:_="" ns4:_="" ns5:_="">
    <xsd:import namespace="15a39473-f4bc-4757-96f2-28af5b745bc6"/>
    <xsd:import namespace="7d65423f-e4cf-4936-a45c-b14b4f66ac4d"/>
    <xsd:import namespace="http://schemas.microsoft.com/sharepoint/v4"/>
    <xsd:import namespace="6be5dfe6-1706-4b72-9ee2-ab07c3cef907"/>
    <xsd:element name="properties">
      <xsd:complexType>
        <xsd:sequence>
          <xsd:element name="documentManagement">
            <xsd:complexType>
              <xsd:all>
                <xsd:element ref="ns2:Date_x0020_Approved" minOccurs="0"/>
                <xsd:element ref="ns2:Document_x0020_Number" minOccurs="0"/>
                <xsd:element ref="ns2:Revision" minOccurs="0"/>
                <xsd:element ref="ns2:Sort_x0020_Order" minOccurs="0"/>
                <xsd:element ref="ns2:Process_x0020_Step" minOccurs="0"/>
                <xsd:element ref="ns2:Related_x0020_Theme" minOccurs="0"/>
                <xsd:element ref="ns2:IMSPageLocation" minOccurs="0"/>
                <xsd:element ref="ns3:ExcludeFromSearch" minOccurs="0"/>
                <xsd:element ref="ns3:SearchItemDescription" minOccurs="0"/>
                <xsd:element ref="ns3:_dlc_DocIdPersistId" minOccurs="0"/>
                <xsd:element ref="ns3:_dlc_DocId" minOccurs="0"/>
                <xsd:element ref="ns3:_dlc_DocIdUrl" minOccurs="0"/>
                <xsd:element ref="ns2:MediaServiceMetadata" minOccurs="0"/>
                <xsd:element ref="ns2:MediaServiceFastMetadata" minOccurs="0"/>
                <xsd:element ref="ns4:IconOverlay" minOccurs="0"/>
                <xsd:element ref="ns3:IMSPage" minOccurs="0"/>
                <xsd:element ref="ns5:IMSDate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39473-f4bc-4757-96f2-28af5b745bc6" elementFormDefault="qualified">
    <xsd:import namespace="http://schemas.microsoft.com/office/2006/documentManagement/types"/>
    <xsd:import namespace="http://schemas.microsoft.com/office/infopath/2007/PartnerControls"/>
    <xsd:element name="Date_x0020_Approved" ma:index="4" nillable="true" ma:displayName="Date Approved" ma:format="DateOnly" ma:internalName="Date_x0020_Approved" ma:readOnly="false">
      <xsd:simpleType>
        <xsd:restriction base="dms:DateTime"/>
      </xsd:simpleType>
    </xsd:element>
    <xsd:element name="Document_x0020_Number" ma:index="5" nillable="true" ma:displayName="Document Number" ma:internalName="Document_x0020_Number" ma:readOnly="false">
      <xsd:simpleType>
        <xsd:restriction base="dms:Text">
          <xsd:maxLength value="255"/>
        </xsd:restriction>
      </xsd:simpleType>
    </xsd:element>
    <xsd:element name="Revision" ma:index="6" nillable="true" ma:displayName="Revision" ma:internalName="Revision" ma:readOnly="false">
      <xsd:simpleType>
        <xsd:restriction base="dms:Text">
          <xsd:maxLength value="255"/>
        </xsd:restriction>
      </xsd:simpleType>
    </xsd:element>
    <xsd:element name="Sort_x0020_Order" ma:index="7" nillable="true" ma:displayName="Sort Order" ma:internalName="Sort_x0020_Order" ma:readOnly="false">
      <xsd:simpleType>
        <xsd:restriction base="dms:Note"/>
      </xsd:simpleType>
    </xsd:element>
    <xsd:element name="Process_x0020_Step" ma:index="8" nillable="true" ma:displayName="Step" ma:internalName="Process_x0020_Step" ma:readOnly="false">
      <xsd:simpleType>
        <xsd:restriction base="dms:Note"/>
      </xsd:simpleType>
    </xsd:element>
    <xsd:element name="Related_x0020_Theme" ma:index="9" nillable="true" ma:displayName="Theme" ma:internalName="Related_x0020_Theme" ma:readOnly="false">
      <xsd:simpleType>
        <xsd:restriction base="dms:Text">
          <xsd:maxLength value="255"/>
        </xsd:restriction>
      </xsd:simpleType>
    </xsd:element>
    <xsd:element name="IMSPageLocation" ma:index="10" nillable="true" ma:displayName="IMS Page Location" ma:internalName="IMSPageLocation" ma:readOnly="false">
      <xsd:simpleType>
        <xsd:restriction base="dms:Note"/>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65423f-e4cf-4936-a45c-b14b4f66ac4d" elementFormDefault="qualified">
    <xsd:import namespace="http://schemas.microsoft.com/office/2006/documentManagement/types"/>
    <xsd:import namespace="http://schemas.microsoft.com/office/infopath/2007/PartnerControls"/>
    <xsd:element name="ExcludeFromSearch" ma:index="11" nillable="true" ma:displayName="Exclude From Latest Updates" ma:default="No" ma:format="Dropdown" ma:internalName="ExcludeFromSearch" ma:readOnly="false">
      <xsd:simpleType>
        <xsd:restriction base="dms:Choice">
          <xsd:enumeration value="No"/>
          <xsd:enumeration value="Yes"/>
        </xsd:restriction>
      </xsd:simpleType>
    </xsd:element>
    <xsd:element name="SearchItemDescription" ma:index="12" nillable="true" ma:displayName="IMS Home Description" ma:internalName="SearchItemDescription" ma:readOnly="false">
      <xsd:simpleType>
        <xsd:restriction base="dms:Text">
          <xsd:maxLength value="255"/>
        </xsd:restriction>
      </xsd:simpleType>
    </xsd:element>
    <xsd:element name="_dlc_DocIdPersistId" ma:index="13" nillable="true" ma:displayName="Persist ID" ma:description="Keep ID on add." ma:hidden="true" ma:internalName="_dlc_DocIdPersistId" ma:readOnly="false">
      <xsd:simpleType>
        <xsd:restriction base="dms:Boolean"/>
      </xsd:simple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IMSPage" ma:index="23" nillable="true" ma:displayName="IMS Page" ma:internalName="IMSPage"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e5dfe6-1706-4b72-9ee2-ab07c3cef907" elementFormDefault="qualified">
    <xsd:import namespace="http://schemas.microsoft.com/office/2006/documentManagement/types"/>
    <xsd:import namespace="http://schemas.microsoft.com/office/infopath/2007/PartnerControls"/>
    <xsd:element name="IMSDateStatus" ma:index="24" nillable="true" ma:displayName="IMSDateStatus" ma:default="[today]" ma:format="DateOnly" ma:internalName="IMSDateStatu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file>

<file path=customXml/itemProps1.xml><?xml version="1.0" encoding="utf-8"?>
<ds:datastoreItem xmlns:ds="http://schemas.openxmlformats.org/officeDocument/2006/customXml" ds:itemID="{BD2E4E8B-BEFF-4D10-BFBB-8E622647E75E}">
  <ds:schemaRefs>
    <ds:schemaRef ds:uri="15a39473-f4bc-4757-96f2-28af5b745bc6"/>
    <ds:schemaRef ds:uri="6be5dfe6-1706-4b72-9ee2-ab07c3cef907"/>
    <ds:schemaRef ds:uri="7d65423f-e4cf-4936-a45c-b14b4f66ac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56ECC5-3E68-4ACB-8483-865A527E4A82}">
  <ds:schemaRefs>
    <ds:schemaRef ds:uri="http://schemas.microsoft.com/sharepoint/v3/contenttype/forms"/>
  </ds:schemaRefs>
</ds:datastoreItem>
</file>

<file path=customXml/itemProps3.xml><?xml version="1.0" encoding="utf-8"?>
<ds:datastoreItem xmlns:ds="http://schemas.openxmlformats.org/officeDocument/2006/customXml" ds:itemID="{C377D164-43FA-46D4-B2E4-6BC52340DD4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12 SCS_HS2 PowerPoint Template v2</Template>
  <TotalTime>386</TotalTime>
  <Words>675</Words>
  <Application>Microsoft Office PowerPoint</Application>
  <PresentationFormat>Widescreen</PresentationFormat>
  <Paragraphs>45</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Fira Sans</vt:lpstr>
      <vt:lpstr>Mada</vt:lpstr>
      <vt:lpstr>Open Sans</vt:lpstr>
      <vt:lpstr>Open Sans Semibold</vt:lpstr>
      <vt:lpstr>1_HS2 PPT Theme</vt:lpstr>
      <vt:lpstr>Bideford Avenue </vt:lpstr>
      <vt:lpstr>Utility works on Bideford Avenue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Isobel Hall</dc:creator>
  <cp:keywords/>
  <dc:description/>
  <cp:lastModifiedBy>Katie Jones</cp:lastModifiedBy>
  <cp:revision>6</cp:revision>
  <cp:lastPrinted>2017-11-15T08:33:27Z</cp:lastPrinted>
  <dcterms:created xsi:type="dcterms:W3CDTF">2020-04-24T13:54:17Z</dcterms:created>
  <dcterms:modified xsi:type="dcterms:W3CDTF">2023-09-26T08:37:34Z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74100</vt:r8>
  </property>
  <property fmtid="{D5CDD505-2E9C-101B-9397-08002B2CF9AE}" pid="3" name="ContentTypeId">
    <vt:lpwstr>0x01010025ADE2F96F47864BAA3EBA502BB81119</vt:lpwstr>
  </property>
  <property fmtid="{D5CDD505-2E9C-101B-9397-08002B2CF9AE}" pid="4" name="_dlc_DocIdItemGuid">
    <vt:lpwstr>70149667-7c60-45e7-b5a8-bb283e5f5af8</vt:lpwstr>
  </property>
  <property fmtid="{D5CDD505-2E9C-101B-9397-08002B2CF9AE}" pid="5" name="URL">
    <vt:lpwstr/>
  </property>
  <property fmtid="{D5CDD505-2E9C-101B-9397-08002B2CF9AE}" pid="6" name="MSIP_Label_6379ec1e-7734-4071-a4b9-9f091c05fa90_Enabled">
    <vt:lpwstr>true</vt:lpwstr>
  </property>
  <property fmtid="{D5CDD505-2E9C-101B-9397-08002B2CF9AE}" pid="7" name="MSIP_Label_6379ec1e-7734-4071-a4b9-9f091c05fa90_SetDate">
    <vt:lpwstr>2023-06-05T12:38:34Z</vt:lpwstr>
  </property>
  <property fmtid="{D5CDD505-2E9C-101B-9397-08002B2CF9AE}" pid="8" name="MSIP_Label_6379ec1e-7734-4071-a4b9-9f091c05fa90_Method">
    <vt:lpwstr>Standard</vt:lpwstr>
  </property>
  <property fmtid="{D5CDD505-2E9C-101B-9397-08002B2CF9AE}" pid="9" name="MSIP_Label_6379ec1e-7734-4071-a4b9-9f091c05fa90_Name">
    <vt:lpwstr>General-No-Marking</vt:lpwstr>
  </property>
  <property fmtid="{D5CDD505-2E9C-101B-9397-08002B2CF9AE}" pid="10" name="MSIP_Label_6379ec1e-7734-4071-a4b9-9f091c05fa90_SiteId">
    <vt:lpwstr>33dab507-5210-4075-805b-f2717d8cfa74</vt:lpwstr>
  </property>
  <property fmtid="{D5CDD505-2E9C-101B-9397-08002B2CF9AE}" pid="11" name="MSIP_Label_6379ec1e-7734-4071-a4b9-9f091c05fa90_ActionId">
    <vt:lpwstr>9c7720ad-a6e0-49ae-ba51-e78e855444a5</vt:lpwstr>
  </property>
  <property fmtid="{D5CDD505-2E9C-101B-9397-08002B2CF9AE}" pid="12" name="MSIP_Label_6379ec1e-7734-4071-a4b9-9f091c05fa90_ContentBits">
    <vt:lpwstr>0</vt:lpwstr>
  </property>
</Properties>
</file>