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 id="2147483879" r:id="rId6"/>
  </p:sldMasterIdLst>
  <p:notesMasterIdLst>
    <p:notesMasterId r:id="rId28"/>
  </p:notesMasterIdLst>
  <p:handoutMasterIdLst>
    <p:handoutMasterId r:id="rId29"/>
  </p:handoutMasterIdLst>
  <p:sldIdLst>
    <p:sldId id="380" r:id="rId7"/>
    <p:sldId id="404" r:id="rId8"/>
    <p:sldId id="384" r:id="rId9"/>
    <p:sldId id="743" r:id="rId10"/>
    <p:sldId id="416" r:id="rId11"/>
    <p:sldId id="286" r:id="rId12"/>
    <p:sldId id="408" r:id="rId13"/>
    <p:sldId id="405" r:id="rId14"/>
    <p:sldId id="406" r:id="rId15"/>
    <p:sldId id="287" r:id="rId16"/>
    <p:sldId id="288" r:id="rId17"/>
    <p:sldId id="289" r:id="rId18"/>
    <p:sldId id="290" r:id="rId19"/>
    <p:sldId id="291" r:id="rId20"/>
    <p:sldId id="292" r:id="rId21"/>
    <p:sldId id="293" r:id="rId22"/>
    <p:sldId id="350" r:id="rId23"/>
    <p:sldId id="373" r:id="rId24"/>
    <p:sldId id="294" r:id="rId25"/>
    <p:sldId id="407" r:id="rId26"/>
    <p:sldId id="372" r:id="rId27"/>
  </p:sldIdLst>
  <p:sldSz cx="12192000" cy="6858000"/>
  <p:notesSz cx="99187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8" userDrawn="1">
          <p15:clr>
            <a:srgbClr val="A4A3A4"/>
          </p15:clr>
        </p15:guide>
        <p15:guide id="2" pos="3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2"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C86"/>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38" autoAdjust="0"/>
    <p:restoredTop sz="56190" autoAdjust="0"/>
  </p:normalViewPr>
  <p:slideViewPr>
    <p:cSldViewPr snapToGrid="0">
      <p:cViewPr varScale="1">
        <p:scale>
          <a:sx n="51" d="100"/>
          <a:sy n="51" d="100"/>
        </p:scale>
        <p:origin x="282" y="36"/>
      </p:cViewPr>
      <p:guideLst>
        <p:guide orient="horz" pos="2115"/>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2148"/>
        <p:guide pos="3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18302" y="0"/>
            <a:ext cx="4298103" cy="342180"/>
          </a:xfrm>
          <a:prstGeom prst="rect">
            <a:avLst/>
          </a:prstGeom>
        </p:spPr>
        <p:txBody>
          <a:bodyPr vert="horz" lIns="91440" tIns="45720" rIns="91440" bIns="45720" rtlCol="0"/>
          <a:lstStyle>
            <a:lvl1pPr algn="r">
              <a:defRPr sz="1200"/>
            </a:lvl1pPr>
          </a:lstStyle>
          <a:p>
            <a:fld id="{742ACDF9-4F45-4109-853B-A37C0C97C5EC}" type="datetimeFigureOut">
              <a:rPr lang="en-GB" smtClean="0"/>
              <a:t>17/04/2023</a:t>
            </a:fld>
            <a:endParaRPr lang="en-GB" dirty="0"/>
          </a:p>
        </p:txBody>
      </p:sp>
      <p:sp>
        <p:nvSpPr>
          <p:cNvPr id="4" name="Footer Placeholder 3"/>
          <p:cNvSpPr>
            <a:spLocks noGrp="1"/>
          </p:cNvSpPr>
          <p:nvPr>
            <p:ph type="ftr" sz="quarter" idx="2"/>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18302" y="6477722"/>
            <a:ext cx="4298103" cy="342178"/>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18302" y="0"/>
            <a:ext cx="4298103" cy="342180"/>
          </a:xfrm>
          <a:prstGeom prst="rect">
            <a:avLst/>
          </a:prstGeom>
        </p:spPr>
        <p:txBody>
          <a:bodyPr vert="horz" lIns="91440" tIns="45720" rIns="91440" bIns="45720" rtlCol="0"/>
          <a:lstStyle>
            <a:lvl1pPr algn="r">
              <a:defRPr sz="1200"/>
            </a:lvl1pPr>
          </a:lstStyle>
          <a:p>
            <a:fld id="{58FD1BCE-2196-4369-8FA8-A36E2593F3F9}" type="datetimeFigureOut">
              <a:rPr lang="en-GB" smtClean="0"/>
              <a:t>17/04/2023</a:t>
            </a:fld>
            <a:endParaRPr lang="en-GB" dirty="0"/>
          </a:p>
        </p:txBody>
      </p:sp>
      <p:sp>
        <p:nvSpPr>
          <p:cNvPr id="4" name="Slide Image Placeholder 3"/>
          <p:cNvSpPr>
            <a:spLocks noGrp="1" noRot="1" noChangeAspect="1"/>
          </p:cNvSpPr>
          <p:nvPr>
            <p:ph type="sldImg" idx="2"/>
          </p:nvPr>
        </p:nvSpPr>
        <p:spPr>
          <a:xfrm>
            <a:off x="2913063" y="852488"/>
            <a:ext cx="4092575" cy="23018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1870" y="3282076"/>
            <a:ext cx="7934960" cy="268533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18302" y="6477722"/>
            <a:ext cx="4298103" cy="342178"/>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Welcome</a:t>
            </a:r>
          </a:p>
          <a:p>
            <a:r>
              <a:rPr lang="en-GB" sz="1000" b="0" dirty="0"/>
              <a:t>Introduce</a:t>
            </a:r>
            <a:r>
              <a:rPr lang="en-GB" sz="1000" b="0" baseline="0" dirty="0"/>
              <a:t> EPIC Engineers Workshop, developed in partnership with HS2</a:t>
            </a:r>
            <a:endParaRPr lang="en-GB" sz="1000"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66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Rail Rush! introduction </a:t>
            </a:r>
          </a:p>
          <a:p>
            <a:r>
              <a:rPr lang="en-US" b="0" baseline="0" dirty="0"/>
              <a:t>Introduce an outline how the game works, emphasizing the aim of the game, which is to collect the most points.</a:t>
            </a:r>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107739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Rail Rush!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a:t>
            </a:r>
            <a:r>
              <a:rPr lang="en-US" b="0" baseline="0" dirty="0"/>
              <a:t> your students to set up their boards, by separating the card deck into four and placing the cards face-down on the board. Students should also make sure that they know ho is going first.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1793919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the rules of the game. You</a:t>
            </a:r>
            <a:r>
              <a:rPr lang="en-US" b="0" baseline="0" dirty="0"/>
              <a:t> could use the text of the student booklet or ask students to read it in silence.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393257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This slide shows players</a:t>
            </a:r>
            <a:r>
              <a:rPr lang="en-US" b="0" baseline="0" dirty="0"/>
              <a:t> how to make their first moves. Explain that they may place their first two stations anywhere on the board, however track must always connect to a station.</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168303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the turn procedure above. </a:t>
            </a:r>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569208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Explain</a:t>
            </a:r>
            <a:r>
              <a:rPr lang="en-US" b="0" baseline="0" dirty="0"/>
              <a:t> that rule cards alter the rules of the game and can reward players with bonus points. </a:t>
            </a:r>
          </a:p>
          <a:p>
            <a:r>
              <a:rPr lang="en-US" b="0" baseline="0" dirty="0"/>
              <a:t>Ask the students if they have any questions.</a:t>
            </a:r>
          </a:p>
          <a:p>
            <a:r>
              <a:rPr lang="en-US" b="0" baseline="0" dirty="0"/>
              <a:t>Once all questions are answered, they may start.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23138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to</a:t>
            </a:r>
            <a:r>
              <a:rPr lang="en-US" b="0" baseline="0" dirty="0"/>
              <a:t> players how the game is ended. Emphasize that it is not just the longest track that will win.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Rules/</a:t>
            </a:r>
            <a:r>
              <a:rPr lang="en-US" dirty="0"/>
              <a:t>Rail</a:t>
            </a:r>
            <a:r>
              <a:rPr lang="en-US" baseline="0" dirty="0"/>
              <a:t> Rush!</a:t>
            </a:r>
            <a:endParaRPr lang="en-US" dirty="0"/>
          </a:p>
          <a:p>
            <a:r>
              <a:rPr lang="en-US" b="0" dirty="0"/>
              <a:t>This</a:t>
            </a:r>
            <a:r>
              <a:rPr lang="en-US" b="0" baseline="0" dirty="0"/>
              <a:t> scorecard is found in the printed booklets and should be used by students during the game.</a:t>
            </a:r>
          </a:p>
          <a:p>
            <a:r>
              <a:rPr lang="en-US" b="0" baseline="0" dirty="0"/>
              <a:t>Ask the students if they have any questions.</a:t>
            </a:r>
          </a:p>
          <a:p>
            <a:r>
              <a:rPr lang="en-US" b="0" baseline="0" dirty="0"/>
              <a:t>Once all questions are answered, they may start.</a:t>
            </a:r>
          </a:p>
          <a:p>
            <a:r>
              <a:rPr lang="en-US" b="0" baseline="0" dirty="0"/>
              <a:t>Ensure that you allow students five minutes before the end of the playing period to take their last turns and to decide the winner.</a:t>
            </a:r>
            <a:endParaRPr lang="en-US" b="0" dirty="0"/>
          </a:p>
          <a:p>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17</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Tidy Up Time/Plenary</a:t>
            </a:r>
          </a:p>
          <a:p>
            <a:r>
              <a:rPr lang="en-US" b="0" dirty="0"/>
              <a:t>The</a:t>
            </a:r>
            <a:r>
              <a:rPr lang="en-US" b="0" baseline="0" dirty="0"/>
              <a:t> game is now over and students must tidy up. Make sure that all equipment is put away carefully. Do not begin to collect in the rail rush equipment until students have tidied their tables fully as otherwise cards may be left behind.</a:t>
            </a:r>
          </a:p>
          <a:p>
            <a:endParaRPr lang="en-US" b="0" baseline="0" dirty="0"/>
          </a:p>
          <a:p>
            <a:r>
              <a:rPr lang="en-GB" sz="1200" b="0" kern="1200" dirty="0">
                <a:solidFill>
                  <a:schemeClr val="tx1"/>
                </a:solidFill>
                <a:effectLst/>
                <a:latin typeface="Arial" panose="020B0604020202020204" pitchFamily="34" charset="0"/>
                <a:ea typeface="+mn-ea"/>
                <a:cs typeface="Arial" panose="020B0604020202020204" pitchFamily="34" charset="0"/>
              </a:rPr>
              <a:t>In your closing remarks, ask your students what they learned from the game. Ask students about their individual strategies for winning. Ask for a show of hands of those who won</a:t>
            </a:r>
            <a:r>
              <a:rPr lang="en-US" sz="1200" b="0" kern="1200" dirty="0">
                <a:solidFill>
                  <a:schemeClr val="tx1"/>
                </a:solidFill>
                <a:effectLst/>
                <a:latin typeface="Arial" panose="020B0604020202020204" pitchFamily="34" charset="0"/>
                <a:ea typeface="+mn-ea"/>
                <a:cs typeface="Arial" panose="020B0604020202020204" pitchFamily="34" charset="0"/>
              </a:rPr>
              <a:t> and</a:t>
            </a:r>
            <a:r>
              <a:rPr lang="en-GB" sz="1200" b="0" kern="1200" dirty="0">
                <a:solidFill>
                  <a:schemeClr val="tx1"/>
                </a:solidFill>
                <a:effectLst/>
                <a:latin typeface="Arial" panose="020B0604020202020204" pitchFamily="34" charset="0"/>
                <a:ea typeface="+mn-ea"/>
                <a:cs typeface="Arial" panose="020B0604020202020204" pitchFamily="34" charset="0"/>
              </a:rPr>
              <a:t> ask for a round of applause for the winners.</a:t>
            </a:r>
            <a:r>
              <a:rPr lang="en-GB" b="0" dirty="0">
                <a:effectLst/>
              </a:rPr>
              <a: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18</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Guide students to reflect on their Essential Skills and</a:t>
            </a:r>
            <a:r>
              <a:rPr lang="en-US" b="0" baseline="0" dirty="0"/>
              <a:t> their learning across the day. </a:t>
            </a:r>
          </a:p>
          <a:p>
            <a:r>
              <a:rPr lang="en-US" b="0" baseline="0" dirty="0"/>
              <a:t>Ensure that you complete a proper plenary. </a:t>
            </a:r>
          </a:p>
          <a:p>
            <a:r>
              <a:rPr lang="en-US" b="0" baseline="0" dirty="0"/>
              <a:t>Examples could be to question students on how they improved their Essentials Skills or whether they are now more or less inclined towards a STEM career than at the beginning of the session.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19</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workshop and this session’s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 Engineers</a:t>
            </a:r>
            <a:r>
              <a:rPr lang="en-US" baseline="0" dirty="0"/>
              <a:t> </a:t>
            </a:r>
            <a:r>
              <a:rPr lang="en-US" dirty="0"/>
              <a:t>Careers</a:t>
            </a:r>
            <a:r>
              <a:rPr lang="en-US" baseline="0" dirty="0"/>
              <a:t> Video</a:t>
            </a:r>
            <a:endParaRPr lang="en-US" dirty="0"/>
          </a:p>
          <a:p>
            <a:r>
              <a:rPr lang="en-US" b="0" dirty="0"/>
              <a:t>Play this careers video to inspire your students about their</a:t>
            </a:r>
            <a:r>
              <a:rPr lang="en-US" b="0" baseline="0" dirty="0"/>
              <a:t> future education and careers pathways.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20</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This</a:t>
            </a:r>
            <a:r>
              <a:rPr lang="en-US" b="0" baseline="0" dirty="0"/>
              <a:t> screen should be left on at the end of the session if students wish to copy down any of the links.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21</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 will</a:t>
            </a:r>
            <a:r>
              <a:rPr lang="en-US" b="0" baseline="0" dirty="0"/>
              <a:t> embed the HS2 Introduction video.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shows the proposed HS2 route. Try to start from the city nearest in location to your students.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Cut-out game pieces/Rail Rush!</a:t>
            </a:r>
            <a:r>
              <a:rPr lang="en-US" baseline="0" dirty="0"/>
              <a:t> introduction</a:t>
            </a:r>
            <a:endParaRPr lang="en-US" dirty="0"/>
          </a:p>
          <a:p>
            <a:endParaRPr lang="en-US" dirty="0"/>
          </a:p>
          <a:p>
            <a:r>
              <a:rPr lang="en-US" b="0" dirty="0"/>
              <a:t>Introduce</a:t>
            </a:r>
            <a:r>
              <a:rPr lang="en-US" b="0" baseline="0" dirty="0"/>
              <a:t> the objectives of this session.</a:t>
            </a:r>
          </a:p>
          <a:p>
            <a:endParaRPr lang="en-US" b="0" baseline="0" dirty="0"/>
          </a:p>
          <a:p>
            <a:r>
              <a:rPr lang="en-US" b="0" baseline="0" dirty="0"/>
              <a:t>If the students have to cut out their game pieces, give them 10 minutes to do this now.</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360716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a:t>Play this video to introduce the activity.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Rail Rush! introduction</a:t>
            </a:r>
          </a:p>
          <a:p>
            <a:r>
              <a:rPr lang="en-US" b="0" dirty="0"/>
              <a:t>Introduce the two</a:t>
            </a:r>
            <a:r>
              <a:rPr lang="en-US" b="0" baseline="0" dirty="0"/>
              <a:t> essential skills used in this challenge: staying positive and aiming high.</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Rail Rush!</a:t>
            </a:r>
            <a:r>
              <a:rPr lang="en-US" baseline="0" dirty="0"/>
              <a:t> introduction</a:t>
            </a:r>
            <a:endParaRPr lang="en-US" dirty="0"/>
          </a:p>
          <a:p>
            <a:r>
              <a:rPr lang="en-US" b="0" dirty="0"/>
              <a:t>Introduce the two</a:t>
            </a:r>
            <a:r>
              <a:rPr lang="en-US" b="0" baseline="0" dirty="0"/>
              <a:t> essential skills used in this challenge: staying positive and aiming high.</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111508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2.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65105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817"/>
            <a:ext cx="36000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5264575" y="2057817"/>
            <a:ext cx="7466400" cy="3720684"/>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7051735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quare 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72972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7933200" y="2057399"/>
            <a:ext cx="3801600" cy="37211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8"/>
            <a:ext cx="72972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622655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Left Caption, W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2597399"/>
            <a:ext cx="7466400" cy="3181101"/>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4455035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37310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8778056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9932304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735448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9188058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3978114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226525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4923117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254220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5292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0750321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8590872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8726115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81057739"/>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7737328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840959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9633221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2939389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532651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679217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4394978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3490335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6260445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3744907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77806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090413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01127802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21077908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74640950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6584612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2368618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663778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6715955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9187053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5376183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223976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9653010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49" name="Group 48">
            <a:extLst>
              <a:ext uri="{FF2B5EF4-FFF2-40B4-BE49-F238E27FC236}">
                <a16:creationId xmlns:a16="http://schemas.microsoft.com/office/drawing/2014/main" id="{B316B8D7-F5FA-438A-BCF3-515670E096B7}"/>
              </a:ext>
            </a:extLst>
          </p:cNvPr>
          <p:cNvGrpSpPr/>
          <p:nvPr userDrawn="1"/>
        </p:nvGrpSpPr>
        <p:grpSpPr>
          <a:xfrm>
            <a:off x="-14514" y="1288822"/>
            <a:ext cx="12206514" cy="45720"/>
            <a:chOff x="-18" y="1092470"/>
            <a:chExt cx="10878554" cy="207772"/>
          </a:xfrm>
        </p:grpSpPr>
        <p:sp>
          <p:nvSpPr>
            <p:cNvPr id="50" name="Rectangle 49">
              <a:extLst>
                <a:ext uri="{FF2B5EF4-FFF2-40B4-BE49-F238E27FC236}">
                  <a16:creationId xmlns:a16="http://schemas.microsoft.com/office/drawing/2014/main" id="{76CC9A05-C409-44B4-9998-C95CD9306AA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B4CBFC7-BD73-42AF-A03E-DFC4F4E056E6}"/>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7395A33-1146-4326-878D-8B90ABE15C20}"/>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659C88D-894F-484A-B1B1-23F197BE59D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1EB37E2-8182-489E-9536-DA31ADE73EA3}"/>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CC8E7A4-8EE2-4DFE-A60C-EC517DB8E3B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B48937E-51AD-4C9B-BE08-81AD39459B5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738BA0B-ACA5-4AB1-AE48-E096B59B83A5}"/>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545275"/>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pic>
        <p:nvPicPr>
          <p:cNvPr id="33" name="Picture 32">
            <a:extLst>
              <a:ext uri="{FF2B5EF4-FFF2-40B4-BE49-F238E27FC236}">
                <a16:creationId xmlns:a16="http://schemas.microsoft.com/office/drawing/2014/main" id="{3C81CC8E-6064-4607-8BE2-F7B9220981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445477985"/>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C150A32-E9D6-4A48-8591-8625731003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57" b="-69"/>
          <a:stretch/>
        </p:blipFill>
        <p:spPr>
          <a:xfrm>
            <a:off x="-14514" y="0"/>
            <a:ext cx="12206514" cy="4827787"/>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9" name="TextBox 28">
            <a:extLst>
              <a:ext uri="{FF2B5EF4-FFF2-40B4-BE49-F238E27FC236}">
                <a16:creationId xmlns:a16="http://schemas.microsoft.com/office/drawing/2014/main" id="{F6B447ED-91AD-4D17-A358-32FD011BAA2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AD3AAB4A-6F08-413A-90B5-CFF4C88C0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08800217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5449963-890E-48DA-85D8-2F4B05DB69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0"/>
            <a:ext cx="12206524" cy="556055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5DD15F3C-F78B-4F68-BDE3-9600155A79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233A1F43-285F-4FEA-BBBD-CC78F33F46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78593906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145E308-50C8-4BEC-857F-7C15A10640B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0"/>
            <a:ext cx="12206514" cy="5573096"/>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6" name="TextBox 25">
            <a:extLst>
              <a:ext uri="{FF2B5EF4-FFF2-40B4-BE49-F238E27FC236}">
                <a16:creationId xmlns:a16="http://schemas.microsoft.com/office/drawing/2014/main" id="{BBB72C43-39FB-4407-A897-68DC8CBE90F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ABC2ECD5-DB7B-4A5B-A94D-70DF583FF5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54321617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9E0793-6AAF-4435-A80D-7A4B417215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9831"/>
            <a:ext cx="12206524" cy="575217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71B6E311-AB79-430C-B1DE-391289D1A88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416620C3-09CB-489C-9760-2EE355E6FC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71440411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bg2"/>
              </a:gs>
              <a:gs pos="100000">
                <a:schemeClr val="tx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8E1ABF2-FAE3-4F05-B2F2-E85B7D45A099}"/>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0" name="TextBox 19">
            <a:extLst>
              <a:ext uri="{FF2B5EF4-FFF2-40B4-BE49-F238E27FC236}">
                <a16:creationId xmlns:a16="http://schemas.microsoft.com/office/drawing/2014/main" id="{FB497344-6270-4A37-8510-2A370FAE1D6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1" name="Picture 10">
            <a:extLst>
              <a:ext uri="{FF2B5EF4-FFF2-40B4-BE49-F238E27FC236}">
                <a16:creationId xmlns:a16="http://schemas.microsoft.com/office/drawing/2014/main" id="{EF2292AD-34E2-4AEF-9EA6-578FC77DAF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423398175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1"/>
              </a:gs>
              <a:gs pos="100000">
                <a:schemeClr val="accent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CAB7CC-0DDD-4F0B-896E-6247A9510BF8}"/>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5B89633E-4788-4130-B6B3-A50CAC3318D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8" name="Picture 17">
            <a:extLst>
              <a:ext uri="{FF2B5EF4-FFF2-40B4-BE49-F238E27FC236}">
                <a16:creationId xmlns:a16="http://schemas.microsoft.com/office/drawing/2014/main" id="{5E0D602E-59D4-4A44-AE6F-1A903DA21D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6972610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4"/>
              </a:gs>
              <a:gs pos="100000">
                <a:schemeClr val="accent3"/>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79F979F-60CC-48D8-9A3A-DE71030DC9D2}"/>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0004BEC8-DA54-4EC4-8278-636F5B616A28}"/>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442CACE4-1C30-4C27-9C6A-9755FF0333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242499669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C7956BF6-076F-4717-9C9D-FF54E5AAA4A1}"/>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244BBB51-F592-4D4F-84F7-8399A458D556}"/>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B57053B9-B842-4AD8-80EA-1D1FACBED4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6147389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604BED-C33B-4592-9B27-617B38D865D6}"/>
              </a:ext>
            </a:extLst>
          </p:cNvPr>
          <p:cNvGrpSpPr/>
          <p:nvPr userDrawn="1"/>
        </p:nvGrpSpPr>
        <p:grpSpPr>
          <a:xfrm>
            <a:off x="-14514" y="2557356"/>
            <a:ext cx="12206514" cy="1772829"/>
            <a:chOff x="-14514" y="2557356"/>
            <a:chExt cx="12206514" cy="1772829"/>
          </a:xfrm>
        </p:grpSpPr>
        <p:sp>
          <p:nvSpPr>
            <p:cNvPr id="24" name="Rectangle 23">
              <a:extLst>
                <a:ext uri="{FF2B5EF4-FFF2-40B4-BE49-F238E27FC236}">
                  <a16:creationId xmlns:a16="http://schemas.microsoft.com/office/drawing/2014/main" id="{A48285EC-1566-4697-B454-F5D591A90E33}"/>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28446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 name="Text Placeholder 77">
            <a:extLst>
              <a:ext uri="{FF2B5EF4-FFF2-40B4-BE49-F238E27FC236}">
                <a16:creationId xmlns:a16="http://schemas.microsoft.com/office/drawing/2014/main" id="{1105AD2C-60A8-4202-BED0-B891D02CA714}"/>
              </a:ext>
            </a:extLst>
          </p:cNvPr>
          <p:cNvSpPr>
            <a:spLocks noGrp="1"/>
          </p:cNvSpPr>
          <p:nvPr>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9" name="TextBox 28">
            <a:extLst>
              <a:ext uri="{FF2B5EF4-FFF2-40B4-BE49-F238E27FC236}">
                <a16:creationId xmlns:a16="http://schemas.microsoft.com/office/drawing/2014/main" id="{0EED7050-964D-4631-A9DD-85134440513E}"/>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BBC77015-E9E3-48A5-BA87-24AD375792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6" y="3060770"/>
            <a:ext cx="2618812" cy="772948"/>
          </a:xfrm>
          <a:prstGeom prst="rect">
            <a:avLst/>
          </a:prstGeom>
        </p:spPr>
      </p:pic>
    </p:spTree>
    <p:extLst>
      <p:ext uri="{BB962C8B-B14F-4D97-AF65-F5344CB8AC3E}">
        <p14:creationId xmlns:p14="http://schemas.microsoft.com/office/powerpoint/2010/main" val="370018454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125" b="-69"/>
          <a:stretch/>
        </p:blipFill>
        <p:spPr>
          <a:xfrm>
            <a:off x="-14514" y="1334156"/>
            <a:ext cx="12206514" cy="5508604"/>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7"/>
            <a:ext cx="12206524" cy="5508172"/>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cxnSp>
        <p:nvCxnSpPr>
          <p:cNvPr id="73" name="Straight Connector 72">
            <a:extLst>
              <a:ext uri="{FF2B5EF4-FFF2-40B4-BE49-F238E27FC236}">
                <a16:creationId xmlns:a16="http://schemas.microsoft.com/office/drawing/2014/main" id="{41C9D127-0E32-4785-A11E-868360C675B2}"/>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FD38AC-51D1-4486-A73F-1752683DB488}"/>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DB4D130-3D37-48F4-818D-1EF62A9E9BE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FB2EC0C-2272-4093-9DD2-F783F834B3A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0387CA9-7D58-4A2A-BC79-46F275D30015}"/>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2AE2854-30EF-4CAB-9E43-2B41B8B8424C}"/>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75BE0-99A8-41C1-BB69-CBECFB2AFF6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5E8DE77-8630-4DF4-8973-C7E880FEEC5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7026D26-567A-4D19-B931-5BF170BC8A3D}"/>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8C31164-4C86-428E-B67D-CF1854BBDB20}"/>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987A5211-4E58-4971-A836-2B202D36FF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0" name="Text Placeholder 77">
            <a:extLst>
              <a:ext uri="{FF2B5EF4-FFF2-40B4-BE49-F238E27FC236}">
                <a16:creationId xmlns:a16="http://schemas.microsoft.com/office/drawing/2014/main" id="{CA625B49-E74E-4248-AE24-7C0596852729}"/>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1" name="Text Placeholder 77">
            <a:extLst>
              <a:ext uri="{FF2B5EF4-FFF2-40B4-BE49-F238E27FC236}">
                <a16:creationId xmlns:a16="http://schemas.microsoft.com/office/drawing/2014/main" id="{201B1CB1-0497-4C59-B56B-F8ECD15AC7C2}"/>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2" name="Picture 41">
            <a:extLst>
              <a:ext uri="{FF2B5EF4-FFF2-40B4-BE49-F238E27FC236}">
                <a16:creationId xmlns:a16="http://schemas.microsoft.com/office/drawing/2014/main" id="{C268AA0F-6E5B-45CA-BE77-C0E4FAFA6B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97118137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1297448"/>
            <a:ext cx="12206524" cy="5560552"/>
          </a:xfrm>
          <a:prstGeom prst="rect">
            <a:avLst/>
          </a:prstGeom>
        </p:spPr>
      </p:pic>
      <p:sp>
        <p:nvSpPr>
          <p:cNvPr id="26" name="Rectangle 25">
            <a:extLst>
              <a:ext uri="{FF2B5EF4-FFF2-40B4-BE49-F238E27FC236}">
                <a16:creationId xmlns:a16="http://schemas.microsoft.com/office/drawing/2014/main" id="{40E48840-AF41-495B-82EA-A11AB32B740D}"/>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8" name="Group 27">
            <a:extLst>
              <a:ext uri="{FF2B5EF4-FFF2-40B4-BE49-F238E27FC236}">
                <a16:creationId xmlns:a16="http://schemas.microsoft.com/office/drawing/2014/main" id="{AD33EA06-261D-4B07-AF9F-6E902EDBD8D7}"/>
              </a:ext>
            </a:extLst>
          </p:cNvPr>
          <p:cNvGrpSpPr/>
          <p:nvPr userDrawn="1"/>
        </p:nvGrpSpPr>
        <p:grpSpPr>
          <a:xfrm>
            <a:off x="-14514" y="1288822"/>
            <a:ext cx="12206514" cy="45720"/>
            <a:chOff x="-18" y="1092470"/>
            <a:chExt cx="10878554" cy="207772"/>
          </a:xfrm>
        </p:grpSpPr>
        <p:sp>
          <p:nvSpPr>
            <p:cNvPr id="30" name="Rectangle 29">
              <a:extLst>
                <a:ext uri="{FF2B5EF4-FFF2-40B4-BE49-F238E27FC236}">
                  <a16:creationId xmlns:a16="http://schemas.microsoft.com/office/drawing/2014/main" id="{E292C8C4-7AAB-47D9-9B6D-7F5841FD2D5F}"/>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4F0A86D-9FD7-4180-B47E-2A77638E01E2}"/>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047C750-9765-419B-BFB8-F521C703D209}"/>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3BE7C7E-60F7-42A3-96DB-CDD5E006DA6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88D538-4401-4EF6-9734-F72012B6F1FC}"/>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8A230D1-AE72-4CC4-898B-E583547A3A7E}"/>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899CC03-C902-45DF-972A-651F8F344412}"/>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C37B244-86C4-404A-AD70-15365D527E63}"/>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E48CBC88-C0A7-4AC1-B7F9-D565CEB4EC5F}"/>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0D8FACA-D251-435F-A552-1DBA4E0B82D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12016C68-3430-4C42-9EAB-D463F4044178}"/>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90CDCBAD-6C8D-48B5-8087-59A3C9E034CB}"/>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492F2D5D-E2C8-4042-BA8C-20C522F8C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80012622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1284904"/>
            <a:ext cx="12206514" cy="5573096"/>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6548D1E7-19D6-4A62-A824-5E889D03F595}"/>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CDCCFB6-839B-4049-8253-8E9A4EA90FD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400238-999D-4BFA-8E58-EA65592084C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BD2B94D-46A6-4C39-BCA9-E850A624BD1F}"/>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2D7FD27-4C36-4C75-88B6-48E20DE19446}"/>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09D212-2B61-4766-B6D7-36AE39704FF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3963FAA-E127-42C7-A9F4-3E80CB6C71B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DEFFB35-1F27-4351-851B-355688CF83D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CFE03B0-99CA-404B-BF4A-C959BA2282B8}"/>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043A51E-23CC-48F3-AF5D-1121E01C806D}"/>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C9B5D2C-F35D-4F0E-9DB5-683C6F1DEE83}"/>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D0660BC7-57D7-4FCA-A5AB-24D9637749E4}"/>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60B60D90-4E14-4C46-BBB0-27533BDD1F4D}"/>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E2B1898F-6DA0-46F2-8DC4-AD7C8EA39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78047813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1105828"/>
            <a:ext cx="12206524" cy="5752172"/>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3DC66F31-6228-4ADF-80FE-90FA3A6341F1}"/>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B44BCE49-7212-4215-883D-4BB0A7E6173B}"/>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79DCFA3-3FCA-41A0-A49A-2144888045B1}"/>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A92A997-C66B-4F25-87A1-374592EC878A}"/>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AE04C7C-C849-44DE-8F41-6D84B283770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C80588E-67C4-41B6-AF09-C7C761B44E5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64EDDE9-17D6-4807-86C6-DAD647E6D503}"/>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66D4E33-7963-4C05-8253-6A419091630A}"/>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99F3B90-C1C9-47AD-BF7C-D33A3B75620B}"/>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D9D96DD-A4A3-477F-A2FF-7E10FC495EC7}"/>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EAF0EB-A4DE-4B0D-A705-E42AB81D1161}"/>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70623D1A-A6B5-4325-8D05-3347FAD61362}"/>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D4AA1AD2-F8BE-44A7-8F7B-1C1F2835AF3F}"/>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700F0010-8CA7-4B2D-A723-075155D930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08396231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11509798"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grpSp>
        <p:nvGrpSpPr>
          <p:cNvPr id="21" name="Group 20">
            <a:extLst>
              <a:ext uri="{FF2B5EF4-FFF2-40B4-BE49-F238E27FC236}">
                <a16:creationId xmlns:a16="http://schemas.microsoft.com/office/drawing/2014/main" id="{0963DE99-578F-42CB-85A6-6B98D06D38CE}"/>
              </a:ext>
            </a:extLst>
          </p:cNvPr>
          <p:cNvGrpSpPr/>
          <p:nvPr userDrawn="1"/>
        </p:nvGrpSpPr>
        <p:grpSpPr>
          <a:xfrm>
            <a:off x="-14514" y="1288822"/>
            <a:ext cx="12206514" cy="45720"/>
            <a:chOff x="-18" y="1092470"/>
            <a:chExt cx="10878554" cy="207772"/>
          </a:xfrm>
        </p:grpSpPr>
        <p:sp>
          <p:nvSpPr>
            <p:cNvPr id="22" name="Rectangle 21">
              <a:extLst>
                <a:ext uri="{FF2B5EF4-FFF2-40B4-BE49-F238E27FC236}">
                  <a16:creationId xmlns:a16="http://schemas.microsoft.com/office/drawing/2014/main" id="{ADAA9CA5-F52B-43AC-9709-1D719E2BB0F4}"/>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DD64E80-8F85-4424-AE59-061068F4D6F3}"/>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6A5F6D0-C823-4D22-B510-5C03D86944E3}"/>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24909C8-D46E-43FB-9849-D7BFE37C04D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FE455F-BCC2-4143-BD09-4D073170A69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CD5CAD-960C-4351-9CAA-6ED0EFA6C85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63A910-B2AF-4161-9C7A-6C232E91133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D0FDC94-D757-49C3-9545-E3169ED9787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F8695B98-E13C-4913-BBBA-04CF4C3D3B7C}"/>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2" name="Text Placeholder 77">
            <a:extLst>
              <a:ext uri="{FF2B5EF4-FFF2-40B4-BE49-F238E27FC236}">
                <a16:creationId xmlns:a16="http://schemas.microsoft.com/office/drawing/2014/main" id="{10BC2DFE-7F09-4542-8AF9-2858EF302DB0}"/>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8" name="Text Placeholder 77">
            <a:extLst>
              <a:ext uri="{FF2B5EF4-FFF2-40B4-BE49-F238E27FC236}">
                <a16:creationId xmlns:a16="http://schemas.microsoft.com/office/drawing/2014/main" id="{9FD8F26C-3AC4-4524-933A-423082AC46E7}"/>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39" name="Picture 38">
            <a:extLst>
              <a:ext uri="{FF2B5EF4-FFF2-40B4-BE49-F238E27FC236}">
                <a16:creationId xmlns:a16="http://schemas.microsoft.com/office/drawing/2014/main" id="{3478A750-A0BC-4AA1-A548-71D6212F8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60901403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4729224"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 name="Picture Placeholder 2">
            <a:extLst>
              <a:ext uri="{FF2B5EF4-FFF2-40B4-BE49-F238E27FC236}">
                <a16:creationId xmlns:a16="http://schemas.microsoft.com/office/drawing/2014/main" id="{BEF16766-D84C-4606-BE40-A753F3C86A09}"/>
              </a:ext>
            </a:extLst>
          </p:cNvPr>
          <p:cNvSpPr>
            <a:spLocks noGrp="1"/>
          </p:cNvSpPr>
          <p:nvPr userDrawn="1">
            <p:ph type="pic" sz="quarter" idx="17" hasCustomPrompt="1"/>
          </p:nvPr>
        </p:nvSpPr>
        <p:spPr>
          <a:xfrm>
            <a:off x="5486400" y="1702006"/>
            <a:ext cx="6346630" cy="4615668"/>
          </a:xfrm>
        </p:spPr>
        <p:txBody>
          <a:bodyPr anchor="ctr"/>
          <a:lstStyle>
            <a:lvl1pPr marL="0" indent="0" algn="ctr">
              <a:buNone/>
              <a:defRPr/>
            </a:lvl1pPr>
          </a:lstStyle>
          <a:p>
            <a:r>
              <a:rPr lang="en-GB" dirty="0"/>
              <a:t>Click to add picture</a:t>
            </a:r>
          </a:p>
        </p:txBody>
      </p:sp>
      <p:grpSp>
        <p:nvGrpSpPr>
          <p:cNvPr id="22" name="Group 21">
            <a:extLst>
              <a:ext uri="{FF2B5EF4-FFF2-40B4-BE49-F238E27FC236}">
                <a16:creationId xmlns:a16="http://schemas.microsoft.com/office/drawing/2014/main" id="{AE2496BB-50F1-49CC-871B-66E9F2CEDAD6}"/>
              </a:ext>
            </a:extLst>
          </p:cNvPr>
          <p:cNvGrpSpPr/>
          <p:nvPr userDrawn="1"/>
        </p:nvGrpSpPr>
        <p:grpSpPr>
          <a:xfrm>
            <a:off x="-14514" y="1288822"/>
            <a:ext cx="12206514" cy="45720"/>
            <a:chOff x="-18" y="1092470"/>
            <a:chExt cx="10878554" cy="207772"/>
          </a:xfrm>
        </p:grpSpPr>
        <p:sp>
          <p:nvSpPr>
            <p:cNvPr id="24" name="Rectangle 23">
              <a:extLst>
                <a:ext uri="{FF2B5EF4-FFF2-40B4-BE49-F238E27FC236}">
                  <a16:creationId xmlns:a16="http://schemas.microsoft.com/office/drawing/2014/main" id="{589BFCEB-1B47-46A0-87A8-8672D43380C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3DF0766-15BB-4635-BABB-F150BD02E47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2BB03AD-26A8-4D52-B077-511DD483C42B}"/>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5D0682B-54C5-419B-85F1-6F3D28AE697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4B7907E-9507-4BBA-A583-49D58298D478}"/>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7324A9F-0A8F-47E5-B4B4-96CF69C5EAC8}"/>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1894E0-6C39-4719-83C7-9F871C07F8F5}"/>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3872C02-8BAA-4DDD-ACBF-ED5D636FEAA2}"/>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4BF1FDD-4E23-4406-81AA-76E5C622154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8" name="Text Placeholder 77">
            <a:extLst>
              <a:ext uri="{FF2B5EF4-FFF2-40B4-BE49-F238E27FC236}">
                <a16:creationId xmlns:a16="http://schemas.microsoft.com/office/drawing/2014/main" id="{25CD0276-2975-4281-ADE9-8FA92BCBA0B3}"/>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9" name="Text Placeholder 77">
            <a:extLst>
              <a:ext uri="{FF2B5EF4-FFF2-40B4-BE49-F238E27FC236}">
                <a16:creationId xmlns:a16="http://schemas.microsoft.com/office/drawing/2014/main" id="{960ADA8D-D99C-4868-88A3-7F45448A7F26}"/>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0" name="Picture 39">
            <a:extLst>
              <a:ext uri="{FF2B5EF4-FFF2-40B4-BE49-F238E27FC236}">
                <a16:creationId xmlns:a16="http://schemas.microsoft.com/office/drawing/2014/main" id="{F5714009-46B4-4C31-A95A-0755232B9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27706910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with headin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69" y="2562122"/>
            <a:ext cx="11477311" cy="3755551"/>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7" name="Text Placeholder 77">
            <a:extLst>
              <a:ext uri="{FF2B5EF4-FFF2-40B4-BE49-F238E27FC236}">
                <a16:creationId xmlns:a16="http://schemas.microsoft.com/office/drawing/2014/main" id="{E136F3F5-92AC-4C4B-A2F1-334CFE0AEDF8}"/>
              </a:ext>
            </a:extLst>
          </p:cNvPr>
          <p:cNvSpPr>
            <a:spLocks noGrp="1"/>
          </p:cNvSpPr>
          <p:nvPr userDrawn="1">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userDrawn="1">
            <p:ph type="body" sz="quarter" idx="13" hasCustomPrompt="1"/>
          </p:nvPr>
        </p:nvSpPr>
        <p:spPr>
          <a:xfrm>
            <a:off x="358969" y="1702005"/>
            <a:ext cx="11477311" cy="386201"/>
          </a:xfrm>
          <a:prstGeom prst="rect">
            <a:avLst/>
          </a:prstGeom>
        </p:spPr>
        <p:txBody>
          <a:bodyPr lIns="0" tIns="0" rIns="0" bIns="0">
            <a:noAutofit/>
          </a:bodyPr>
          <a:lstStyle>
            <a:lvl1pPr marL="0" indent="0">
              <a:buNone/>
              <a:defRPr sz="2400" b="1">
                <a:solidFill>
                  <a:schemeClr val="tx1"/>
                </a:solidFill>
              </a:defRPr>
            </a:lvl1pPr>
          </a:lstStyle>
          <a:p>
            <a:pPr lvl="0"/>
            <a:r>
              <a:rPr lang="en-GB" dirty="0"/>
              <a:t>Heading</a:t>
            </a:r>
          </a:p>
        </p:txBody>
      </p:sp>
      <p:sp>
        <p:nvSpPr>
          <p:cNvPr id="58" name="Text Placeholder 77">
            <a:extLst>
              <a:ext uri="{FF2B5EF4-FFF2-40B4-BE49-F238E27FC236}">
                <a16:creationId xmlns:a16="http://schemas.microsoft.com/office/drawing/2014/main" id="{6BDFD760-C899-410E-8D07-1B9E37D0DCB8}"/>
              </a:ext>
            </a:extLst>
          </p:cNvPr>
          <p:cNvSpPr>
            <a:spLocks noGrp="1"/>
          </p:cNvSpPr>
          <p:nvPr userDrawn="1">
            <p:ph type="body" sz="quarter" idx="17" hasCustomPrompt="1"/>
          </p:nvPr>
        </p:nvSpPr>
        <p:spPr>
          <a:xfrm>
            <a:off x="358969" y="2132451"/>
            <a:ext cx="11477311" cy="285001"/>
          </a:xfrm>
          <a:prstGeom prst="rect">
            <a:avLst/>
          </a:prstGeom>
        </p:spPr>
        <p:txBody>
          <a:bodyPr lIns="0" tIns="0" rIns="0" bIns="0">
            <a:noAutofit/>
          </a:bodyPr>
          <a:lstStyle>
            <a:lvl1pPr marL="0" indent="0">
              <a:buNone/>
              <a:defRPr sz="1800" b="0">
                <a:solidFill>
                  <a:schemeClr val="tx1"/>
                </a:solidFill>
              </a:defRPr>
            </a:lvl1pPr>
          </a:lstStyle>
          <a:p>
            <a:pPr lvl="0"/>
            <a:r>
              <a:rPr lang="en-GB" dirty="0"/>
              <a:t>Subheading</a:t>
            </a:r>
          </a:p>
        </p:txBody>
      </p:sp>
      <p:grpSp>
        <p:nvGrpSpPr>
          <p:cNvPr id="23" name="Group 22">
            <a:extLst>
              <a:ext uri="{FF2B5EF4-FFF2-40B4-BE49-F238E27FC236}">
                <a16:creationId xmlns:a16="http://schemas.microsoft.com/office/drawing/2014/main" id="{32CD5A2A-BB30-4CB7-BA83-B2068F545A3A}"/>
              </a:ext>
            </a:extLst>
          </p:cNvPr>
          <p:cNvGrpSpPr/>
          <p:nvPr userDrawn="1"/>
        </p:nvGrpSpPr>
        <p:grpSpPr>
          <a:xfrm>
            <a:off x="-14514" y="1288822"/>
            <a:ext cx="12206514" cy="45720"/>
            <a:chOff x="-18" y="1092470"/>
            <a:chExt cx="10878554" cy="207772"/>
          </a:xfrm>
        </p:grpSpPr>
        <p:sp>
          <p:nvSpPr>
            <p:cNvPr id="25" name="Rectangle 24">
              <a:extLst>
                <a:ext uri="{FF2B5EF4-FFF2-40B4-BE49-F238E27FC236}">
                  <a16:creationId xmlns:a16="http://schemas.microsoft.com/office/drawing/2014/main" id="{051EF55F-E23A-4C46-BBC4-F110A06A9B58}"/>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AD9DF7E-BC28-4DFC-9B2A-A4165B30D0D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07C0261-E48D-41E2-A85F-956DC8D983D2}"/>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CE076B-E283-4926-AED0-4B6B4C93C8A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33B16A8-84B8-4031-936D-26CF8648739D}"/>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311167A-D306-4998-B421-17EED15C80F7}"/>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BAE5F66-343F-4091-9A60-48A050575729}"/>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312E482-7D97-4B82-8358-DB5F22715D4C}"/>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0111E4CF-1349-43F4-A158-FEB7A2AC95E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40" name="Picture 39">
            <a:extLst>
              <a:ext uri="{FF2B5EF4-FFF2-40B4-BE49-F238E27FC236}">
                <a16:creationId xmlns:a16="http://schemas.microsoft.com/office/drawing/2014/main" id="{164FA23F-8AA9-496B-B9A0-3D746F1FF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410837172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3465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D4299C-9773-4444-99BE-19D35869C5B1}"/>
              </a:ext>
            </a:extLst>
          </p:cNvPr>
          <p:cNvSpPr/>
          <p:nvPr userDrawn="1"/>
        </p:nvSpPr>
        <p:spPr>
          <a:xfrm>
            <a:off x="1" y="0"/>
            <a:ext cx="12191999" cy="799732"/>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10" y="799733"/>
            <a:ext cx="12191999" cy="6058268"/>
          </a:xfrm>
          <a:prstGeom prst="rect">
            <a:avLst/>
          </a:prstGeom>
          <a:solidFill>
            <a:srgbClr val="FFFFFF"/>
          </a:solidFill>
          <a:ln w="6350" cap="flat">
            <a:noFill/>
            <a:prstDash val="solid"/>
            <a:miter/>
          </a:ln>
          <a:effectLst>
            <a:outerShdw blurRad="635000" algn="ctr" rotWithShape="0">
              <a:prstClr val="black">
                <a:alpha val="20000"/>
              </a:prstClr>
            </a:outerShdw>
          </a:effectLst>
        </p:spPr>
        <p:txBody>
          <a:bodyPr/>
          <a:lstStyle/>
          <a:p>
            <a:pPr lvl="0"/>
            <a:endParaRPr lang="en-GB">
              <a:solidFill>
                <a:schemeClr val="tx1"/>
              </a:solidFill>
            </a:endParaRPr>
          </a:p>
        </p:txBody>
      </p:sp>
      <p:sp>
        <p:nvSpPr>
          <p:cNvPr id="83" name="Text Placeholder 77">
            <a:extLst>
              <a:ext uri="{FF2B5EF4-FFF2-40B4-BE49-F238E27FC236}">
                <a16:creationId xmlns:a16="http://schemas.microsoft.com/office/drawing/2014/main" id="{F1A53837-6507-4A00-8416-5CAF785AFA11}"/>
              </a:ext>
            </a:extLst>
          </p:cNvPr>
          <p:cNvSpPr>
            <a:spLocks noGrp="1"/>
          </p:cNvSpPr>
          <p:nvPr>
            <p:ph type="body" sz="quarter" idx="12" hasCustomPrompt="1"/>
          </p:nvPr>
        </p:nvSpPr>
        <p:spPr>
          <a:xfrm>
            <a:off x="539943" y="337259"/>
            <a:ext cx="8649778" cy="208962"/>
          </a:xfrm>
          <a:prstGeom prst="rect">
            <a:avLst/>
          </a:prstGeom>
        </p:spPr>
        <p:txBody>
          <a:bodyPr lIns="0" tIns="0" rIns="0" bIns="0">
            <a:normAutofit/>
          </a:bodyPr>
          <a:lstStyle>
            <a:lvl1pPr marL="0" indent="0">
              <a:buNone/>
              <a:defRPr sz="1600" b="1">
                <a:solidFill>
                  <a:srgbClr val="FFFFFF"/>
                </a:solidFill>
              </a:defRPr>
            </a:lvl1pPr>
          </a:lstStyle>
          <a:p>
            <a:pPr lvl="0"/>
            <a:r>
              <a:rPr lang="en-GB" dirty="0"/>
              <a:t>Title  /  Section</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p:ph type="body" sz="quarter" idx="13" hasCustomPrompt="1"/>
          </p:nvPr>
        </p:nvSpPr>
        <p:spPr>
          <a:xfrm>
            <a:off x="973878" y="1702005"/>
            <a:ext cx="6217497" cy="480308"/>
          </a:xfrm>
          <a:prstGeom prst="rect">
            <a:avLst/>
          </a:prstGeom>
        </p:spPr>
        <p:txBody>
          <a:bodyPr lIns="0" tIns="0" rIns="0" bIns="0">
            <a:normAutofit/>
          </a:bodyPr>
          <a:lstStyle>
            <a:lvl1pPr marL="0" indent="0">
              <a:buNone/>
              <a:defRPr sz="3600" b="1">
                <a:solidFill>
                  <a:schemeClr val="accent6"/>
                </a:solidFill>
              </a:defRPr>
            </a:lvl1pPr>
          </a:lstStyle>
          <a:p>
            <a:pPr lvl="0"/>
            <a:r>
              <a:rPr lang="en-GB" dirty="0"/>
              <a:t>Heading</a:t>
            </a:r>
          </a:p>
        </p:txBody>
      </p:sp>
      <p:sp>
        <p:nvSpPr>
          <p:cNvPr id="89" name="Text Placeholder 77">
            <a:extLst>
              <a:ext uri="{FF2B5EF4-FFF2-40B4-BE49-F238E27FC236}">
                <a16:creationId xmlns:a16="http://schemas.microsoft.com/office/drawing/2014/main" id="{D482C312-22A8-49D3-A6EE-5220A1D19678}"/>
              </a:ext>
            </a:extLst>
          </p:cNvPr>
          <p:cNvSpPr>
            <a:spLocks noGrp="1"/>
          </p:cNvSpPr>
          <p:nvPr>
            <p:ph type="body" sz="quarter" idx="14" hasCustomPrompt="1"/>
          </p:nvPr>
        </p:nvSpPr>
        <p:spPr>
          <a:xfrm>
            <a:off x="973878" y="2384652"/>
            <a:ext cx="6217497" cy="296042"/>
          </a:xfrm>
          <a:prstGeom prst="rect">
            <a:avLst/>
          </a:prstGeom>
        </p:spPr>
        <p:txBody>
          <a:bodyPr lIns="0" tIns="0" rIns="0" bIns="0">
            <a:normAutofit/>
          </a:bodyPr>
          <a:lstStyle>
            <a:lvl1pPr marL="0" indent="0">
              <a:buNone/>
              <a:defRPr sz="2000" b="0">
                <a:solidFill>
                  <a:schemeClr val="accent6">
                    <a:alpha val="60000"/>
                  </a:schemeClr>
                </a:solidFill>
              </a:defRPr>
            </a:lvl1pPr>
          </a:lstStyle>
          <a:p>
            <a:pPr lvl="0"/>
            <a:r>
              <a:rPr lang="en-GB" dirty="0"/>
              <a:t>Subheading</a:t>
            </a:r>
          </a:p>
        </p:txBody>
      </p:sp>
      <p:sp>
        <p:nvSpPr>
          <p:cNvPr id="91" name="Text Placeholder 77">
            <a:extLst>
              <a:ext uri="{FF2B5EF4-FFF2-40B4-BE49-F238E27FC236}">
                <a16:creationId xmlns:a16="http://schemas.microsoft.com/office/drawing/2014/main" id="{9BEF795A-403E-4DAF-9810-9AC54A4B13F3}"/>
              </a:ext>
            </a:extLst>
          </p:cNvPr>
          <p:cNvSpPr>
            <a:spLocks noGrp="1"/>
          </p:cNvSpPr>
          <p:nvPr>
            <p:ph type="body" sz="quarter" idx="15" hasCustomPrompt="1"/>
          </p:nvPr>
        </p:nvSpPr>
        <p:spPr>
          <a:xfrm>
            <a:off x="973878" y="2930474"/>
            <a:ext cx="6217497" cy="3387199"/>
          </a:xfrm>
          <a:prstGeom prst="rect">
            <a:avLst/>
          </a:prstGeom>
        </p:spPr>
        <p:txBody>
          <a:bodyPr lIns="0" tIns="0" rIns="0" bIns="0">
            <a:normAutofit/>
          </a:bodyPr>
          <a:lstStyle>
            <a:lvl1pPr marL="0" indent="0">
              <a:buNone/>
              <a:defRPr sz="1600" b="0">
                <a:solidFill>
                  <a:schemeClr val="tx1"/>
                </a:solidFill>
              </a:defRPr>
            </a:lvl1pPr>
          </a:lstStyle>
          <a:p>
            <a:pPr lvl="0"/>
            <a:r>
              <a:rPr lang="en-GB" dirty="0"/>
              <a:t>Body text</a:t>
            </a:r>
          </a:p>
        </p:txBody>
      </p:sp>
      <p:grpSp>
        <p:nvGrpSpPr>
          <p:cNvPr id="68" name="Group 67">
            <a:extLst>
              <a:ext uri="{FF2B5EF4-FFF2-40B4-BE49-F238E27FC236}">
                <a16:creationId xmlns:a16="http://schemas.microsoft.com/office/drawing/2014/main" id="{48D12523-395A-481E-AA99-3608CF690E42}"/>
              </a:ext>
            </a:extLst>
          </p:cNvPr>
          <p:cNvGrpSpPr/>
          <p:nvPr userDrawn="1"/>
        </p:nvGrpSpPr>
        <p:grpSpPr>
          <a:xfrm>
            <a:off x="8839200" y="209037"/>
            <a:ext cx="3099090" cy="408971"/>
            <a:chOff x="7396674" y="5920666"/>
            <a:chExt cx="4449250" cy="587144"/>
          </a:xfrm>
        </p:grpSpPr>
        <p:pic>
          <p:nvPicPr>
            <p:cNvPr id="69" name="Picture 68">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70" name="Picture 69">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71" name="Straight Connector 70">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8D12523-395A-481E-AA99-3608CF690E42}"/>
              </a:ext>
            </a:extLst>
          </p:cNvPr>
          <p:cNvGrpSpPr/>
          <p:nvPr userDrawn="1"/>
        </p:nvGrpSpPr>
        <p:grpSpPr>
          <a:xfrm>
            <a:off x="8839210" y="209037"/>
            <a:ext cx="3099090" cy="408971"/>
            <a:chOff x="7396674" y="5920666"/>
            <a:chExt cx="4449250" cy="587144"/>
          </a:xfrm>
        </p:grpSpPr>
        <p:pic>
          <p:nvPicPr>
            <p:cNvPr id="22" name="Picture 21">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23" name="Picture 22">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24" name="Straight Connector 23">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28889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_HS2 Title">
    <p:spTree>
      <p:nvGrpSpPr>
        <p:cNvPr id="1" name=""/>
        <p:cNvGrpSpPr/>
        <p:nvPr/>
      </p:nvGrpSpPr>
      <p:grpSpPr>
        <a:xfrm>
          <a:off x="0" y="0"/>
          <a:ext cx="0" cy="0"/>
          <a:chOff x="0" y="0"/>
          <a:chExt cx="0" cy="0"/>
        </a:xfrm>
      </p:grpSpPr>
      <p:pic>
        <p:nvPicPr>
          <p:cNvPr id="4" name="Picture 3" descr="A picture containing text, monitor, electronics, display&#10;&#10;Description automatically generated">
            <a:extLst>
              <a:ext uri="{FF2B5EF4-FFF2-40B4-BE49-F238E27FC236}">
                <a16:creationId xmlns:a16="http://schemas.microsoft.com/office/drawing/2014/main" id="{70F94B32-7390-8A0A-3088-0399E725B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232B6E-E58E-AC40-8827-33A19A15C0B1}"/>
              </a:ext>
            </a:extLst>
          </p:cNvPr>
          <p:cNvSpPr txBox="1"/>
          <p:nvPr userDrawn="1"/>
        </p:nvSpPr>
        <p:spPr>
          <a:xfrm>
            <a:off x="0" y="6371338"/>
            <a:ext cx="12191999" cy="355284"/>
          </a:xfrm>
          <a:prstGeom prst="rect">
            <a:avLst/>
          </a:prstGeom>
          <a:noFill/>
        </p:spPr>
        <p:txBody>
          <a:bodyPr wrap="square" lIns="0" tIns="0" rIns="0" bIns="0" rtlCol="0">
            <a:noAutofit/>
          </a:bodyPr>
          <a:lstStyle/>
          <a:p>
            <a:pPr algn="ctr"/>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899624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402E40-DD23-BC4C-9F04-C08F287967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2444" y="0"/>
            <a:ext cx="1216711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5EFF96-519F-2D4E-A322-397DF1E1490A}"/>
              </a:ext>
            </a:extLst>
          </p:cNvPr>
          <p:cNvSpPr txBox="1"/>
          <p:nvPr userDrawn="1"/>
        </p:nvSpPr>
        <p:spPr>
          <a:xfrm>
            <a:off x="3386137" y="6402868"/>
            <a:ext cx="8570665" cy="526572"/>
          </a:xfrm>
          <a:prstGeom prst="rect">
            <a:avLst/>
          </a:prstGeom>
          <a:noFill/>
        </p:spPr>
        <p:txBody>
          <a:bodyPr wrap="square" lIns="0" tIns="0" rIns="0" bIns="0" rtlCol="0">
            <a:noAutofit/>
          </a:bodyPr>
          <a:lstStyle/>
          <a:p>
            <a:pPr algn="l"/>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 – </a:t>
            </a:r>
            <a:r>
              <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RAIL RUSH!</a:t>
            </a: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2418501845"/>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0822577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Tree>
    <p:extLst>
      <p:ext uri="{BB962C8B-B14F-4D97-AF65-F5344CB8AC3E}">
        <p14:creationId xmlns:p14="http://schemas.microsoft.com/office/powerpoint/2010/main" val="268118987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
        <p:nvSpPr>
          <p:cNvPr id="9" name="Content Placeholder 8">
            <a:extLst>
              <a:ext uri="{FF2B5EF4-FFF2-40B4-BE49-F238E27FC236}">
                <a16:creationId xmlns:a16="http://schemas.microsoft.com/office/drawing/2014/main" id="{66DAB85A-8CB6-9E21-ED71-04F69E6BC7E0}"/>
              </a:ext>
            </a:extLst>
          </p:cNvPr>
          <p:cNvSpPr>
            <a:spLocks noGrp="1"/>
          </p:cNvSpPr>
          <p:nvPr>
            <p:ph sz="quarter" idx="13"/>
          </p:nvPr>
        </p:nvSpPr>
        <p:spPr>
          <a:xfrm>
            <a:off x="457200" y="2597398"/>
            <a:ext cx="11277600" cy="31806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336885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gn="ctr">
              <a:lnSpc>
                <a:spcPct val="100000"/>
              </a:lnSpc>
              <a:defRPr sz="3000"/>
            </a:lvl1pPr>
          </a:lstStyle>
          <a:p>
            <a:r>
              <a:rPr lang="en-US" dirty="0"/>
              <a:t>[placeholder]</a:t>
            </a:r>
            <a:endParaRPr lang="en-GB" dirty="0"/>
          </a:p>
        </p:txBody>
      </p:sp>
    </p:spTree>
    <p:extLst>
      <p:ext uri="{BB962C8B-B14F-4D97-AF65-F5344CB8AC3E}">
        <p14:creationId xmlns:p14="http://schemas.microsoft.com/office/powerpoint/2010/main" val="194115987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ing, and Content ">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2057399"/>
            <a:ext cx="11277600" cy="653797"/>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1" y="2711196"/>
            <a:ext cx="11277599"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3216726"/>
            <a:ext cx="11277600" cy="2927219"/>
          </a:xfrm>
        </p:spPr>
        <p:txBody>
          <a:bodyPr/>
          <a:lstStyle>
            <a:lvl1pPr marL="0" indent="0">
              <a:lnSpc>
                <a:spcPct val="100000"/>
              </a:lnSpc>
              <a:spcAft>
                <a:spcPts val="600"/>
              </a:spcAft>
              <a:buFont typeface="Arial" panose="020B0604020202020204" pitchFamily="34" charset="0"/>
              <a:buNone/>
              <a:defRPr/>
            </a:lvl1pPr>
            <a:lvl2pPr>
              <a:lnSpc>
                <a:spcPct val="100000"/>
              </a:lnSpc>
              <a:spcAft>
                <a:spcPts val="600"/>
              </a:spcAft>
              <a:buClr>
                <a:schemeClr val="tx1"/>
              </a:buClr>
              <a:defRPr/>
            </a:lvl2pPr>
            <a:lvl3pPr>
              <a:lnSpc>
                <a:spcPct val="100000"/>
              </a:lnSpc>
              <a:spcAft>
                <a:spcPts val="600"/>
              </a:spcAft>
              <a:buClr>
                <a:schemeClr val="tx1"/>
              </a:buClr>
              <a:defRPr/>
            </a:lvl3pPr>
            <a:lvl4pPr>
              <a:lnSpc>
                <a:spcPct val="100000"/>
              </a:lnSpc>
              <a:spcAft>
                <a:spcPts val="600"/>
              </a:spcAft>
              <a:buClr>
                <a:schemeClr val="tx1"/>
              </a:buClr>
              <a:defRPr/>
            </a:lvl4pPr>
            <a:lvl5pPr>
              <a:lnSpc>
                <a:spcPct val="100000"/>
              </a:lnSpc>
              <a:spcAft>
                <a:spcPts val="600"/>
              </a:spcAft>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7052146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9616086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8977496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171648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 Type="http://schemas.openxmlformats.org/officeDocument/2006/relationships/slideLayout" Target="../slideLayouts/slideLayout97.xml"/><Relationship Id="rId71"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image" Target="../media/image1.jpg"/><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A6260FF5-8F07-3442-88B7-BEC642C07EA8}"/>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A936B381-864F-414B-A698-21821311C366}"/>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 – </a:t>
            </a:r>
            <a:r>
              <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rPr>
              <a:t>RAIL RUSH!</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8" name="Picture 7">
            <a:extLst>
              <a:ext uri="{FF2B5EF4-FFF2-40B4-BE49-F238E27FC236}">
                <a16:creationId xmlns:a16="http://schemas.microsoft.com/office/drawing/2014/main" id="{40FB4A1C-1029-47C9-A055-1BDAA9E96A5D}"/>
              </a:ext>
            </a:extLst>
          </p:cNvPr>
          <p:cNvPicPr>
            <a:picLocks noChangeAspect="1"/>
          </p:cNvPicPr>
          <p:nvPr userDrawn="1"/>
        </p:nvPicPr>
        <p:blipFill>
          <a:blip r:embed="rId72">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7" name="TextBox 6">
            <a:extLst>
              <a:ext uri="{FF2B5EF4-FFF2-40B4-BE49-F238E27FC236}">
                <a16:creationId xmlns:a16="http://schemas.microsoft.com/office/drawing/2014/main" id="{97399844-37C8-3943-AC55-E150E30498E8}"/>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356030055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www.goconstruct.org/" TargetMode="External"/><Relationship Id="rId3" Type="http://schemas.openxmlformats.org/officeDocument/2006/relationships/image" Target="../media/image37.png"/><Relationship Id="rId7" Type="http://schemas.openxmlformats.org/officeDocument/2006/relationships/hyperlink" Target="http://www.ice.org.u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neonfutures.org.uk/" TargetMode="External"/><Relationship Id="rId5" Type="http://schemas.openxmlformats.org/officeDocument/2006/relationships/hyperlink" Target="http://www.skillsbuilder.org/" TargetMode="External"/><Relationship Id="rId4" Type="http://schemas.openxmlformats.org/officeDocument/2006/relationships/hyperlink" Target="http://www.hs2.org.uk/education" TargetMode="External"/><Relationship Id="rId9" Type="http://schemas.openxmlformats.org/officeDocument/2006/relationships/hyperlink" Target="https://routesintorail.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8330" y="1313427"/>
            <a:ext cx="10160000" cy="31142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EPIC ENGINEERING: </a:t>
            </a:r>
            <a:r>
              <a:rPr kumimoji="0" lang="en-US" sz="1800" b="1" i="0" u="none" strike="noStrike" kern="1200" cap="none" spc="0" normalizeH="0" baseline="0" noProof="0" dirty="0">
                <a:ln>
                  <a:noFill/>
                </a:ln>
                <a:solidFill>
                  <a:srgbClr val="FFFFFF"/>
                </a:solidFill>
                <a:effectLst/>
                <a:uLnTx/>
                <a:uFillTx/>
                <a:latin typeface="Arial"/>
                <a:ea typeface="+mn-ea"/>
                <a:cs typeface="Arial"/>
              </a:rPr>
              <a:t>WELCOME TO THE TEAM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24F68384-1B41-704E-B61A-0B7697FAA8A4}"/>
              </a:ext>
            </a:extLst>
          </p:cNvPr>
          <p:cNvSpPr txBox="1"/>
          <p:nvPr/>
        </p:nvSpPr>
        <p:spPr>
          <a:xfrm>
            <a:off x="7700211" y="650908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7F72A06E-F6A8-584C-AF0D-AC1D88A4BF03}"/>
              </a:ext>
            </a:extLst>
          </p:cNvPr>
          <p:cNvSpPr txBox="1"/>
          <p:nvPr/>
        </p:nvSpPr>
        <p:spPr>
          <a:xfrm>
            <a:off x="6882063" y="652111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9E390D6-1090-7B4C-8F51-E1BF676C56B1}"/>
              </a:ext>
            </a:extLst>
          </p:cNvPr>
          <p:cNvSpPr txBox="1"/>
          <p:nvPr/>
        </p:nvSpPr>
        <p:spPr>
          <a:xfrm>
            <a:off x="5727032" y="654517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5" name="TextBox 4"/>
          <p:cNvSpPr txBox="1"/>
          <p:nvPr/>
        </p:nvSpPr>
        <p:spPr>
          <a:xfrm>
            <a:off x="3057555" y="178725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7" name="TextBox 6"/>
          <p:cNvSpPr txBox="1"/>
          <p:nvPr/>
        </p:nvSpPr>
        <p:spPr>
          <a:xfrm>
            <a:off x="4186498" y="6584621"/>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Box 7"/>
          <p:cNvSpPr txBox="1"/>
          <p:nvPr/>
        </p:nvSpPr>
        <p:spPr>
          <a:xfrm>
            <a:off x="9337302" y="660813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9" name="TextBox 8"/>
          <p:cNvSpPr txBox="1"/>
          <p:nvPr/>
        </p:nvSpPr>
        <p:spPr>
          <a:xfrm>
            <a:off x="8202359" y="676358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8088928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F6A5748F-416D-7E45-8D64-E504ACAF573E}"/>
              </a:ext>
            </a:extLst>
          </p:cNvPr>
          <p:cNvSpPr txBox="1">
            <a:spLocks/>
          </p:cNvSpPr>
          <p:nvPr/>
        </p:nvSpPr>
        <p:spPr>
          <a:xfrm>
            <a:off x="1069200" y="2264400"/>
            <a:ext cx="5608799" cy="42382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rPr>
              <a:t>Rail Rush!</a:t>
            </a:r>
          </a:p>
          <a:p>
            <a:r>
              <a:rPr lang="en-US" sz="2000" dirty="0">
                <a:latin typeface="Arial" panose="020B0604020202020204" pitchFamily="34" charset="0"/>
                <a:cs typeface="Arial" panose="020B0604020202020204" pitchFamily="34" charset="0"/>
              </a:rPr>
              <a:t>Rail Rush! is a four player railway-building game where players compete to build a rail service whilst getting the highest number of points. </a:t>
            </a:r>
          </a:p>
          <a:p>
            <a:endParaRPr lang="en-US" dirty="0"/>
          </a:p>
          <a:p>
            <a:pPr marL="285750" indent="-285750">
              <a:buFont typeface="Arial"/>
              <a:buChar char="•"/>
            </a:pPr>
            <a:endParaRPr lang="en-US" dirty="0"/>
          </a:p>
          <a:p>
            <a:endParaRPr lang="en-US" dirty="0"/>
          </a:p>
          <a:p>
            <a:endParaRPr lang="en-US" dirty="0"/>
          </a:p>
        </p:txBody>
      </p:sp>
      <p:pic>
        <p:nvPicPr>
          <p:cNvPr id="8" name="Picture 7" descr="A close up of a map&#10;&#10;Description generated with high confidence">
            <a:extLst>
              <a:ext uri="{FF2B5EF4-FFF2-40B4-BE49-F238E27FC236}">
                <a16:creationId xmlns:a16="http://schemas.microsoft.com/office/drawing/2014/main" id="{F87EC8DB-9D48-DA45-87EF-E41AF53D4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969" y="1950720"/>
            <a:ext cx="3385317" cy="4787394"/>
          </a:xfrm>
          <a:prstGeom prst="rect">
            <a:avLst/>
          </a:prstGeom>
        </p:spPr>
      </p:pic>
    </p:spTree>
    <p:extLst>
      <p:ext uri="{BB962C8B-B14F-4D97-AF65-F5344CB8AC3E}">
        <p14:creationId xmlns:p14="http://schemas.microsoft.com/office/powerpoint/2010/main" val="26751386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00253CF7-9295-9D4E-A2A3-68086BAD1ADA}"/>
              </a:ext>
            </a:extLst>
          </p:cNvPr>
          <p:cNvSpPr>
            <a:spLocks noGrp="1"/>
          </p:cNvSpPr>
          <p:nvPr>
            <p:ph idx="1"/>
          </p:nvPr>
        </p:nvSpPr>
        <p:spPr>
          <a:xfrm>
            <a:off x="1069201" y="2264400"/>
            <a:ext cx="8911404" cy="4058292"/>
          </a:xfrm>
        </p:spPr>
        <p:txBody>
          <a:bodyPr/>
          <a:lstStyle/>
          <a:p>
            <a:pPr>
              <a:spcAft>
                <a:spcPts val="2000"/>
              </a:spcAft>
            </a:pPr>
            <a:r>
              <a:rPr lang="en-US" sz="3000" b="1" dirty="0">
                <a:solidFill>
                  <a:srgbClr val="0B4C86"/>
                </a:solidFill>
                <a:cs typeface="Arial" panose="020B0604020202020204" pitchFamily="34" charset="0"/>
              </a:rPr>
              <a:t>Setting</a:t>
            </a:r>
            <a:r>
              <a:rPr lang="en-US" sz="3000" b="1" dirty="0">
                <a:solidFill>
                  <a:srgbClr val="0B4C86"/>
                </a:solidFill>
              </a:rPr>
              <a:t> </a:t>
            </a:r>
            <a:r>
              <a:rPr lang="en-US" sz="3000" b="1" dirty="0">
                <a:solidFill>
                  <a:srgbClr val="0B4C86"/>
                </a:solidFill>
                <a:cs typeface="Arial" panose="020B0604020202020204" pitchFamily="34" charset="0"/>
              </a:rPr>
              <a:t>up</a:t>
            </a:r>
          </a:p>
          <a:p>
            <a:r>
              <a:rPr lang="en-US" sz="2000" b="1" dirty="0">
                <a:solidFill>
                  <a:srgbClr val="0B4C86"/>
                </a:solidFill>
                <a:latin typeface="Arial" panose="020B0604020202020204" pitchFamily="34" charset="0"/>
                <a:cs typeface="Arial" panose="020B0604020202020204" pitchFamily="34" charset="0"/>
              </a:rPr>
              <a:t>To start the game, each player will need:</a:t>
            </a:r>
          </a:p>
          <a:p>
            <a:pPr marL="342900" indent="-342900">
              <a:buClr>
                <a:srgbClr val="3EAC4D"/>
              </a:buClr>
              <a:buFont typeface="Arial" panose="020B0604020202020204" pitchFamily="34" charset="0"/>
              <a:buChar char="•"/>
            </a:pPr>
            <a:r>
              <a:rPr lang="en-GB" sz="2000" dirty="0">
                <a:solidFill>
                  <a:srgbClr val="0B4C86"/>
                </a:solidFill>
                <a:latin typeface="Arial" panose="020B0604020202020204" pitchFamily="34" charset="0"/>
                <a:cs typeface="Arial" panose="020B0604020202020204" pitchFamily="34" charset="0"/>
              </a:rPr>
              <a:t>1 x set of cut-out pieces</a:t>
            </a:r>
          </a:p>
          <a:p>
            <a:pPr marL="342900" indent="-342900">
              <a:spcAft>
                <a:spcPts val="1500"/>
              </a:spcAft>
              <a:buClr>
                <a:srgbClr val="3EAC4D"/>
              </a:buClr>
              <a:buFont typeface="Arial" panose="020B0604020202020204" pitchFamily="34" charset="0"/>
              <a:buChar char="•"/>
            </a:pPr>
            <a:r>
              <a:rPr lang="en-GB" sz="2000" dirty="0">
                <a:solidFill>
                  <a:srgbClr val="0B4C86"/>
                </a:solidFill>
                <a:latin typeface="Arial" panose="020B0604020202020204" pitchFamily="34" charset="0"/>
                <a:cs typeface="Arial" panose="020B0604020202020204" pitchFamily="34" charset="0"/>
              </a:rPr>
              <a:t>1 x scorecard</a:t>
            </a:r>
          </a:p>
          <a:p>
            <a:r>
              <a:rPr lang="en-GB" sz="2000" dirty="0">
                <a:latin typeface="Arial" panose="020B0604020202020204" pitchFamily="34" charset="0"/>
                <a:cs typeface="Arial" panose="020B0604020202020204" pitchFamily="34" charset="0"/>
              </a:rPr>
              <a:t>Separate the card deck into the four smaller decks (construction, community, environment and service) and place these on their spaces on the board.</a:t>
            </a:r>
          </a:p>
          <a:p>
            <a:r>
              <a:rPr lang="en-GB" sz="2000" dirty="0">
                <a:latin typeface="Arial" panose="020B0604020202020204" pitchFamily="34" charset="0"/>
                <a:cs typeface="Arial" panose="020B0604020202020204" pitchFamily="34" charset="0"/>
              </a:rPr>
              <a:t>Rule card positions remain empty. </a:t>
            </a:r>
          </a:p>
          <a:p>
            <a:endParaRPr lang="en-GB" sz="2000" dirty="0">
              <a:latin typeface="Arial" panose="020B0604020202020204" pitchFamily="34" charset="0"/>
              <a:cs typeface="Arial" panose="020B0604020202020204" pitchFamily="34" charset="0"/>
            </a:endParaRPr>
          </a:p>
          <a:p>
            <a:endParaRPr lang="en-GB" dirty="0"/>
          </a:p>
          <a:p>
            <a:endParaRPr lang="en-GB" dirty="0"/>
          </a:p>
          <a:p>
            <a:endParaRPr lang="en-US" dirty="0"/>
          </a:p>
          <a:p>
            <a:endParaRPr lang="en-US" dirty="0"/>
          </a:p>
          <a:p>
            <a:endParaRPr lang="en-US" dirty="0"/>
          </a:p>
        </p:txBody>
      </p:sp>
    </p:spTree>
    <p:extLst>
      <p:ext uri="{BB962C8B-B14F-4D97-AF65-F5344CB8AC3E}">
        <p14:creationId xmlns:p14="http://schemas.microsoft.com/office/powerpoint/2010/main" val="18092903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9F16B78A-30A3-3C46-A3CB-6447CABE38B8}"/>
              </a:ext>
            </a:extLst>
          </p:cNvPr>
          <p:cNvSpPr>
            <a:spLocks noGrp="1"/>
          </p:cNvSpPr>
          <p:nvPr>
            <p:ph idx="1"/>
          </p:nvPr>
        </p:nvSpPr>
        <p:spPr>
          <a:xfrm>
            <a:off x="1069200" y="2264399"/>
            <a:ext cx="7958422" cy="3599687"/>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How the game works</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The aim of the game is to be the player who has collected the most points whilst growing their rail network.</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You can collect </a:t>
            </a:r>
            <a:r>
              <a:rPr lang="en-GB" sz="2000" b="1" dirty="0">
                <a:latin typeface="Arial" panose="020B0604020202020204" pitchFamily="34" charset="0"/>
                <a:cs typeface="Arial" panose="020B0604020202020204" pitchFamily="34" charset="0"/>
              </a:rPr>
              <a:t>track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environment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service points </a:t>
            </a:r>
            <a:r>
              <a:rPr lang="en-GB" sz="2000" dirty="0">
                <a:latin typeface="Arial" panose="020B0604020202020204" pitchFamily="34" charset="0"/>
                <a:cs typeface="Arial" panose="020B0604020202020204" pitchFamily="34" charset="0"/>
              </a:rPr>
              <a:t>or </a:t>
            </a:r>
            <a:r>
              <a:rPr lang="en-GB" sz="2000" b="1" dirty="0">
                <a:latin typeface="Arial" panose="020B0604020202020204" pitchFamily="34" charset="0"/>
                <a:cs typeface="Arial" panose="020B0604020202020204" pitchFamily="34" charset="0"/>
              </a:rPr>
              <a:t>community points</a:t>
            </a:r>
            <a:r>
              <a:rPr lang="en-GB" sz="2000" dirty="0">
                <a:latin typeface="Arial" panose="020B0604020202020204" pitchFamily="34" charset="0"/>
                <a:cs typeface="Arial" panose="020B0604020202020204" pitchFamily="34" charset="0"/>
              </a:rPr>
              <a:t>. You can also win </a:t>
            </a:r>
            <a:r>
              <a:rPr lang="en-GB" sz="2000" b="1" dirty="0">
                <a:latin typeface="Arial" panose="020B0604020202020204" pitchFamily="34" charset="0"/>
                <a:cs typeface="Arial" panose="020B0604020202020204" pitchFamily="34" charset="0"/>
              </a:rPr>
              <a:t>bonus points </a:t>
            </a:r>
            <a:r>
              <a:rPr lang="en-GB" sz="2000" dirty="0">
                <a:latin typeface="Arial" panose="020B0604020202020204" pitchFamily="34" charset="0"/>
                <a:cs typeface="Arial" panose="020B0604020202020204" pitchFamily="34" charset="0"/>
              </a:rPr>
              <a:t>which appear during the game. </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Players record their points on their score card.</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The game ends when the first player lays all of their track. </a:t>
            </a:r>
          </a:p>
          <a:p>
            <a:pPr>
              <a:buClr>
                <a:srgbClr val="3EAC4D"/>
              </a:buClr>
            </a:pPr>
            <a:endParaRPr lang="en-GB" sz="2000" dirty="0">
              <a:latin typeface="Arial" panose="020B0604020202020204" pitchFamily="34" charset="0"/>
              <a:cs typeface="Arial" panose="020B0604020202020204" pitchFamily="34" charset="0"/>
            </a:endParaRPr>
          </a:p>
          <a:p>
            <a:endParaRPr lang="en-GB" dirty="0"/>
          </a:p>
          <a:p>
            <a:endParaRPr lang="en-US" dirty="0"/>
          </a:p>
          <a:p>
            <a:endParaRPr lang="en-US" dirty="0"/>
          </a:p>
          <a:p>
            <a:endParaRPr lang="en-US" dirty="0"/>
          </a:p>
        </p:txBody>
      </p:sp>
    </p:spTree>
    <p:extLst>
      <p:ext uri="{BB962C8B-B14F-4D97-AF65-F5344CB8AC3E}">
        <p14:creationId xmlns:p14="http://schemas.microsoft.com/office/powerpoint/2010/main" val="37509867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650F58DF-E9AA-2E46-B615-56E147EBF083}"/>
              </a:ext>
            </a:extLst>
          </p:cNvPr>
          <p:cNvSpPr>
            <a:spLocks noGrp="1"/>
          </p:cNvSpPr>
          <p:nvPr>
            <p:ph idx="1"/>
          </p:nvPr>
        </p:nvSpPr>
        <p:spPr>
          <a:xfrm>
            <a:off x="1069200" y="2264400"/>
            <a:ext cx="5055220"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Starting the game</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 the first round, in turn, each player must build two starter stations anywhere on the board, followed by one length of track, which must join to at least one station. Start with the youngest player, then work clockwise</a:t>
            </a:r>
            <a:r>
              <a:rPr lang="en-GB" sz="2200" dirty="0">
                <a:latin typeface="Arial" panose="020B0604020202020204" pitchFamily="34" charset="0"/>
                <a:cs typeface="Arial" panose="020B0604020202020204" pitchFamily="34" charset="0"/>
              </a:rPr>
              <a:t>.</a:t>
            </a:r>
          </a:p>
          <a:p>
            <a:endParaRPr lang="en-GB" dirty="0"/>
          </a:p>
          <a:p>
            <a:endParaRPr lang="en-US" dirty="0"/>
          </a:p>
          <a:p>
            <a:endParaRPr lang="en-US" dirty="0"/>
          </a:p>
          <a:p>
            <a:endParaRPr lang="en-US" dirty="0"/>
          </a:p>
        </p:txBody>
      </p:sp>
      <p:pic>
        <p:nvPicPr>
          <p:cNvPr id="13" name="Picture 12">
            <a:extLst>
              <a:ext uri="{FF2B5EF4-FFF2-40B4-BE49-F238E27FC236}">
                <a16:creationId xmlns:a16="http://schemas.microsoft.com/office/drawing/2014/main" id="{5A47FFFE-824F-5642-A55A-78AC67BCD1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71" t="11102" r="22789"/>
          <a:stretch/>
        </p:blipFill>
        <p:spPr>
          <a:xfrm>
            <a:off x="6238240" y="2384396"/>
            <a:ext cx="5496560" cy="4037348"/>
          </a:xfrm>
          <a:prstGeom prst="rect">
            <a:avLst/>
          </a:prstGeom>
        </p:spPr>
      </p:pic>
      <p:sp>
        <p:nvSpPr>
          <p:cNvPr id="14" name="Flowchart: Process 20">
            <a:extLst>
              <a:ext uri="{FF2B5EF4-FFF2-40B4-BE49-F238E27FC236}">
                <a16:creationId xmlns:a16="http://schemas.microsoft.com/office/drawing/2014/main" id="{DF13D497-1E7D-F343-9C04-04129DC8A445}"/>
              </a:ext>
            </a:extLst>
          </p:cNvPr>
          <p:cNvSpPr/>
          <p:nvPr/>
        </p:nvSpPr>
        <p:spPr>
          <a:xfrm rot="4262135">
            <a:off x="7858018" y="2641829"/>
            <a:ext cx="197928" cy="152590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pPr algn="l"/>
            <a:endParaRPr lang="en-GB" sz="1600" dirty="0" err="1"/>
          </a:p>
        </p:txBody>
      </p:sp>
      <p:sp>
        <p:nvSpPr>
          <p:cNvPr id="15" name="Flowchart: Process 21">
            <a:extLst>
              <a:ext uri="{FF2B5EF4-FFF2-40B4-BE49-F238E27FC236}">
                <a16:creationId xmlns:a16="http://schemas.microsoft.com/office/drawing/2014/main" id="{EFE872A5-51E8-C54F-B33B-38FA9573A602}"/>
              </a:ext>
            </a:extLst>
          </p:cNvPr>
          <p:cNvSpPr/>
          <p:nvPr/>
        </p:nvSpPr>
        <p:spPr>
          <a:xfrm>
            <a:off x="10386134" y="3746317"/>
            <a:ext cx="209530" cy="832626"/>
          </a:xfrm>
          <a:prstGeom prst="flowChartProcess">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l"/>
            <a:endParaRPr lang="en-GB" sz="1600" dirty="0" err="1"/>
          </a:p>
        </p:txBody>
      </p:sp>
      <p:sp>
        <p:nvSpPr>
          <p:cNvPr id="17" name="Oval 16">
            <a:extLst>
              <a:ext uri="{FF2B5EF4-FFF2-40B4-BE49-F238E27FC236}">
                <a16:creationId xmlns:a16="http://schemas.microsoft.com/office/drawing/2014/main" id="{354F4A52-94C6-3B4E-ADF4-0B0C44CC4424}"/>
              </a:ext>
            </a:extLst>
          </p:cNvPr>
          <p:cNvSpPr/>
          <p:nvPr/>
        </p:nvSpPr>
        <p:spPr>
          <a:xfrm>
            <a:off x="10279359" y="4382209"/>
            <a:ext cx="423080" cy="474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18" name="Oval 17">
            <a:extLst>
              <a:ext uri="{FF2B5EF4-FFF2-40B4-BE49-F238E27FC236}">
                <a16:creationId xmlns:a16="http://schemas.microsoft.com/office/drawing/2014/main" id="{CB1B5FF2-3AAA-F844-AE4B-9E2C2648A5C4}"/>
              </a:ext>
            </a:extLst>
          </p:cNvPr>
          <p:cNvSpPr/>
          <p:nvPr/>
        </p:nvSpPr>
        <p:spPr>
          <a:xfrm>
            <a:off x="8614041" y="2826070"/>
            <a:ext cx="423080" cy="474347"/>
          </a:xfrm>
          <a:prstGeom prst="ellipse">
            <a:avLst/>
          </a:prstGeom>
          <a:solidFill>
            <a:srgbClr val="5FB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Tree>
    <p:extLst>
      <p:ext uri="{BB962C8B-B14F-4D97-AF65-F5344CB8AC3E}">
        <p14:creationId xmlns:p14="http://schemas.microsoft.com/office/powerpoint/2010/main" val="341485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08A9EFA6-7DEF-F544-A2EA-782C093FF4C4}"/>
              </a:ext>
            </a:extLst>
          </p:cNvPr>
          <p:cNvSpPr>
            <a:spLocks noGrp="1"/>
          </p:cNvSpPr>
          <p:nvPr>
            <p:ph idx="1"/>
          </p:nvPr>
        </p:nvSpPr>
        <p:spPr>
          <a:xfrm>
            <a:off x="1069201" y="2264400"/>
            <a:ext cx="9105578"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Playing the game</a:t>
            </a:r>
          </a:p>
          <a:p>
            <a:r>
              <a:rPr lang="en-GB" sz="2000" b="1" dirty="0">
                <a:solidFill>
                  <a:srgbClr val="0B4C86"/>
                </a:solidFill>
                <a:latin typeface="Arial" panose="020B0604020202020204" pitchFamily="34" charset="0"/>
                <a:cs typeface="Arial" panose="020B0604020202020204" pitchFamily="34" charset="0"/>
              </a:rPr>
              <a:t>The game then runs as following: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Each turn you may pick as many cards as you have stations. You can choose a mix of cards from each of the four decks.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Reveal your cards. Place any rule cards on the rule card spaces. Record any points that you have gained, replacing the cards at the bottom of their respective decks.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Build and track or stations if cards instruct you to.</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Change player</a:t>
            </a:r>
            <a:r>
              <a:rPr lang="en-GB" sz="2200"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11276843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A0F4FE74-4D11-3341-B48A-096A86ACC140}"/>
              </a:ext>
            </a:extLst>
          </p:cNvPr>
          <p:cNvSpPr>
            <a:spLocks noGrp="1"/>
          </p:cNvSpPr>
          <p:nvPr>
            <p:ph idx="1"/>
          </p:nvPr>
        </p:nvSpPr>
        <p:spPr>
          <a:xfrm>
            <a:off x="1069200" y="2264400"/>
            <a:ext cx="9305084"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Rule cards</a:t>
            </a:r>
          </a:p>
          <a:p>
            <a:r>
              <a:rPr lang="en-GB" sz="2000" dirty="0">
                <a:latin typeface="Arial" panose="020B0604020202020204" pitchFamily="34" charset="0"/>
                <a:cs typeface="Arial" panose="020B0604020202020204" pitchFamily="34" charset="0"/>
              </a:rPr>
              <a:t>Rule cards will appear from time to time in all four decks. These can change the rules of the game.</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Only three rule cards can be in play at any time.</a:t>
            </a:r>
          </a:p>
          <a:p>
            <a:pPr marL="285750" indent="-285750">
              <a:spcAft>
                <a:spcPts val="1500"/>
              </a:spcAft>
              <a:buClr>
                <a:srgbClr val="3EAC4D"/>
              </a:buClr>
              <a:buFont typeface="Arial"/>
              <a:buChar char="•"/>
            </a:pPr>
            <a:r>
              <a:rPr lang="en-GB" sz="2000" dirty="0">
                <a:latin typeface="Arial" panose="020B0604020202020204" pitchFamily="34" charset="0"/>
                <a:cs typeface="Arial" panose="020B0604020202020204" pitchFamily="34" charset="0"/>
              </a:rPr>
              <a:t>The player who picks a fourth rule card must replace an in play rule card by placing their rule over an. existing rule </a:t>
            </a:r>
          </a:p>
          <a:p>
            <a:r>
              <a:rPr lang="en-GB" sz="2000" b="1" dirty="0">
                <a:solidFill>
                  <a:srgbClr val="0B4C86"/>
                </a:solidFill>
                <a:latin typeface="Arial" panose="020B0604020202020204" pitchFamily="34" charset="0"/>
                <a:cs typeface="Arial" panose="020B0604020202020204" pitchFamily="34" charset="0"/>
              </a:rPr>
              <a:t>Examples of rule cards include:</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Bonus points for having stations on ports or airports.</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Bonus points for longest continuous track.</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Restricted building on national parks.</a:t>
            </a:r>
          </a:p>
          <a:p>
            <a:endParaRPr lang="en-US" dirty="0"/>
          </a:p>
          <a:p>
            <a:endParaRPr lang="en-US" dirty="0"/>
          </a:p>
        </p:txBody>
      </p:sp>
    </p:spTree>
    <p:extLst>
      <p:ext uri="{BB962C8B-B14F-4D97-AF65-F5344CB8AC3E}">
        <p14:creationId xmlns:p14="http://schemas.microsoft.com/office/powerpoint/2010/main" val="707130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C41ED4C9-7936-7543-AF25-EA594E8C846C}"/>
              </a:ext>
            </a:extLst>
          </p:cNvPr>
          <p:cNvSpPr>
            <a:spLocks noGrp="1"/>
          </p:cNvSpPr>
          <p:nvPr>
            <p:ph idx="1"/>
          </p:nvPr>
        </p:nvSpPr>
        <p:spPr>
          <a:xfrm>
            <a:off x="1069200" y="2264400"/>
            <a:ext cx="8274305"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Ending the game</a:t>
            </a:r>
          </a:p>
          <a:p>
            <a:r>
              <a:rPr lang="en-GB" sz="2000" dirty="0">
                <a:latin typeface="Arial" panose="020B0604020202020204" pitchFamily="34" charset="0"/>
                <a:cs typeface="Arial" panose="020B0604020202020204" pitchFamily="34" charset="0"/>
              </a:rPr>
              <a:t>The game ends when the first player uses all of their track. Then, add up your </a:t>
            </a:r>
            <a:r>
              <a:rPr lang="en-GB" sz="2000" b="1" dirty="0">
                <a:latin typeface="Arial" panose="020B0604020202020204" pitchFamily="34" charset="0"/>
                <a:cs typeface="Arial" panose="020B0604020202020204" pitchFamily="34" charset="0"/>
              </a:rPr>
              <a:t>track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environment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service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community points </a:t>
            </a:r>
            <a:r>
              <a:rPr lang="en-GB" sz="2000" dirty="0">
                <a:latin typeface="Arial" panose="020B0604020202020204" pitchFamily="34" charset="0"/>
                <a:cs typeface="Arial" panose="020B0604020202020204" pitchFamily="34" charset="0"/>
              </a:rPr>
              <a:t>and</a:t>
            </a:r>
            <a:r>
              <a:rPr lang="en-GB" sz="2000" b="1" dirty="0">
                <a:latin typeface="Arial" panose="020B0604020202020204" pitchFamily="34" charset="0"/>
                <a:cs typeface="Arial" panose="020B0604020202020204" pitchFamily="34" charset="0"/>
              </a:rPr>
              <a:t> bonus points using </a:t>
            </a:r>
            <a:r>
              <a:rPr lang="en-GB" sz="2000" dirty="0">
                <a:latin typeface="Arial" panose="020B0604020202020204" pitchFamily="34" charset="0"/>
                <a:cs typeface="Arial" panose="020B0604020202020204" pitchFamily="34" charset="0"/>
              </a:rPr>
              <a:t>their scorecard</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The winner has the highest score. </a:t>
            </a:r>
          </a:p>
          <a:p>
            <a:br>
              <a:rPr lang="en-GB" dirty="0"/>
            </a:br>
            <a:endParaRPr lang="en-US" b="1" dirty="0"/>
          </a:p>
        </p:txBody>
      </p:sp>
    </p:spTree>
    <p:extLst>
      <p:ext uri="{BB962C8B-B14F-4D97-AF65-F5344CB8AC3E}">
        <p14:creationId xmlns:p14="http://schemas.microsoft.com/office/powerpoint/2010/main" val="19200297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E5EA8194-696F-CA48-9918-3C6A712D1A79}"/>
              </a:ext>
            </a:extLst>
          </p:cNvPr>
          <p:cNvSpPr>
            <a:spLocks noGrp="1"/>
          </p:cNvSpPr>
          <p:nvPr>
            <p:ph idx="1"/>
          </p:nvPr>
        </p:nvSpPr>
        <p:spPr>
          <a:xfrm>
            <a:off x="1069200" y="2264400"/>
            <a:ext cx="11277600"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Using your scorecard</a:t>
            </a:r>
          </a:p>
          <a:p>
            <a:r>
              <a:rPr lang="en-GB" sz="2000" dirty="0">
                <a:latin typeface="Arial" panose="020B0604020202020204" pitchFamily="34" charset="0"/>
                <a:cs typeface="Arial" panose="020B0604020202020204" pitchFamily="34" charset="0"/>
              </a:rPr>
              <a:t>Tick the boxes on your scorecard whenever you earn points or lay a piece of track. </a:t>
            </a:r>
          </a:p>
          <a:p>
            <a:br>
              <a:rPr lang="en-GB" dirty="0"/>
            </a:br>
            <a:endParaRPr lang="en-US" b="1" dirty="0"/>
          </a:p>
        </p:txBody>
      </p:sp>
      <p:pic>
        <p:nvPicPr>
          <p:cNvPr id="9" name="Picture 8">
            <a:extLst>
              <a:ext uri="{FF2B5EF4-FFF2-40B4-BE49-F238E27FC236}">
                <a16:creationId xmlns:a16="http://schemas.microsoft.com/office/drawing/2014/main" id="{DD1B0F32-B79F-CF4B-A397-BA5449CF8E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4061" y="3439001"/>
            <a:ext cx="10731500" cy="3248793"/>
          </a:xfrm>
          <a:prstGeom prst="rect">
            <a:avLst/>
          </a:prstGeom>
        </p:spPr>
      </p:pic>
    </p:spTree>
    <p:extLst>
      <p:ext uri="{BB962C8B-B14F-4D97-AF65-F5344CB8AC3E}">
        <p14:creationId xmlns:p14="http://schemas.microsoft.com/office/powerpoint/2010/main" val="14066807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03AC314-C9AD-D24D-8AB1-639C1A5E23EA}"/>
              </a:ext>
            </a:extLst>
          </p:cNvPr>
          <p:cNvSpPr>
            <a:spLocks noGrp="1"/>
          </p:cNvSpPr>
          <p:nvPr>
            <p:ph idx="1"/>
          </p:nvPr>
        </p:nvSpPr>
        <p:spPr>
          <a:xfrm>
            <a:off x="1069200" y="2264400"/>
            <a:ext cx="8756118"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Game over</a:t>
            </a:r>
          </a:p>
          <a:p>
            <a:pPr>
              <a:spcAft>
                <a:spcPts val="1500"/>
              </a:spcAft>
            </a:pPr>
            <a:r>
              <a:rPr lang="en-GB" sz="2000" dirty="0">
                <a:latin typeface="Arial" panose="020B0604020202020204" pitchFamily="34" charset="0"/>
                <a:cs typeface="Arial" panose="020B0604020202020204" pitchFamily="34" charset="0"/>
              </a:rPr>
              <a:t>Add up your scores and carefully tidy away. Please place all cards neatly back into the deck, grouped accordingly.</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helped you to win the games?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Was it better to have the longest track or to care about t</a:t>
            </a:r>
            <a:r>
              <a:rPr lang="en-US" sz="2000" dirty="0">
                <a:latin typeface="Arial" panose="020B0604020202020204" pitchFamily="34" charset="0"/>
                <a:cs typeface="Arial" panose="020B0604020202020204" pitchFamily="34" charset="0"/>
              </a:rPr>
              <a:t>he</a:t>
            </a:r>
            <a:r>
              <a:rPr lang="en-GB" sz="2000" dirty="0">
                <a:latin typeface="Arial" panose="020B0604020202020204" pitchFamily="34" charset="0"/>
                <a:cs typeface="Arial" panose="020B0604020202020204" pitchFamily="34" charset="0"/>
              </a:rPr>
              <a:t> service, the environment and local communities?</a:t>
            </a:r>
          </a:p>
          <a:p>
            <a:br>
              <a:rPr lang="en-GB" dirty="0"/>
            </a:br>
            <a:endParaRPr lang="en-US" b="1" dirty="0"/>
          </a:p>
        </p:txBody>
      </p:sp>
    </p:spTree>
    <p:extLst>
      <p:ext uri="{BB962C8B-B14F-4D97-AF65-F5344CB8AC3E}">
        <p14:creationId xmlns:p14="http://schemas.microsoft.com/office/powerpoint/2010/main" val="18269182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8293461" cy="4426512"/>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Reflection</a:t>
            </a:r>
            <a:endParaRPr lang="en-US" sz="2000" dirty="0">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It’s nearly the end of the day, so it’s time to re-evaluate your </a:t>
            </a:r>
            <a:r>
              <a:rPr lang="en-US" sz="2000" i="1" dirty="0">
                <a:latin typeface="Arial" panose="020B0604020202020204" pitchFamily="34" charset="0"/>
                <a:cs typeface="Arial" panose="020B0604020202020204" pitchFamily="34" charset="0"/>
              </a:rPr>
              <a:t>Essential Skills</a:t>
            </a:r>
            <a:r>
              <a:rPr lang="en-US" sz="2000" dirty="0">
                <a:latin typeface="Arial" panose="020B0604020202020204" pitchFamily="34" charset="0"/>
                <a:cs typeface="Arial" panose="020B0604020202020204" pitchFamily="34" charset="0"/>
              </a:rPr>
              <a:t> and think about how you have improved your learning.</a:t>
            </a:r>
          </a:p>
          <a:p>
            <a:pPr>
              <a:spcAft>
                <a:spcPts val="1500"/>
              </a:spcAft>
            </a:pPr>
            <a:r>
              <a:rPr lang="en-US" sz="2000" dirty="0">
                <a:latin typeface="Arial" panose="020B0604020202020204" pitchFamily="34" charset="0"/>
                <a:cs typeface="Arial" panose="020B0604020202020204" pitchFamily="34" charset="0"/>
              </a:rPr>
              <a:t>Complete the reflection task in your student booklets.</a:t>
            </a:r>
          </a:p>
        </p:txBody>
      </p:sp>
    </p:spTree>
    <p:extLst>
      <p:ext uri="{BB962C8B-B14F-4D97-AF65-F5344CB8AC3E}">
        <p14:creationId xmlns:p14="http://schemas.microsoft.com/office/powerpoint/2010/main" val="11956222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1" y="2264400"/>
            <a:ext cx="7776626" cy="3557588"/>
          </a:xfrm>
        </p:spPr>
        <p:txBody>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Introduction to EPIC Engineers</a:t>
            </a:r>
            <a:endParaRPr lang="en-GB" sz="2000" dirty="0">
              <a:solidFill>
                <a:srgbClr val="0B4C86"/>
              </a:solidFill>
              <a:latin typeface="Arial" panose="020B0604020202020204" pitchFamily="34" charset="0"/>
              <a:cs typeface="Arial" panose="020B0604020202020204" pitchFamily="34" charset="0"/>
            </a:endParaRPr>
          </a:p>
          <a:p>
            <a:pPr>
              <a:spcAft>
                <a:spcPts val="1500"/>
              </a:spcAft>
            </a:pPr>
            <a:r>
              <a:rPr lang="en-GB" sz="2000" b="1" dirty="0">
                <a:solidFill>
                  <a:srgbClr val="0B4C86"/>
                </a:solidFill>
                <a:latin typeface="Arial" panose="020B0604020202020204" pitchFamily="34" charset="0"/>
                <a:cs typeface="Arial" panose="020B0604020202020204" pitchFamily="34" charset="0"/>
              </a:rPr>
              <a:t>Welcome to EPIC Engineers </a:t>
            </a:r>
          </a:p>
          <a:p>
            <a:pPr>
              <a:spcAft>
                <a:spcPts val="1500"/>
              </a:spcAft>
            </a:pPr>
            <a:r>
              <a:rPr lang="en-GB" sz="2000" dirty="0">
                <a:latin typeface="Arial" panose="020B0604020202020204" pitchFamily="34" charset="0"/>
                <a:cs typeface="Arial" panose="020B0604020202020204" pitchFamily="34" charset="0"/>
              </a:rPr>
              <a:t>Today’s workshop will be dedicated to STEM learning based around transport infrastructure, brought to you in partnership with HS2. </a:t>
            </a:r>
          </a:p>
          <a:p>
            <a:pPr>
              <a:spcAft>
                <a:spcPts val="1500"/>
              </a:spcAft>
            </a:pPr>
            <a:r>
              <a:rPr lang="en-US" sz="2000" dirty="0">
                <a:latin typeface="Arial" panose="020B0604020202020204" pitchFamily="34" charset="0"/>
                <a:cs typeface="Arial" panose="020B0604020202020204" pitchFamily="34" charset="0"/>
              </a:rPr>
              <a:t>T</a:t>
            </a:r>
            <a:r>
              <a:rPr lang="en-GB" sz="2000" dirty="0" err="1">
                <a:latin typeface="Arial" panose="020B0604020202020204" pitchFamily="34" charset="0"/>
                <a:cs typeface="Arial" panose="020B0604020202020204" pitchFamily="34" charset="0"/>
              </a:rPr>
              <a:t>oday</a:t>
            </a:r>
            <a:r>
              <a:rPr lang="en-GB" sz="2000" dirty="0">
                <a:latin typeface="Arial" panose="020B0604020202020204" pitchFamily="34" charset="0"/>
                <a:cs typeface="Arial" panose="020B0604020202020204" pitchFamily="34" charset="0"/>
              </a:rPr>
              <a:t> you will be completing the Rail Rush! activity. </a:t>
            </a:r>
          </a:p>
          <a:p>
            <a:endParaRPr lang="en-US" dirty="0"/>
          </a:p>
        </p:txBody>
      </p:sp>
    </p:spTree>
    <p:extLst>
      <p:ext uri="{BB962C8B-B14F-4D97-AF65-F5344CB8AC3E}">
        <p14:creationId xmlns:p14="http://schemas.microsoft.com/office/powerpoint/2010/main" val="307664003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Careers video</a:t>
            </a:r>
          </a:p>
        </p:txBody>
      </p:sp>
    </p:spTree>
    <p:extLst>
      <p:ext uri="{BB962C8B-B14F-4D97-AF65-F5344CB8AC3E}">
        <p14:creationId xmlns:p14="http://schemas.microsoft.com/office/powerpoint/2010/main" val="795625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4543A762-DFEA-1944-8BE1-C4AAADBA8B95}"/>
              </a:ext>
            </a:extLst>
          </p:cNvPr>
          <p:cNvSpPr txBox="1">
            <a:spLocks/>
          </p:cNvSpPr>
          <p:nvPr/>
        </p:nvSpPr>
        <p:spPr>
          <a:xfrm>
            <a:off x="1069201" y="2264400"/>
            <a:ext cx="4818982" cy="377774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Keep on using your essential skills!</a:t>
            </a:r>
            <a:endParaRPr lang="en-US" sz="3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From all the team, thank you for using your essential skills across today’s activity.</a:t>
            </a:r>
          </a:p>
          <a:p>
            <a:pPr>
              <a:spcAft>
                <a:spcPts val="1500"/>
              </a:spcAft>
            </a:pPr>
            <a:r>
              <a:rPr lang="en-US" sz="2000" dirty="0">
                <a:latin typeface="Arial" panose="020B0604020202020204" pitchFamily="34" charset="0"/>
                <a:cs typeface="Arial" panose="020B0604020202020204" pitchFamily="34" charset="0"/>
              </a:rPr>
              <a:t>If you want to keep on using your essential skills and are thinking about a stem career, you can look at the following websites:</a:t>
            </a:r>
            <a:endParaRPr lang="en-GB" b="1" dirty="0">
              <a:solidFill>
                <a:schemeClr val="tx1"/>
              </a:solidFill>
            </a:endParaRPr>
          </a:p>
          <a:p>
            <a:r>
              <a:rPr lang="en-US" sz="2000" b="1" dirty="0">
                <a:solidFill>
                  <a:schemeClr val="tx1"/>
                </a:solidFill>
                <a:latin typeface="Arial" panose="020B0604020202020204" pitchFamily="34" charset="0"/>
                <a:cs typeface="Arial" panose="020B0604020202020204" pitchFamily="34" charset="0"/>
              </a:rPr>
              <a:t>`</a:t>
            </a:r>
          </a:p>
        </p:txBody>
      </p:sp>
      <p:pic>
        <p:nvPicPr>
          <p:cNvPr id="8" name="Picture 7" descr="0 SB Partnership Logo.png">
            <a:extLst>
              <a:ext uri="{FF2B5EF4-FFF2-40B4-BE49-F238E27FC236}">
                <a16:creationId xmlns:a16="http://schemas.microsoft.com/office/drawing/2014/main" id="{B8068944-8DE7-3C4F-9895-404AE1FC7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81" y="2264400"/>
            <a:ext cx="3405220" cy="1005058"/>
          </a:xfrm>
          <a:prstGeom prst="rect">
            <a:avLst/>
          </a:prstGeom>
        </p:spPr>
      </p:pic>
      <p:sp>
        <p:nvSpPr>
          <p:cNvPr id="9" name="Rectangle 8">
            <a:extLst>
              <a:ext uri="{FF2B5EF4-FFF2-40B4-BE49-F238E27FC236}">
                <a16:creationId xmlns:a16="http://schemas.microsoft.com/office/drawing/2014/main" id="{2F5F318D-1B3E-0441-98B8-005EFFBE4F29}"/>
              </a:ext>
            </a:extLst>
          </p:cNvPr>
          <p:cNvSpPr/>
          <p:nvPr/>
        </p:nvSpPr>
        <p:spPr>
          <a:xfrm>
            <a:off x="7453745" y="3484634"/>
            <a:ext cx="6096000" cy="2523768"/>
          </a:xfrm>
          <a:prstGeom prst="rect">
            <a:avLst/>
          </a:prstGeom>
        </p:spPr>
        <p:txBody>
          <a:bodyPr>
            <a:spAutoFit/>
          </a:bodyPr>
          <a:lstStyle/>
          <a:p>
            <a:endParaRPr lang="en-US" sz="2000" dirty="0">
              <a:latin typeface="Arial" panose="020B0604020202020204" pitchFamily="34" charset="0"/>
              <a:cs typeface="Arial" panose="020B0604020202020204" pitchFamily="34" charset="0"/>
            </a:endParaRPr>
          </a:p>
          <a:p>
            <a:pPr>
              <a:lnSpc>
                <a:spcPts val="2400"/>
              </a:lnSpc>
            </a:pPr>
            <a:r>
              <a:rPr lang="en-GB" sz="2000" b="1" u="sng" dirty="0">
                <a:hlinkClick r:id="rId4"/>
              </a:rPr>
              <a:t>www.hs2.org.uk/education</a:t>
            </a:r>
            <a:endParaRPr lang="en-GB" sz="2000" b="1" u="sng" dirty="0"/>
          </a:p>
          <a:p>
            <a:pPr>
              <a:lnSpc>
                <a:spcPts val="2400"/>
              </a:lnSpc>
            </a:pPr>
            <a:r>
              <a:rPr lang="en-GB" sz="2000" b="1" u="sng" dirty="0">
                <a:hlinkClick r:id="rId5"/>
              </a:rPr>
              <a:t>www.skillsbuilder.org/</a:t>
            </a:r>
            <a:endParaRPr lang="en-GB" sz="2000" b="1" u="sng" dirty="0"/>
          </a:p>
          <a:p>
            <a:pPr>
              <a:lnSpc>
                <a:spcPts val="2400"/>
              </a:lnSpc>
            </a:pPr>
            <a:r>
              <a:rPr lang="en-GB" sz="2000" b="1" dirty="0">
                <a:hlinkClick r:id="rId6"/>
              </a:rPr>
              <a:t>https://neonfutures.org.uk/</a:t>
            </a:r>
            <a:endParaRPr lang="en-GB" sz="2000" b="1" dirty="0"/>
          </a:p>
          <a:p>
            <a:pPr>
              <a:lnSpc>
                <a:spcPts val="2400"/>
              </a:lnSpc>
            </a:pPr>
            <a:r>
              <a:rPr lang="en-GB" sz="2000" b="1" dirty="0">
                <a:hlinkClick r:id="rId7"/>
              </a:rPr>
              <a:t>www.ice.org.uk</a:t>
            </a:r>
            <a:endParaRPr lang="en-GB" sz="2000" b="1" dirty="0"/>
          </a:p>
          <a:p>
            <a:pPr>
              <a:lnSpc>
                <a:spcPts val="2400"/>
              </a:lnSpc>
            </a:pPr>
            <a:r>
              <a:rPr lang="en-GB" sz="2000" b="1" dirty="0">
                <a:hlinkClick r:id="rId8"/>
              </a:rPr>
              <a:t>www.goconstruct.org</a:t>
            </a:r>
            <a:endParaRPr lang="en-GB" sz="2000" b="1" dirty="0"/>
          </a:p>
          <a:p>
            <a:pPr>
              <a:lnSpc>
                <a:spcPts val="2400"/>
              </a:lnSpc>
            </a:pPr>
            <a:r>
              <a:rPr lang="en-GB" sz="2000" b="1" dirty="0">
                <a:hlinkClick r:id="rId9"/>
              </a:rPr>
              <a:t>https://routesintorail.org/</a:t>
            </a:r>
            <a:endParaRPr lang="en-GB" sz="2000" b="1" dirty="0"/>
          </a:p>
          <a:p>
            <a:endParaRPr lang="en-GB" dirty="0"/>
          </a:p>
        </p:txBody>
      </p:sp>
    </p:spTree>
    <p:extLst>
      <p:ext uri="{BB962C8B-B14F-4D97-AF65-F5344CB8AC3E}">
        <p14:creationId xmlns:p14="http://schemas.microsoft.com/office/powerpoint/2010/main" val="5716053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HS2 Introduction Video</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2F1B02C-6F3D-21AD-F8B9-DB7EC48D96F5}"/>
              </a:ext>
            </a:extLst>
          </p:cNvPr>
          <p:cNvPicPr>
            <a:picLocks noChangeAspect="1"/>
          </p:cNvPicPr>
          <p:nvPr/>
        </p:nvPicPr>
        <p:blipFill rotWithShape="1">
          <a:blip r:embed="rId4">
            <a:extLst>
              <a:ext uri="{28A0092B-C50C-407E-A947-70E740481C1C}">
                <a14:useLocalDpi xmlns:a14="http://schemas.microsoft.com/office/drawing/2010/main" val="0"/>
              </a:ext>
            </a:extLst>
          </a:blip>
          <a:srcRect l="27623" t="50114" r="17510" b="17060"/>
          <a:stretch/>
        </p:blipFill>
        <p:spPr>
          <a:xfrm>
            <a:off x="5102737" y="1946789"/>
            <a:ext cx="5797725" cy="4911211"/>
          </a:xfrm>
          <a:prstGeom prst="rect">
            <a:avLst/>
          </a:prstGeom>
        </p:spPr>
      </p:pic>
      <p:pic>
        <p:nvPicPr>
          <p:cNvPr id="4" name="Picture 3">
            <a:extLst>
              <a:ext uri="{FF2B5EF4-FFF2-40B4-BE49-F238E27FC236}">
                <a16:creationId xmlns:a16="http://schemas.microsoft.com/office/drawing/2014/main" id="{8C8A2EFC-1215-049C-2ACE-537AE18C1760}"/>
              </a:ext>
            </a:extLst>
          </p:cNvPr>
          <p:cNvPicPr>
            <a:picLocks noChangeAspect="1"/>
          </p:cNvPicPr>
          <p:nvPr/>
        </p:nvPicPr>
        <p:blipFill rotWithShape="1">
          <a:blip r:embed="rId5"/>
          <a:srcRect l="58295" t="32062" r="12042" b="59807"/>
          <a:stretch/>
        </p:blipFill>
        <p:spPr>
          <a:xfrm>
            <a:off x="9890125" y="2982303"/>
            <a:ext cx="2301875" cy="893393"/>
          </a:xfrm>
          <a:prstGeom prst="rect">
            <a:avLst/>
          </a:prstGeom>
        </p:spPr>
      </p:pic>
      <p:sp>
        <p:nvSpPr>
          <p:cNvPr id="9" name="Rectangle 8">
            <a:extLst>
              <a:ext uri="{FF2B5EF4-FFF2-40B4-BE49-F238E27FC236}">
                <a16:creationId xmlns:a16="http://schemas.microsoft.com/office/drawing/2014/main" id="{FC163526-2A49-B20D-7618-B17CF4EB7903}"/>
              </a:ext>
            </a:extLst>
          </p:cNvPr>
          <p:cNvSpPr/>
          <p:nvPr/>
        </p:nvSpPr>
        <p:spPr>
          <a:xfrm>
            <a:off x="392649" y="2297058"/>
            <a:ext cx="4735855" cy="3157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0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What is High Speed 2?</a:t>
            </a:r>
            <a:endParaRPr kumimoji="0" lang="en-US" sz="2000" b="0" i="0" u="none" strike="noStrike" kern="1200" cap="none" spc="0" normalizeH="0" baseline="0" noProof="0" dirty="0">
              <a:ln>
                <a:noFill/>
              </a:ln>
              <a:solidFill>
                <a:srgbClr val="0B4C8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High Speed Two (HS2) is the new high speed railway we are building. It will connect 8 of Britain’s 10 largest cities, including Birmingham, Leeds, London and Manchester.</a:t>
            </a: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It is the first new railway built north of London for 120 years.</a:t>
            </a:r>
          </a:p>
        </p:txBody>
      </p:sp>
    </p:spTree>
    <p:custDataLst>
      <p:tags r:id="rId1"/>
    </p:custDataLst>
    <p:extLst>
      <p:ext uri="{BB962C8B-B14F-4D97-AF65-F5344CB8AC3E}">
        <p14:creationId xmlns:p14="http://schemas.microsoft.com/office/powerpoint/2010/main" val="23550157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556DB3-A648-E180-5C5B-915A0259A6D7}"/>
              </a:ext>
            </a:extLst>
          </p:cNvPr>
          <p:cNvSpPr>
            <a:spLocks noGrp="1"/>
          </p:cNvSpPr>
          <p:nvPr>
            <p:ph type="title"/>
          </p:nvPr>
        </p:nvSpPr>
        <p:spPr/>
        <p:txBody>
          <a:bodyPr/>
          <a:lstStyle/>
          <a:p>
            <a:r>
              <a:rPr lang="en-US" noProof="0" dirty="0"/>
              <a:t>When is it being built?</a:t>
            </a:r>
            <a:br>
              <a:rPr lang="en-US" noProof="0" dirty="0"/>
            </a:br>
            <a:endParaRPr lang="en-GB" dirty="0"/>
          </a:p>
        </p:txBody>
      </p:sp>
      <p:sp>
        <p:nvSpPr>
          <p:cNvPr id="11" name="Content Placeholder 10">
            <a:extLst>
              <a:ext uri="{FF2B5EF4-FFF2-40B4-BE49-F238E27FC236}">
                <a16:creationId xmlns:a16="http://schemas.microsoft.com/office/drawing/2014/main" id="{5DCAA369-B055-857F-215A-CC235BFE4E3C}"/>
              </a:ext>
            </a:extLst>
          </p:cNvPr>
          <p:cNvSpPr>
            <a:spLocks noGrp="1"/>
          </p:cNvSpPr>
          <p:nvPr>
            <p:ph sz="quarter" idx="13"/>
          </p:nvPr>
        </p:nvSpPr>
        <p:spPr/>
        <p:txBody>
          <a:bodyPr/>
          <a:lstStyle/>
          <a:p>
            <a:r>
              <a:rPr lang="en-GB" noProof="0" dirty="0"/>
              <a:t>HS2 is being built in three phases, but the whole network will be complete in the 2040s.</a:t>
            </a:r>
          </a:p>
          <a:p>
            <a:endParaRPr lang="en-GB" dirty="0"/>
          </a:p>
          <a:p>
            <a:endParaRPr lang="en-GB" noProof="0" dirty="0"/>
          </a:p>
          <a:p>
            <a:endParaRPr lang="en-GB" dirty="0"/>
          </a:p>
          <a:p>
            <a:endParaRPr lang="en-GB" noProof="0" dirty="0"/>
          </a:p>
          <a:p>
            <a:endParaRPr lang="en-GB" dirty="0"/>
          </a:p>
          <a:p>
            <a:endParaRPr lang="en-GB" noProof="0" dirty="0"/>
          </a:p>
          <a:p>
            <a:pPr lvl="0"/>
            <a:endParaRPr lang="en-GB" noProof="0" dirty="0"/>
          </a:p>
          <a:p>
            <a:pPr lvl="0"/>
            <a:r>
              <a:rPr lang="en-GB" noProof="0" dirty="0"/>
              <a:t>How old will you be when it is finished?</a:t>
            </a:r>
            <a:endParaRPr lang="en-GB" dirty="0"/>
          </a:p>
          <a:p>
            <a:endParaRPr lang="en-US" noProof="0" dirty="0"/>
          </a:p>
          <a:p>
            <a:endParaRPr lang="en-GB" dirty="0"/>
          </a:p>
        </p:txBody>
      </p:sp>
      <p:grpSp>
        <p:nvGrpSpPr>
          <p:cNvPr id="9" name="Group 8">
            <a:extLst>
              <a:ext uri="{FF2B5EF4-FFF2-40B4-BE49-F238E27FC236}">
                <a16:creationId xmlns:a16="http://schemas.microsoft.com/office/drawing/2014/main" id="{1E958A9B-B5F6-ABB8-AEC4-45562239FEBB}"/>
              </a:ext>
            </a:extLst>
          </p:cNvPr>
          <p:cNvGrpSpPr/>
          <p:nvPr/>
        </p:nvGrpSpPr>
        <p:grpSpPr>
          <a:xfrm>
            <a:off x="336000" y="3172039"/>
            <a:ext cx="11520000" cy="2160000"/>
            <a:chOff x="336000" y="3446359"/>
            <a:chExt cx="11520000" cy="2160000"/>
          </a:xfrm>
        </p:grpSpPr>
        <p:sp>
          <p:nvSpPr>
            <p:cNvPr id="28" name="Rectangle 27">
              <a:extLst>
                <a:ext uri="{FF2B5EF4-FFF2-40B4-BE49-F238E27FC236}">
                  <a16:creationId xmlns:a16="http://schemas.microsoft.com/office/drawing/2014/main" id="{65036B81-448A-7C48-8034-27F77648743D}"/>
                </a:ext>
              </a:extLst>
            </p:cNvPr>
            <p:cNvSpPr/>
            <p:nvPr/>
          </p:nvSpPr>
          <p:spPr>
            <a:xfrm>
              <a:off x="336000" y="3446359"/>
              <a:ext cx="11520000" cy="216000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Title 3">
              <a:extLst>
                <a:ext uri="{FF2B5EF4-FFF2-40B4-BE49-F238E27FC236}">
                  <a16:creationId xmlns:a16="http://schemas.microsoft.com/office/drawing/2014/main" id="{181B7122-59D6-C241-9FFC-CE9E54C508D4}"/>
                </a:ext>
              </a:extLst>
            </p:cNvPr>
            <p:cNvSpPr txBox="1">
              <a:spLocks/>
            </p:cNvSpPr>
            <p:nvPr/>
          </p:nvSpPr>
          <p:spPr>
            <a:xfrm>
              <a:off x="540000"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2009</a:t>
              </a:r>
            </a:p>
          </p:txBody>
        </p:sp>
        <p:cxnSp>
          <p:nvCxnSpPr>
            <p:cNvPr id="30" name="Straight Connector 29">
              <a:extLst>
                <a:ext uri="{FF2B5EF4-FFF2-40B4-BE49-F238E27FC236}">
                  <a16:creationId xmlns:a16="http://schemas.microsoft.com/office/drawing/2014/main" id="{EF2AF20C-C8AA-6F4D-BBA0-F33CE7248349}"/>
                </a:ext>
              </a:extLst>
            </p:cNvPr>
            <p:cNvCxnSpPr>
              <a:cxnSpLocks/>
            </p:cNvCxnSpPr>
            <p:nvPr/>
          </p:nvCxnSpPr>
          <p:spPr>
            <a:xfrm>
              <a:off x="540816" y="4387014"/>
              <a:ext cx="11221416" cy="4"/>
            </a:xfrm>
            <a:prstGeom prst="line">
              <a:avLst/>
            </a:prstGeom>
            <a:ln w="25400" cmpd="sng">
              <a:solidFill>
                <a:srgbClr val="3EAC4D"/>
              </a:solidFill>
              <a:prstDash val="sysDot"/>
              <a:headEnd type="none"/>
              <a:tailEnd type="none"/>
            </a:ln>
          </p:spPr>
          <p:style>
            <a:lnRef idx="2">
              <a:schemeClr val="accent1"/>
            </a:lnRef>
            <a:fillRef idx="0">
              <a:schemeClr val="accent1"/>
            </a:fillRef>
            <a:effectRef idx="1">
              <a:schemeClr val="accent1"/>
            </a:effectRef>
            <a:fontRef idx="minor">
              <a:schemeClr val="tx1"/>
            </a:fontRef>
          </p:style>
        </p:cxnSp>
        <p:sp>
          <p:nvSpPr>
            <p:cNvPr id="31" name="Title 3">
              <a:extLst>
                <a:ext uri="{FF2B5EF4-FFF2-40B4-BE49-F238E27FC236}">
                  <a16:creationId xmlns:a16="http://schemas.microsoft.com/office/drawing/2014/main" id="{38FCF33B-873B-A843-9F8B-DE318055F267}"/>
                </a:ext>
              </a:extLst>
            </p:cNvPr>
            <p:cNvSpPr txBox="1">
              <a:spLocks/>
            </p:cNvSpPr>
            <p:nvPr/>
          </p:nvSpPr>
          <p:spPr>
            <a:xfrm>
              <a:off x="4344594"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2020</a:t>
              </a:r>
            </a:p>
          </p:txBody>
        </p:sp>
        <p:sp>
          <p:nvSpPr>
            <p:cNvPr id="32" name="Title 3">
              <a:extLst>
                <a:ext uri="{FF2B5EF4-FFF2-40B4-BE49-F238E27FC236}">
                  <a16:creationId xmlns:a16="http://schemas.microsoft.com/office/drawing/2014/main" id="{C3D54086-4811-804D-A574-E5E1D9508F5C}"/>
                </a:ext>
              </a:extLst>
            </p:cNvPr>
            <p:cNvSpPr txBox="1">
              <a:spLocks/>
            </p:cNvSpPr>
            <p:nvPr/>
          </p:nvSpPr>
          <p:spPr>
            <a:xfrm>
              <a:off x="7669912" y="3820221"/>
              <a:ext cx="2753917" cy="8429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D3673"/>
                </a:solidFill>
                <a:effectLst/>
                <a:uLnTx/>
                <a:uFillTx/>
                <a:latin typeface="Arial"/>
                <a:ea typeface="Open Sans" panose="020B0606030504020204" pitchFamily="34" charset="0"/>
                <a:cs typeface="Open Sans" panose="020B0606030504020204" pitchFamily="34" charset="0"/>
              </a:endParaRPr>
            </a:p>
          </p:txBody>
        </p:sp>
        <p:sp>
          <p:nvSpPr>
            <p:cNvPr id="33" name="Title 3">
              <a:extLst>
                <a:ext uri="{FF2B5EF4-FFF2-40B4-BE49-F238E27FC236}">
                  <a16:creationId xmlns:a16="http://schemas.microsoft.com/office/drawing/2014/main" id="{8CC4326D-5174-AB43-B129-9E3237FF195C}"/>
                </a:ext>
              </a:extLst>
            </p:cNvPr>
            <p:cNvSpPr txBox="1">
              <a:spLocks/>
            </p:cNvSpPr>
            <p:nvPr/>
          </p:nvSpPr>
          <p:spPr>
            <a:xfrm>
              <a:off x="10051486"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2035-2041</a:t>
              </a:r>
            </a:p>
          </p:txBody>
        </p:sp>
        <p:sp>
          <p:nvSpPr>
            <p:cNvPr id="34" name="Title 3">
              <a:extLst>
                <a:ext uri="{FF2B5EF4-FFF2-40B4-BE49-F238E27FC236}">
                  <a16:creationId xmlns:a16="http://schemas.microsoft.com/office/drawing/2014/main" id="{E3E5BBFF-D585-8B42-BE3C-2F0A4CEE4FC1}"/>
                </a:ext>
              </a:extLst>
            </p:cNvPr>
            <p:cNvSpPr txBox="1">
              <a:spLocks/>
            </p:cNvSpPr>
            <p:nvPr/>
          </p:nvSpPr>
          <p:spPr>
            <a:xfrm>
              <a:off x="2442297"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2017</a:t>
              </a:r>
            </a:p>
          </p:txBody>
        </p:sp>
        <p:sp>
          <p:nvSpPr>
            <p:cNvPr id="35" name="TextBox 34">
              <a:extLst>
                <a:ext uri="{FF2B5EF4-FFF2-40B4-BE49-F238E27FC236}">
                  <a16:creationId xmlns:a16="http://schemas.microsoft.com/office/drawing/2014/main" id="{61DACD49-6BB2-1040-B8B6-0962EB35ED67}"/>
                </a:ext>
              </a:extLst>
            </p:cNvPr>
            <p:cNvSpPr txBox="1"/>
            <p:nvPr/>
          </p:nvSpPr>
          <p:spPr>
            <a:xfrm>
              <a:off x="5400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HS2 Ltd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set up</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6" name="TextBox 35">
              <a:extLst>
                <a:ext uri="{FF2B5EF4-FFF2-40B4-BE49-F238E27FC236}">
                  <a16:creationId xmlns:a16="http://schemas.microsoft.com/office/drawing/2014/main" id="{61C3DEC1-D508-0B4D-85FC-49BE727C1A3F}"/>
                </a:ext>
              </a:extLst>
            </p:cNvPr>
            <p:cNvSpPr txBox="1"/>
            <p:nvPr/>
          </p:nvSpPr>
          <p:spPr>
            <a:xfrm>
              <a:off x="244296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Parliamentary approval for Phase One</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7" name="TextBox 36">
              <a:extLst>
                <a:ext uri="{FF2B5EF4-FFF2-40B4-BE49-F238E27FC236}">
                  <a16:creationId xmlns:a16="http://schemas.microsoft.com/office/drawing/2014/main" id="{99BB8A6E-4D3C-7F44-993C-63D8AF57DB00}"/>
                </a:ext>
              </a:extLst>
            </p:cNvPr>
            <p:cNvSpPr txBox="1"/>
            <p:nvPr/>
          </p:nvSpPr>
          <p:spPr>
            <a:xfrm>
              <a:off x="100548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2b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8" name="TextBox 37">
              <a:extLst>
                <a:ext uri="{FF2B5EF4-FFF2-40B4-BE49-F238E27FC236}">
                  <a16:creationId xmlns:a16="http://schemas.microsoft.com/office/drawing/2014/main" id="{B4FC499E-FDEF-3640-BD26-DC4A903AD0A4}"/>
                </a:ext>
              </a:extLst>
            </p:cNvPr>
            <p:cNvSpPr txBox="1"/>
            <p:nvPr/>
          </p:nvSpPr>
          <p:spPr>
            <a:xfrm>
              <a:off x="434592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673"/>
                  </a:solidFill>
                  <a:effectLst/>
                  <a:uLnTx/>
                  <a:uFillTx/>
                  <a:latin typeface="Arial"/>
                  <a:ea typeface="+mn-ea"/>
                  <a:cs typeface="+mn-cs"/>
                </a:rPr>
                <a:t>Construction begins</a:t>
              </a:r>
              <a:endParaRPr kumimoji="0" lang="en-GB" sz="2000" b="0" i="0" u="none" strike="noStrike" kern="1200" cap="none" spc="0" normalizeH="0" baseline="0" noProof="0" dirty="0">
                <a:ln>
                  <a:noFill/>
                </a:ln>
                <a:solidFill>
                  <a:srgbClr val="F49114"/>
                </a:solidFill>
                <a:effectLst/>
                <a:uLnTx/>
                <a:uFillTx/>
                <a:latin typeface="Arial"/>
                <a:ea typeface="+mn-ea"/>
                <a:cs typeface="+mn-cs"/>
              </a:endParaRPr>
            </a:p>
          </p:txBody>
        </p:sp>
        <p:sp>
          <p:nvSpPr>
            <p:cNvPr id="39" name="Isosceles Triangle 25">
              <a:extLst>
                <a:ext uri="{FF2B5EF4-FFF2-40B4-BE49-F238E27FC236}">
                  <a16:creationId xmlns:a16="http://schemas.microsoft.com/office/drawing/2014/main" id="{5D608790-22A6-2E47-937E-D6B513C9B639}"/>
                </a:ext>
              </a:extLst>
            </p:cNvPr>
            <p:cNvSpPr/>
            <p:nvPr/>
          </p:nvSpPr>
          <p:spPr>
            <a:xfrm flipV="1">
              <a:off x="11695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Isosceles Triangle 25">
              <a:extLst>
                <a:ext uri="{FF2B5EF4-FFF2-40B4-BE49-F238E27FC236}">
                  <a16:creationId xmlns:a16="http://schemas.microsoft.com/office/drawing/2014/main" id="{8DCC9E0D-5987-1643-8C6F-EBEE04D325F1}"/>
                </a:ext>
              </a:extLst>
            </p:cNvPr>
            <p:cNvSpPr/>
            <p:nvPr/>
          </p:nvSpPr>
          <p:spPr>
            <a:xfrm flipV="1">
              <a:off x="307249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Isosceles Triangle 25">
              <a:extLst>
                <a:ext uri="{FF2B5EF4-FFF2-40B4-BE49-F238E27FC236}">
                  <a16:creationId xmlns:a16="http://schemas.microsoft.com/office/drawing/2014/main" id="{B3BED486-2B1B-9244-A05A-3B433712C911}"/>
                </a:ext>
              </a:extLst>
            </p:cNvPr>
            <p:cNvSpPr/>
            <p:nvPr/>
          </p:nvSpPr>
          <p:spPr>
            <a:xfrm flipV="1">
              <a:off x="497545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Isosceles Triangle 25">
              <a:extLst>
                <a:ext uri="{FF2B5EF4-FFF2-40B4-BE49-F238E27FC236}">
                  <a16:creationId xmlns:a16="http://schemas.microsoft.com/office/drawing/2014/main" id="{89019A13-8AF8-7C42-A1D7-92195250AD78}"/>
                </a:ext>
              </a:extLst>
            </p:cNvPr>
            <p:cNvSpPr/>
            <p:nvPr/>
          </p:nvSpPr>
          <p:spPr>
            <a:xfrm flipV="1">
              <a:off x="106843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A09222DB-81AB-3818-A50C-39673B91D700}"/>
                </a:ext>
              </a:extLst>
            </p:cNvPr>
            <p:cNvSpPr txBox="1">
              <a:spLocks/>
            </p:cNvSpPr>
            <p:nvPr/>
          </p:nvSpPr>
          <p:spPr>
            <a:xfrm>
              <a:off x="8149188"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2034</a:t>
              </a:r>
            </a:p>
          </p:txBody>
        </p:sp>
        <p:sp>
          <p:nvSpPr>
            <p:cNvPr id="3" name="TextBox 2">
              <a:extLst>
                <a:ext uri="{FF2B5EF4-FFF2-40B4-BE49-F238E27FC236}">
                  <a16:creationId xmlns:a16="http://schemas.microsoft.com/office/drawing/2014/main" id="{686752B0-D9C0-35E4-A57D-4B8F6288590D}"/>
                </a:ext>
              </a:extLst>
            </p:cNvPr>
            <p:cNvSpPr txBox="1"/>
            <p:nvPr/>
          </p:nvSpPr>
          <p:spPr>
            <a:xfrm>
              <a:off x="815184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2a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4" name="Isosceles Triangle 25">
              <a:extLst>
                <a:ext uri="{FF2B5EF4-FFF2-40B4-BE49-F238E27FC236}">
                  <a16:creationId xmlns:a16="http://schemas.microsoft.com/office/drawing/2014/main" id="{91FB4C40-979C-E924-D342-0D3DECAC0874}"/>
                </a:ext>
              </a:extLst>
            </p:cNvPr>
            <p:cNvSpPr/>
            <p:nvPr/>
          </p:nvSpPr>
          <p:spPr>
            <a:xfrm flipV="1">
              <a:off x="878137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85E396AF-5DEF-E60D-D63B-6FEF2EF48E8E}"/>
                </a:ext>
              </a:extLst>
            </p:cNvPr>
            <p:cNvSpPr txBox="1">
              <a:spLocks/>
            </p:cNvSpPr>
            <p:nvPr/>
          </p:nvSpPr>
          <p:spPr>
            <a:xfrm>
              <a:off x="6246891"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2029-2033</a:t>
              </a:r>
            </a:p>
          </p:txBody>
        </p:sp>
        <p:sp>
          <p:nvSpPr>
            <p:cNvPr id="6" name="TextBox 5">
              <a:extLst>
                <a:ext uri="{FF2B5EF4-FFF2-40B4-BE49-F238E27FC236}">
                  <a16:creationId xmlns:a16="http://schemas.microsoft.com/office/drawing/2014/main" id="{06A810E0-37A6-F132-B02B-7C3F28C8DF16}"/>
                </a:ext>
              </a:extLst>
            </p:cNvPr>
            <p:cNvSpPr txBox="1"/>
            <p:nvPr/>
          </p:nvSpPr>
          <p:spPr>
            <a:xfrm>
              <a:off x="624888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One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7" name="Isosceles Triangle 25">
              <a:extLst>
                <a:ext uri="{FF2B5EF4-FFF2-40B4-BE49-F238E27FC236}">
                  <a16:creationId xmlns:a16="http://schemas.microsoft.com/office/drawing/2014/main" id="{402F219C-3BFD-E407-576E-A9C361CCB493}"/>
                </a:ext>
              </a:extLst>
            </p:cNvPr>
            <p:cNvSpPr/>
            <p:nvPr/>
          </p:nvSpPr>
          <p:spPr>
            <a:xfrm flipV="1">
              <a:off x="687841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4461117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9D668973-9BEF-744E-81AF-8EEBB347BC76}"/>
              </a:ext>
            </a:extLst>
          </p:cNvPr>
          <p:cNvSpPr txBox="1">
            <a:spLocks/>
          </p:cNvSpPr>
          <p:nvPr/>
        </p:nvSpPr>
        <p:spPr>
          <a:xfrm>
            <a:off x="1069200" y="2264400"/>
            <a:ext cx="8114557" cy="35575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Rail Rush! </a:t>
            </a:r>
            <a:endParaRPr lang="en-US" sz="2000" dirty="0">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Now that you have learned how to build stations and tunnels, it’s now time to build your own rail company. </a:t>
            </a:r>
          </a:p>
          <a:p>
            <a:r>
              <a:rPr lang="en-US" sz="2000" b="1" dirty="0">
                <a:solidFill>
                  <a:srgbClr val="0B4C86"/>
                </a:solidFill>
                <a:latin typeface="Arial" panose="020B0604020202020204" pitchFamily="34" charset="0"/>
                <a:cs typeface="Arial" panose="020B0604020202020204" pitchFamily="34" charset="0"/>
              </a:rPr>
              <a:t>In this session you will:</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Design and build your own rail service.</a:t>
            </a:r>
          </a:p>
          <a:p>
            <a:pPr marL="285750" indent="-285750">
              <a:spcAft>
                <a:spcPts val="1500"/>
              </a:spcAft>
              <a:buClr>
                <a:srgbClr val="3EAC4D"/>
              </a:buClr>
              <a:buFont typeface="Arial"/>
              <a:buChar char="•"/>
            </a:pPr>
            <a:r>
              <a:rPr lang="en-US" sz="2000" dirty="0">
                <a:latin typeface="Arial" panose="020B0604020202020204" pitchFamily="34" charset="0"/>
                <a:cs typeface="Arial" panose="020B0604020202020204" pitchFamily="34" charset="0"/>
              </a:rPr>
              <a:t>Discover the relationship between transport services, communities and the environment.</a:t>
            </a:r>
          </a:p>
          <a:p>
            <a:r>
              <a:rPr lang="en-US" sz="2000" dirty="0">
                <a:latin typeface="Arial" panose="020B0604020202020204" pitchFamily="34" charset="0"/>
                <a:cs typeface="Arial" panose="020B0604020202020204" pitchFamily="34" charset="0"/>
              </a:rPr>
              <a:t>In this activity, you will be using the essential skills of </a:t>
            </a:r>
            <a:r>
              <a:rPr lang="en-US" sz="2000" b="1" dirty="0">
                <a:latin typeface="Arial" panose="020B0604020202020204" pitchFamily="34" charset="0"/>
                <a:cs typeface="Arial" panose="020B0604020202020204" pitchFamily="34" charset="0"/>
              </a:rPr>
              <a:t>staying positive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aiming high.</a:t>
            </a:r>
          </a:p>
          <a:p>
            <a:pPr marL="285750" indent="-285750">
              <a:buFont typeface="Arial"/>
              <a:buChar char="•"/>
            </a:pPr>
            <a:endParaRPr lang="en-US" sz="2000" dirty="0"/>
          </a:p>
          <a:p>
            <a:endParaRPr lang="en-US" sz="2000" dirty="0"/>
          </a:p>
          <a:p>
            <a:endParaRPr lang="en-US" sz="2000" dirty="0"/>
          </a:p>
          <a:p>
            <a:pPr marL="285750" indent="-285750">
              <a:buClr>
                <a:srgbClr val="3EAC4D"/>
              </a:buClr>
              <a:buFont typeface="Arial"/>
              <a:buChar char="•"/>
            </a:pPr>
            <a:endParaRPr lang="en-US" sz="2000" dirty="0">
              <a:latin typeface="Arial" panose="020B0604020202020204" pitchFamily="34" charset="0"/>
              <a:cs typeface="Arial" panose="020B0604020202020204" pitchFamily="34" charset="0"/>
            </a:endParaRPr>
          </a:p>
          <a:p>
            <a:pPr marL="285750" indent="-2857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39959804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Rail Rush student introduction video</a:t>
            </a:r>
          </a:p>
        </p:txBody>
      </p:sp>
    </p:spTree>
    <p:extLst>
      <p:ext uri="{BB962C8B-B14F-4D97-AF65-F5344CB8AC3E}">
        <p14:creationId xmlns:p14="http://schemas.microsoft.com/office/powerpoint/2010/main" val="14494657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itle 5">
            <a:extLst>
              <a:ext uri="{FF2B5EF4-FFF2-40B4-BE49-F238E27FC236}">
                <a16:creationId xmlns:a16="http://schemas.microsoft.com/office/drawing/2014/main" id="{E51052D2-0168-B943-A2B2-B724CB94FB8A}"/>
              </a:ext>
            </a:extLst>
          </p:cNvPr>
          <p:cNvSpPr>
            <a:spLocks noGrp="1"/>
          </p:cNvSpPr>
          <p:nvPr>
            <p:ph type="title"/>
          </p:nvPr>
        </p:nvSpPr>
        <p:spPr/>
        <p:txBody>
          <a:bodyPr/>
          <a:lstStyle/>
          <a:p>
            <a:endParaRPr lang="en-US"/>
          </a:p>
        </p:txBody>
      </p:sp>
      <p:sp>
        <p:nvSpPr>
          <p:cNvPr id="9" name="Content Placeholder 4">
            <a:extLst>
              <a:ext uri="{FF2B5EF4-FFF2-40B4-BE49-F238E27FC236}">
                <a16:creationId xmlns:a16="http://schemas.microsoft.com/office/drawing/2014/main" id="{6D11F57E-FAD4-3443-B15A-A22A273CAF78}"/>
              </a:ext>
            </a:extLst>
          </p:cNvPr>
          <p:cNvSpPr txBox="1">
            <a:spLocks/>
          </p:cNvSpPr>
          <p:nvPr/>
        </p:nvSpPr>
        <p:spPr>
          <a:xfrm>
            <a:off x="1069200" y="2264400"/>
            <a:ext cx="6046496" cy="35388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staying positive</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ability to use tactics to overcome setbacks and achieve goals.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keep trying when something goes wrong, and think about what happened.</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come up with ideas for changing difficult situations to positive opportunities.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In difficult situations I choose the best way to move forward instead of giving up.</a:t>
            </a:r>
          </a:p>
          <a:p>
            <a:pPr marL="342900" indent="-342900">
              <a:buFont typeface="Arial"/>
              <a:buChar char="•"/>
            </a:pPr>
            <a:endParaRPr lang="en-US" dirty="0"/>
          </a:p>
        </p:txBody>
      </p:sp>
      <p:pic>
        <p:nvPicPr>
          <p:cNvPr id="11" name="Picture 10">
            <a:extLst>
              <a:ext uri="{FF2B5EF4-FFF2-40B4-BE49-F238E27FC236}">
                <a16:creationId xmlns:a16="http://schemas.microsoft.com/office/drawing/2014/main" id="{F2B5D0AD-AB51-F045-8C56-5969DE17BE54}"/>
              </a:ext>
            </a:extLst>
          </p:cNvPr>
          <p:cNvPicPr/>
          <p:nvPr/>
        </p:nvPicPr>
        <p:blipFill rotWithShape="1">
          <a:blip r:embed="rId3">
            <a:extLst>
              <a:ext uri="{28A0092B-C50C-407E-A947-70E740481C1C}">
                <a14:useLocalDpi xmlns:a14="http://schemas.microsoft.com/office/drawing/2010/main" val="0"/>
              </a:ext>
            </a:extLst>
          </a:blip>
          <a:srcRect l="50452" r="38328"/>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310144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itle 5">
            <a:extLst>
              <a:ext uri="{FF2B5EF4-FFF2-40B4-BE49-F238E27FC236}">
                <a16:creationId xmlns:a16="http://schemas.microsoft.com/office/drawing/2014/main" id="{23CA0903-A003-9E45-AD40-72F80466D509}"/>
              </a:ext>
            </a:extLst>
          </p:cNvPr>
          <p:cNvSpPr>
            <a:spLocks noGrp="1"/>
          </p:cNvSpPr>
          <p:nvPr>
            <p:ph type="title"/>
          </p:nvPr>
        </p:nvSpPr>
        <p:spPr/>
        <p:txBody>
          <a:bodyPr/>
          <a:lstStyle/>
          <a:p>
            <a:endParaRPr lang="en-US"/>
          </a:p>
        </p:txBody>
      </p:sp>
      <p:sp>
        <p:nvSpPr>
          <p:cNvPr id="9" name="Content Placeholder 4">
            <a:extLst>
              <a:ext uri="{FF2B5EF4-FFF2-40B4-BE49-F238E27FC236}">
                <a16:creationId xmlns:a16="http://schemas.microsoft.com/office/drawing/2014/main" id="{382C16A5-122D-DF4B-AF8C-6B1511FB77E0}"/>
              </a:ext>
            </a:extLst>
          </p:cNvPr>
          <p:cNvSpPr txBox="1">
            <a:spLocks/>
          </p:cNvSpPr>
          <p:nvPr/>
        </p:nvSpPr>
        <p:spPr>
          <a:xfrm>
            <a:off x="1069200" y="2264400"/>
            <a:ext cx="6844516" cy="262257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aiming high</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ability to set clear, tangible goals + devise a robust route to achieving them.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a:t>
            </a:r>
            <a:r>
              <a:rPr lang="en-US" sz="2000" dirty="0" err="1">
                <a:latin typeface="Arial" panose="020B0604020202020204" pitchFamily="34" charset="0"/>
                <a:cs typeface="Arial" panose="020B0604020202020204" pitchFamily="34" charset="0"/>
              </a:rPr>
              <a:t>prioritise</a:t>
            </a:r>
            <a:r>
              <a:rPr lang="en-US" sz="2000" dirty="0">
                <a:latin typeface="Arial" panose="020B0604020202020204" pitchFamily="34" charset="0"/>
                <a:cs typeface="Arial" panose="020B0604020202020204" pitchFamily="34" charset="0"/>
              </a:rPr>
              <a:t> different tasks to help me achieve my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create a plan to achieve a simple goal, breaking down tasks and securing resources independently.</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reflect on my skill set with accuracy and identify opportunities to improve further.</a:t>
            </a:r>
          </a:p>
          <a:p>
            <a:pPr marL="342900" indent="-342900">
              <a:buFont typeface="Arial"/>
              <a:buChar char="•"/>
            </a:pPr>
            <a:endParaRPr lang="en-US" dirty="0"/>
          </a:p>
        </p:txBody>
      </p:sp>
      <p:pic>
        <p:nvPicPr>
          <p:cNvPr id="11" name="Picture 10">
            <a:extLst>
              <a:ext uri="{FF2B5EF4-FFF2-40B4-BE49-F238E27FC236}">
                <a16:creationId xmlns:a16="http://schemas.microsoft.com/office/drawing/2014/main" id="{219D734A-A061-0D4A-A72F-018D2D53BEB3}"/>
              </a:ext>
            </a:extLst>
          </p:cNvPr>
          <p:cNvPicPr/>
          <p:nvPr/>
        </p:nvPicPr>
        <p:blipFill rotWithShape="1">
          <a:blip r:embed="rId3">
            <a:extLst>
              <a:ext uri="{28A0092B-C50C-407E-A947-70E740481C1C}">
                <a14:useLocalDpi xmlns:a14="http://schemas.microsoft.com/office/drawing/2010/main" val="0"/>
              </a:ext>
            </a:extLst>
          </a:blip>
          <a:srcRect l="63293" r="25487"/>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9104925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3_HS2 PPT Theme">
  <a:themeElements>
    <a:clrScheme name="HS2 EPIC">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EP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9a0227-bf1e-4a44-bc60-99f9497ec5cd">
      <Terms xmlns="http://schemas.microsoft.com/office/infopath/2007/PartnerControls"/>
    </lcf76f155ced4ddcb4097134ff3c332f>
    <TaxCatchAll xmlns="6be5dfe6-1706-4b72-9ee2-ab07c3cef9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D2242490024E9B4B5490944E1CC3" ma:contentTypeVersion="16" ma:contentTypeDescription="Create a new document." ma:contentTypeScope="" ma:versionID="13cfa58ac072c0aaaea3bc72c98243e7">
  <xsd:schema xmlns:xsd="http://www.w3.org/2001/XMLSchema" xmlns:xs="http://www.w3.org/2001/XMLSchema" xmlns:p="http://schemas.microsoft.com/office/2006/metadata/properties" xmlns:ns2="7b9a0227-bf1e-4a44-bc60-99f9497ec5cd" xmlns:ns3="1f294477-467c-4f2e-ab05-2b8f85ca1eb1" xmlns:ns4="6be5dfe6-1706-4b72-9ee2-ab07c3cef907" targetNamespace="http://schemas.microsoft.com/office/2006/metadata/properties" ma:root="true" ma:fieldsID="9ac5ff517f1100bc9d506a4ee079fa1c" ns2:_="" ns3:_="" ns4:_="">
    <xsd:import namespace="7b9a0227-bf1e-4a44-bc60-99f9497ec5cd"/>
    <xsd:import namespace="1f294477-467c-4f2e-ab05-2b8f85ca1eb1"/>
    <xsd:import namespace="6be5dfe6-1706-4b72-9ee2-ab07c3cef9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a0227-bf1e-4a44-bc60-99f9497ec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94477-467c-4f2e-ab05-2b8f85ca1e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846816d-631c-4d6e-b50c-72a4dc86432f}" ma:internalName="TaxCatchAll" ma:showField="CatchAllData" ma:web="1f294477-467c-4f2e-ab05-2b8f85ca1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3.xml><?xml version="1.0" encoding="utf-8"?>
<ds:datastoreItem xmlns:ds="http://schemas.openxmlformats.org/officeDocument/2006/customXml" ds:itemID="{A42001E4-3E0E-4FEB-BE58-1C52AE17CBBC}"/>
</file>

<file path=docProps/app.xml><?xml version="1.0" encoding="utf-8"?>
<Properties xmlns="http://schemas.openxmlformats.org/officeDocument/2006/extended-properties" xmlns:vt="http://schemas.openxmlformats.org/officeDocument/2006/docPropsVTypes">
  <Template>Presentation Template</Template>
  <TotalTime>8190</TotalTime>
  <Words>1636</Words>
  <Application>Microsoft Office PowerPoint</Application>
  <PresentationFormat>Widescreen</PresentationFormat>
  <Paragraphs>193</Paragraphs>
  <Slides>21</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Fira Sans</vt:lpstr>
      <vt:lpstr>Mada</vt:lpstr>
      <vt:lpstr>Open Sans</vt:lpstr>
      <vt:lpstr>Open Sans Semibold</vt:lpstr>
      <vt:lpstr>1_HS2 PPT Theme</vt:lpstr>
      <vt:lpstr>2_HS2 PPT Theme</vt:lpstr>
      <vt:lpstr>3_HS2 PPT Theme</vt:lpstr>
      <vt:lpstr>PowerPoint Presentation</vt:lpstr>
      <vt:lpstr>PowerPoint Presentation</vt:lpstr>
      <vt:lpstr>HS2 Introduction Video</vt:lpstr>
      <vt:lpstr>PowerPoint Presentation</vt:lpstr>
      <vt:lpstr>When is it being built? </vt:lpstr>
      <vt:lpstr>PowerPoint Presentation</vt:lpstr>
      <vt:lpstr>Rail Rush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Careers video</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Richard Winter</cp:lastModifiedBy>
  <cp:revision>282</cp:revision>
  <cp:lastPrinted>2020-12-14T18:46:02Z</cp:lastPrinted>
  <dcterms:created xsi:type="dcterms:W3CDTF">2018-06-19T10:55:36Z</dcterms:created>
  <dcterms:modified xsi:type="dcterms:W3CDTF">2023-04-17T13:44:40Z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0x0101003B61D2242490024E9B4B5490944E1CC3</vt:lpwstr>
  </property>
</Properties>
</file>