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 id="2147483879" r:id="rId6"/>
  </p:sldMasterIdLst>
  <p:notesMasterIdLst>
    <p:notesMasterId r:id="rId75"/>
  </p:notesMasterIdLst>
  <p:handoutMasterIdLst>
    <p:handoutMasterId r:id="rId76"/>
  </p:handoutMasterIdLst>
  <p:sldIdLst>
    <p:sldId id="380" r:id="rId7"/>
    <p:sldId id="383" r:id="rId8"/>
    <p:sldId id="384" r:id="rId9"/>
    <p:sldId id="743" r:id="rId10"/>
    <p:sldId id="416" r:id="rId11"/>
    <p:sldId id="381" r:id="rId12"/>
    <p:sldId id="311" r:id="rId13"/>
    <p:sldId id="347" r:id="rId14"/>
    <p:sldId id="306" r:id="rId15"/>
    <p:sldId id="393" r:id="rId16"/>
    <p:sldId id="394" r:id="rId17"/>
    <p:sldId id="396" r:id="rId18"/>
    <p:sldId id="397" r:id="rId19"/>
    <p:sldId id="398" r:id="rId20"/>
    <p:sldId id="399" r:id="rId21"/>
    <p:sldId id="400" r:id="rId22"/>
    <p:sldId id="401" r:id="rId23"/>
    <p:sldId id="402" r:id="rId24"/>
    <p:sldId id="305" r:id="rId25"/>
    <p:sldId id="368" r:id="rId26"/>
    <p:sldId id="404" r:id="rId27"/>
    <p:sldId id="295" r:id="rId28"/>
    <p:sldId id="296" r:id="rId29"/>
    <p:sldId id="307" r:id="rId30"/>
    <p:sldId id="308" r:id="rId31"/>
    <p:sldId id="309" r:id="rId32"/>
    <p:sldId id="310" r:id="rId33"/>
    <p:sldId id="299" r:id="rId34"/>
    <p:sldId id="386" r:id="rId35"/>
    <p:sldId id="387" r:id="rId36"/>
    <p:sldId id="298" r:id="rId37"/>
    <p:sldId id="388" r:id="rId38"/>
    <p:sldId id="300" r:id="rId39"/>
    <p:sldId id="301" r:id="rId40"/>
    <p:sldId id="346" r:id="rId41"/>
    <p:sldId id="389" r:id="rId42"/>
    <p:sldId id="390" r:id="rId43"/>
    <p:sldId id="391" r:id="rId44"/>
    <p:sldId id="302" r:id="rId45"/>
    <p:sldId id="370" r:id="rId46"/>
    <p:sldId id="405" r:id="rId47"/>
    <p:sldId id="267" r:id="rId48"/>
    <p:sldId id="270" r:id="rId49"/>
    <p:sldId id="272" r:id="rId50"/>
    <p:sldId id="278" r:id="rId51"/>
    <p:sldId id="273" r:id="rId52"/>
    <p:sldId id="275" r:id="rId53"/>
    <p:sldId id="277" r:id="rId54"/>
    <p:sldId id="279" r:id="rId55"/>
    <p:sldId id="281" r:id="rId56"/>
    <p:sldId id="280" r:id="rId57"/>
    <p:sldId id="283" r:id="rId58"/>
    <p:sldId id="286" r:id="rId59"/>
    <p:sldId id="406" r:id="rId60"/>
    <p:sldId id="287" r:id="rId61"/>
    <p:sldId id="288" r:id="rId62"/>
    <p:sldId id="289" r:id="rId63"/>
    <p:sldId id="290" r:id="rId64"/>
    <p:sldId id="291" r:id="rId65"/>
    <p:sldId id="292" r:id="rId66"/>
    <p:sldId id="293" r:id="rId67"/>
    <p:sldId id="350" r:id="rId68"/>
    <p:sldId id="373" r:id="rId69"/>
    <p:sldId id="349" r:id="rId70"/>
    <p:sldId id="294" r:id="rId71"/>
    <p:sldId id="371" r:id="rId72"/>
    <p:sldId id="407" r:id="rId73"/>
    <p:sldId id="372" r:id="rId74"/>
  </p:sldIdLst>
  <p:sldSz cx="12192000" cy="6858000"/>
  <p:notesSz cx="9918700" cy="6819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148" userDrawn="1">
          <p15:clr>
            <a:srgbClr val="A4A3A4"/>
          </p15:clr>
        </p15:guide>
        <p15:guide id="2" pos="312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8C7BB1-EB7A-7D4A-6788-4ABE088779F3}" name="Richard Winter" initials="RW" userId="S::richard.winter@hs2.org.uk::10748f42-2178-45a9-9a2b-653f96d653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13"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C86"/>
    <a:srgbClr val="4C4D4C"/>
    <a:srgbClr val="3EAC4D"/>
    <a:srgbClr val="014A80"/>
    <a:srgbClr val="014A81"/>
    <a:srgbClr val="5FB9F5"/>
    <a:srgbClr val="994392"/>
    <a:srgbClr val="3C96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F339D-0459-4D69-8024-DB45AEC02FB7}" v="22" dt="2020-01-09T11:03:13.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09" autoAdjust="0"/>
    <p:restoredTop sz="66054" autoAdjust="0"/>
  </p:normalViewPr>
  <p:slideViewPr>
    <p:cSldViewPr snapToGrid="0">
      <p:cViewPr>
        <p:scale>
          <a:sx n="30" d="100"/>
          <a:sy n="30" d="100"/>
        </p:scale>
        <p:origin x="918" y="774"/>
      </p:cViewPr>
      <p:guideLst>
        <p:guide orient="horz" pos="2137"/>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928" y="90"/>
      </p:cViewPr>
      <p:guideLst>
        <p:guide orient="horz" pos="2148"/>
        <p:guide pos="31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o Sumner2" userId="b1e8eb99-5a6c-4e35-b428-ef788f2044ee" providerId="ADAL" clId="{C84F339D-0459-4D69-8024-DB45AEC02FB7}"/>
    <pc:docChg chg="undo modSld">
      <pc:chgData name="Hugo Sumner2" userId="b1e8eb99-5a6c-4e35-b428-ef788f2044ee" providerId="ADAL" clId="{C84F339D-0459-4D69-8024-DB45AEC02FB7}" dt="2020-01-09T11:03:13.514" v="21" actId="115"/>
      <pc:docMkLst>
        <pc:docMk/>
      </pc:docMkLst>
      <pc:sldChg chg="modAnim">
        <pc:chgData name="Hugo Sumner2" userId="b1e8eb99-5a6c-4e35-b428-ef788f2044ee" providerId="ADAL" clId="{C84F339D-0459-4D69-8024-DB45AEC02FB7}" dt="2020-01-09T11:01:26.195" v="4"/>
        <pc:sldMkLst>
          <pc:docMk/>
          <pc:sldMk cId="2457660123" sldId="266"/>
        </pc:sldMkLst>
      </pc:sldChg>
      <pc:sldChg chg="modSp">
        <pc:chgData name="Hugo Sumner2" userId="b1e8eb99-5a6c-4e35-b428-ef788f2044ee" providerId="ADAL" clId="{C84F339D-0459-4D69-8024-DB45AEC02FB7}" dt="2020-01-09T11:02:49.089" v="15" actId="115"/>
        <pc:sldMkLst>
          <pc:docMk/>
          <pc:sldMk cId="4254941849" sldId="394"/>
        </pc:sldMkLst>
        <pc:spChg chg="mod">
          <ac:chgData name="Hugo Sumner2" userId="b1e8eb99-5a6c-4e35-b428-ef788f2044ee" providerId="ADAL" clId="{C84F339D-0459-4D69-8024-DB45AEC02FB7}" dt="2020-01-09T11:02:49.089" v="15" actId="115"/>
          <ac:spMkLst>
            <pc:docMk/>
            <pc:sldMk cId="4254941849" sldId="394"/>
            <ac:spMk id="4" creationId="{00000000-0000-0000-0000-000000000000}"/>
          </ac:spMkLst>
        </pc:spChg>
      </pc:sldChg>
      <pc:sldChg chg="modSp">
        <pc:chgData name="Hugo Sumner2" userId="b1e8eb99-5a6c-4e35-b428-ef788f2044ee" providerId="ADAL" clId="{C84F339D-0459-4D69-8024-DB45AEC02FB7}" dt="2020-01-09T11:02:54.097" v="16" actId="115"/>
        <pc:sldMkLst>
          <pc:docMk/>
          <pc:sldMk cId="2631076031" sldId="396"/>
        </pc:sldMkLst>
        <pc:spChg chg="mod">
          <ac:chgData name="Hugo Sumner2" userId="b1e8eb99-5a6c-4e35-b428-ef788f2044ee" providerId="ADAL" clId="{C84F339D-0459-4D69-8024-DB45AEC02FB7}" dt="2020-01-09T11:02:54.097" v="16" actId="115"/>
          <ac:spMkLst>
            <pc:docMk/>
            <pc:sldMk cId="2631076031" sldId="396"/>
            <ac:spMk id="4" creationId="{00000000-0000-0000-0000-000000000000}"/>
          </ac:spMkLst>
        </pc:spChg>
      </pc:sldChg>
      <pc:sldChg chg="modSp">
        <pc:chgData name="Hugo Sumner2" userId="b1e8eb99-5a6c-4e35-b428-ef788f2044ee" providerId="ADAL" clId="{C84F339D-0459-4D69-8024-DB45AEC02FB7}" dt="2020-01-09T11:02:57.676" v="17" actId="115"/>
        <pc:sldMkLst>
          <pc:docMk/>
          <pc:sldMk cId="1766376795" sldId="397"/>
        </pc:sldMkLst>
        <pc:spChg chg="mod">
          <ac:chgData name="Hugo Sumner2" userId="b1e8eb99-5a6c-4e35-b428-ef788f2044ee" providerId="ADAL" clId="{C84F339D-0459-4D69-8024-DB45AEC02FB7}" dt="2020-01-09T11:02:57.676" v="17" actId="115"/>
          <ac:spMkLst>
            <pc:docMk/>
            <pc:sldMk cId="1766376795" sldId="397"/>
            <ac:spMk id="4" creationId="{00000000-0000-0000-0000-000000000000}"/>
          </ac:spMkLst>
        </pc:spChg>
      </pc:sldChg>
      <pc:sldChg chg="modSp">
        <pc:chgData name="Hugo Sumner2" userId="b1e8eb99-5a6c-4e35-b428-ef788f2044ee" providerId="ADAL" clId="{C84F339D-0459-4D69-8024-DB45AEC02FB7}" dt="2020-01-09T11:03:02.184" v="18" actId="115"/>
        <pc:sldMkLst>
          <pc:docMk/>
          <pc:sldMk cId="397848454" sldId="398"/>
        </pc:sldMkLst>
        <pc:spChg chg="mod">
          <ac:chgData name="Hugo Sumner2" userId="b1e8eb99-5a6c-4e35-b428-ef788f2044ee" providerId="ADAL" clId="{C84F339D-0459-4D69-8024-DB45AEC02FB7}" dt="2020-01-09T11:03:02.184" v="18" actId="115"/>
          <ac:spMkLst>
            <pc:docMk/>
            <pc:sldMk cId="397848454" sldId="398"/>
            <ac:spMk id="4" creationId="{00000000-0000-0000-0000-000000000000}"/>
          </ac:spMkLst>
        </pc:spChg>
      </pc:sldChg>
      <pc:sldChg chg="modSp">
        <pc:chgData name="Hugo Sumner2" userId="b1e8eb99-5a6c-4e35-b428-ef788f2044ee" providerId="ADAL" clId="{C84F339D-0459-4D69-8024-DB45AEC02FB7}" dt="2020-01-09T11:02:21.772" v="10" actId="115"/>
        <pc:sldMkLst>
          <pc:docMk/>
          <pc:sldMk cId="1457026722" sldId="399"/>
        </pc:sldMkLst>
        <pc:spChg chg="mod">
          <ac:chgData name="Hugo Sumner2" userId="b1e8eb99-5a6c-4e35-b428-ef788f2044ee" providerId="ADAL" clId="{C84F339D-0459-4D69-8024-DB45AEC02FB7}" dt="2020-01-09T11:02:21.772" v="10" actId="115"/>
          <ac:spMkLst>
            <pc:docMk/>
            <pc:sldMk cId="1457026722" sldId="399"/>
            <ac:spMk id="4" creationId="{00000000-0000-0000-0000-000000000000}"/>
          </ac:spMkLst>
        </pc:spChg>
      </pc:sldChg>
      <pc:sldChg chg="modSp">
        <pc:chgData name="Hugo Sumner2" userId="b1e8eb99-5a6c-4e35-b428-ef788f2044ee" providerId="ADAL" clId="{C84F339D-0459-4D69-8024-DB45AEC02FB7}" dt="2020-01-09T11:03:05.467" v="19" actId="115"/>
        <pc:sldMkLst>
          <pc:docMk/>
          <pc:sldMk cId="817749095" sldId="400"/>
        </pc:sldMkLst>
        <pc:spChg chg="mod">
          <ac:chgData name="Hugo Sumner2" userId="b1e8eb99-5a6c-4e35-b428-ef788f2044ee" providerId="ADAL" clId="{C84F339D-0459-4D69-8024-DB45AEC02FB7}" dt="2020-01-09T11:03:05.467" v="19" actId="115"/>
          <ac:spMkLst>
            <pc:docMk/>
            <pc:sldMk cId="817749095" sldId="400"/>
            <ac:spMk id="4" creationId="{00000000-0000-0000-0000-000000000000}"/>
          </ac:spMkLst>
        </pc:spChg>
      </pc:sldChg>
      <pc:sldChg chg="modSp">
        <pc:chgData name="Hugo Sumner2" userId="b1e8eb99-5a6c-4e35-b428-ef788f2044ee" providerId="ADAL" clId="{C84F339D-0459-4D69-8024-DB45AEC02FB7}" dt="2020-01-09T11:03:09.873" v="20" actId="115"/>
        <pc:sldMkLst>
          <pc:docMk/>
          <pc:sldMk cId="561179294" sldId="401"/>
        </pc:sldMkLst>
        <pc:spChg chg="mod">
          <ac:chgData name="Hugo Sumner2" userId="b1e8eb99-5a6c-4e35-b428-ef788f2044ee" providerId="ADAL" clId="{C84F339D-0459-4D69-8024-DB45AEC02FB7}" dt="2020-01-09T11:03:09.873" v="20" actId="115"/>
          <ac:spMkLst>
            <pc:docMk/>
            <pc:sldMk cId="561179294" sldId="401"/>
            <ac:spMk id="4" creationId="{00000000-0000-0000-0000-000000000000}"/>
          </ac:spMkLst>
        </pc:spChg>
      </pc:sldChg>
      <pc:sldChg chg="modSp">
        <pc:chgData name="Hugo Sumner2" userId="b1e8eb99-5a6c-4e35-b428-ef788f2044ee" providerId="ADAL" clId="{C84F339D-0459-4D69-8024-DB45AEC02FB7}" dt="2020-01-09T11:03:13.514" v="21" actId="115"/>
        <pc:sldMkLst>
          <pc:docMk/>
          <pc:sldMk cId="1117950855" sldId="402"/>
        </pc:sldMkLst>
        <pc:spChg chg="mod">
          <ac:chgData name="Hugo Sumner2" userId="b1e8eb99-5a6c-4e35-b428-ef788f2044ee" providerId="ADAL" clId="{C84F339D-0459-4D69-8024-DB45AEC02FB7}" dt="2020-01-09T11:03:13.514" v="21" actId="115"/>
          <ac:spMkLst>
            <pc:docMk/>
            <pc:sldMk cId="1117950855" sldId="402"/>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8103" cy="34218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18302" y="0"/>
            <a:ext cx="4298103" cy="342180"/>
          </a:xfrm>
          <a:prstGeom prst="rect">
            <a:avLst/>
          </a:prstGeom>
        </p:spPr>
        <p:txBody>
          <a:bodyPr vert="horz" lIns="91440" tIns="45720" rIns="91440" bIns="45720" rtlCol="0"/>
          <a:lstStyle>
            <a:lvl1pPr algn="r">
              <a:defRPr sz="1200"/>
            </a:lvl1pPr>
          </a:lstStyle>
          <a:p>
            <a:fld id="{742ACDF9-4F45-4109-853B-A37C0C97C5EC}" type="datetimeFigureOut">
              <a:rPr lang="en-GB" smtClean="0"/>
              <a:t>17/04/2023</a:t>
            </a:fld>
            <a:endParaRPr lang="en-GB" dirty="0"/>
          </a:p>
        </p:txBody>
      </p:sp>
      <p:sp>
        <p:nvSpPr>
          <p:cNvPr id="4" name="Footer Placeholder 3"/>
          <p:cNvSpPr>
            <a:spLocks noGrp="1"/>
          </p:cNvSpPr>
          <p:nvPr>
            <p:ph type="ftr" sz="quarter" idx="2"/>
          </p:nvPr>
        </p:nvSpPr>
        <p:spPr>
          <a:xfrm>
            <a:off x="0" y="6477722"/>
            <a:ext cx="4298103" cy="34217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18302" y="6477722"/>
            <a:ext cx="4298103" cy="342178"/>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8103" cy="34218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618302" y="0"/>
            <a:ext cx="4298103" cy="342180"/>
          </a:xfrm>
          <a:prstGeom prst="rect">
            <a:avLst/>
          </a:prstGeom>
        </p:spPr>
        <p:txBody>
          <a:bodyPr vert="horz" lIns="91440" tIns="45720" rIns="91440" bIns="45720" rtlCol="0"/>
          <a:lstStyle>
            <a:lvl1pPr algn="r">
              <a:defRPr sz="1200"/>
            </a:lvl1pPr>
          </a:lstStyle>
          <a:p>
            <a:fld id="{58FD1BCE-2196-4369-8FA8-A36E2593F3F9}" type="datetimeFigureOut">
              <a:rPr lang="en-GB" smtClean="0"/>
              <a:t>17/04/2023</a:t>
            </a:fld>
            <a:endParaRPr lang="en-GB" dirty="0"/>
          </a:p>
        </p:txBody>
      </p:sp>
      <p:sp>
        <p:nvSpPr>
          <p:cNvPr id="4" name="Slide Image Placeholder 3"/>
          <p:cNvSpPr>
            <a:spLocks noGrp="1" noRot="1" noChangeAspect="1"/>
          </p:cNvSpPr>
          <p:nvPr>
            <p:ph type="sldImg" idx="2"/>
          </p:nvPr>
        </p:nvSpPr>
        <p:spPr>
          <a:xfrm>
            <a:off x="2913063" y="852488"/>
            <a:ext cx="4092575" cy="23018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91870" y="3282076"/>
            <a:ext cx="7934960" cy="2685336"/>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6477722"/>
            <a:ext cx="4298103" cy="34217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618302" y="6477722"/>
            <a:ext cx="4298103" cy="342178"/>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t>Welcome</a:t>
            </a:r>
          </a:p>
          <a:p>
            <a:r>
              <a:rPr lang="en-GB" sz="1000" b="0" dirty="0"/>
              <a:t>Introduce</a:t>
            </a:r>
            <a:r>
              <a:rPr lang="en-GB" sz="1000" b="0" baseline="0" dirty="0"/>
              <a:t> EPIC Engineers Workshop, developed in partnership with HS2</a:t>
            </a:r>
            <a:endParaRPr lang="en-GB" sz="1000"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66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skills</a:t>
            </a:r>
          </a:p>
          <a:p>
            <a:r>
              <a:rPr lang="en-US" b="0" dirty="0"/>
              <a:t>Quickly</a:t>
            </a:r>
            <a:r>
              <a:rPr lang="en-US" b="0" baseline="0" dirty="0"/>
              <a:t> introduce </a:t>
            </a:r>
            <a:r>
              <a:rPr lang="en-US" b="0" i="0" baseline="0" dirty="0"/>
              <a:t>each essential skill. Use </a:t>
            </a:r>
            <a:r>
              <a:rPr lang="en-US" b="0" baseline="0" dirty="0"/>
              <a:t>examples where necessary.</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10</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skills</a:t>
            </a:r>
          </a:p>
          <a:p>
            <a:r>
              <a:rPr lang="en-US" b="0" i="0" dirty="0"/>
              <a:t>Quickly</a:t>
            </a:r>
            <a:r>
              <a:rPr lang="en-US" b="0" i="0" baseline="0" dirty="0"/>
              <a:t> introduce each essential skill.  These statements follow the skills builder steps relevant to the activities. Note that some steps are missed here as these would not be demonstrable in this activity.  If a student has demonstrated some of these they will be low in the table, most of them they will be in the middle of </a:t>
            </a:r>
            <a:r>
              <a:rPr lang="en-US" b="0" i="0" baseline="0"/>
              <a:t>the table, </a:t>
            </a:r>
            <a:r>
              <a:rPr lang="en-US" b="0" i="0" baseline="0" dirty="0"/>
              <a:t>and all of them high.</a:t>
            </a:r>
          </a:p>
          <a:p>
            <a:endParaRPr lang="en-US" b="0" i="0" baseline="0" dirty="0"/>
          </a:p>
          <a:p>
            <a:r>
              <a:rPr lang="en-US" b="0" i="0" baseline="0" dirty="0"/>
              <a:t>You do not have to introduce all essential skills at this point. You can return to these slides later.</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11</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skills</a:t>
            </a:r>
          </a:p>
          <a:p>
            <a:r>
              <a:rPr lang="en-US" b="0" i="0" dirty="0"/>
              <a:t>Quickly</a:t>
            </a:r>
            <a:r>
              <a:rPr lang="en-US" b="0" i="0" baseline="0" dirty="0"/>
              <a:t> introduce each essential skill.  These statements follow the skills builder steps relevant to the activities. Note that some steps are missed here as these would not be demonstrable in this activity.  If a student has demonstrated some of these they will be low in the table, most of them they will be in the middle of </a:t>
            </a:r>
            <a:r>
              <a:rPr lang="en-US" b="0" i="0" baseline="0"/>
              <a:t>the table, and </a:t>
            </a:r>
            <a:r>
              <a:rPr lang="en-US" b="0" i="0" baseline="0" dirty="0"/>
              <a:t>all of them high.</a:t>
            </a:r>
          </a:p>
          <a:p>
            <a:endParaRPr lang="en-US" b="0" i="0" baseline="0" dirty="0"/>
          </a:p>
          <a:p>
            <a:r>
              <a:rPr lang="en-US" b="0" i="0" baseline="0" dirty="0"/>
              <a:t>You do not have to introduce all essential skills at this point. You can return to these slides later.</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12</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skills</a:t>
            </a:r>
          </a:p>
          <a:p>
            <a:r>
              <a:rPr lang="en-US" b="0" i="0" dirty="0"/>
              <a:t>Quickly</a:t>
            </a:r>
            <a:r>
              <a:rPr lang="en-US" b="0" i="0" baseline="0" dirty="0"/>
              <a:t> introduce each essential skill.  These statements follow the skills builder steps relevant to the activities. Note that some steps are missed here as these would not be demonstrable in this activity.  If a student has demonstrated some of these they will be low in the table, most of them they will be in the middle of the table, and all of them high.</a:t>
            </a:r>
          </a:p>
          <a:p>
            <a:endParaRPr lang="en-US" b="0" i="0" baseline="0" dirty="0"/>
          </a:p>
          <a:p>
            <a:r>
              <a:rPr lang="en-US" b="0" i="0" baseline="0" dirty="0"/>
              <a:t>You do not have to introduce all essential skills at this point. You can return to these slides later.</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13</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skills</a:t>
            </a:r>
          </a:p>
          <a:p>
            <a:r>
              <a:rPr lang="en-US" b="0" i="0" dirty="0"/>
              <a:t>Quickly</a:t>
            </a:r>
            <a:r>
              <a:rPr lang="en-US" b="0" i="0" baseline="0" dirty="0"/>
              <a:t> introduce each essential skill.  These statements follow the skills builder steps relevant to the activities. Note that some steps are missed here as these would not be demonstrable in this activity.  If a student has demonstrated some of these they will be low in the table, most of them they will be in the middle of </a:t>
            </a:r>
            <a:r>
              <a:rPr lang="en-US" b="0" i="0" baseline="0"/>
              <a:t>the table, and </a:t>
            </a:r>
            <a:r>
              <a:rPr lang="en-US" b="0" i="0" baseline="0" dirty="0"/>
              <a:t>all of them high.</a:t>
            </a:r>
          </a:p>
          <a:p>
            <a:endParaRPr lang="en-US" b="0" i="0" baseline="0" dirty="0"/>
          </a:p>
          <a:p>
            <a:r>
              <a:rPr lang="en-US" b="0" i="0" baseline="0" dirty="0"/>
              <a:t>You do not have to introduce all essential skills at this point. You can return to these slides later.</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14</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skills</a:t>
            </a:r>
          </a:p>
          <a:p>
            <a:r>
              <a:rPr lang="en-US" b="0" i="0" dirty="0"/>
              <a:t>Quickly</a:t>
            </a:r>
            <a:r>
              <a:rPr lang="en-US" b="0" i="0" baseline="0" dirty="0"/>
              <a:t> introduce each essential skill.  These statements follow the skills builder steps relevant to the activities. Note that some steps are missed here as these would not be demonstrable in this activity.  If a student has demonstrated some of these they will be low in the table, most of them they will be in the middle of </a:t>
            </a:r>
            <a:r>
              <a:rPr lang="en-US" b="0" i="0" baseline="0"/>
              <a:t>the table, and </a:t>
            </a:r>
            <a:r>
              <a:rPr lang="en-US" b="0" i="0" baseline="0" dirty="0"/>
              <a:t>all of them high.</a:t>
            </a:r>
          </a:p>
          <a:p>
            <a:endParaRPr lang="en-US" b="0" i="0" baseline="0" dirty="0"/>
          </a:p>
          <a:p>
            <a:r>
              <a:rPr lang="en-US" b="0" i="0" baseline="0" dirty="0"/>
              <a:t>You do not have to introduce all essential skills at this point. You can return to these slides later.</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15</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skills</a:t>
            </a:r>
          </a:p>
          <a:p>
            <a:r>
              <a:rPr lang="en-US" b="0" i="0" dirty="0"/>
              <a:t>Quickly</a:t>
            </a:r>
            <a:r>
              <a:rPr lang="en-US" b="0" i="0" baseline="0" dirty="0"/>
              <a:t> introduce each essential skill.  These statements follow the skills builder steps relevant to the activities. Note that some steps are missed here as these would not be demonstrable in this activity.  If a student has demonstrated some of these they will be low in the table, most of them they will be in the middle of </a:t>
            </a:r>
            <a:r>
              <a:rPr lang="en-US" b="0" i="0" baseline="0"/>
              <a:t>the table, and </a:t>
            </a:r>
            <a:r>
              <a:rPr lang="en-US" b="0" i="0" baseline="0" dirty="0"/>
              <a:t>all of them high.</a:t>
            </a:r>
          </a:p>
          <a:p>
            <a:endParaRPr lang="en-US" b="0" i="0" baseline="0" dirty="0"/>
          </a:p>
          <a:p>
            <a:r>
              <a:rPr lang="en-US" b="0" i="0" baseline="0" dirty="0"/>
              <a:t>You do not have to introduce all essential skills at this point. You can return to these slides later.</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16</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skills</a:t>
            </a:r>
          </a:p>
          <a:p>
            <a:r>
              <a:rPr lang="en-US" b="0" i="0" dirty="0"/>
              <a:t>Quickly</a:t>
            </a:r>
            <a:r>
              <a:rPr lang="en-US" b="0" i="0" baseline="0" dirty="0"/>
              <a:t> introduce each essential skill.  These statements follow the skills builder steps relevant to the activities. Note that some steps are missed here as these would not be demonstrable in this activity.  If a student has demonstrated some of these they will be low in the table, most of them they will be in the middle of </a:t>
            </a:r>
            <a:r>
              <a:rPr lang="en-US" b="0" i="0" baseline="0"/>
              <a:t>the table, and </a:t>
            </a:r>
            <a:r>
              <a:rPr lang="en-US" b="0" i="0" baseline="0" dirty="0"/>
              <a:t>all of them high.</a:t>
            </a:r>
          </a:p>
          <a:p>
            <a:endParaRPr lang="en-US" b="0" i="0" baseline="0" dirty="0"/>
          </a:p>
          <a:p>
            <a:r>
              <a:rPr lang="en-US" b="0" i="0" baseline="0" dirty="0"/>
              <a:t>You do not have to introduce all essential skills at this point. You can return to these slides later.</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17</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skills</a:t>
            </a:r>
          </a:p>
          <a:p>
            <a:r>
              <a:rPr lang="en-US" b="0" i="0" dirty="0"/>
              <a:t>Quickly</a:t>
            </a:r>
            <a:r>
              <a:rPr lang="en-US" b="0" i="0" baseline="0" dirty="0"/>
              <a:t> introduce each essential skill.  These statements follow the skills builder steps relevant to the activities. Note that some steps are missed here as these would not be demonstrable in this activity.  If a student has demonstrated some of these they will be low in the table, most of them they will be in the middle of </a:t>
            </a:r>
            <a:r>
              <a:rPr lang="en-US" b="0" i="0" baseline="0"/>
              <a:t>the table, and </a:t>
            </a:r>
            <a:r>
              <a:rPr lang="en-US" b="0" i="0" baseline="0" dirty="0"/>
              <a:t>all of them high.</a:t>
            </a:r>
          </a:p>
          <a:p>
            <a:endParaRPr lang="en-US" b="0" i="0" baseline="0" dirty="0"/>
          </a:p>
          <a:p>
            <a:r>
              <a:rPr lang="en-US" b="0" i="0" baseline="0" dirty="0"/>
              <a:t>You do not have to introduce all essential skills at this point. You can return to these slides later.</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18</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a:t>
            </a:r>
            <a:r>
              <a:rPr lang="en-US" baseline="0" dirty="0"/>
              <a:t> Skills</a:t>
            </a:r>
            <a:endParaRPr lang="en-US" dirty="0"/>
          </a:p>
          <a:p>
            <a:r>
              <a:rPr lang="en-US" b="0" i="0" dirty="0"/>
              <a:t>Question</a:t>
            </a:r>
            <a:r>
              <a:rPr lang="en-US" b="0" i="0" baseline="0" dirty="0"/>
              <a:t> students on which essential skill they </a:t>
            </a:r>
            <a:r>
              <a:rPr lang="en-US" b="0" i="0" baseline="0"/>
              <a:t>will improve, and </a:t>
            </a:r>
            <a:r>
              <a:rPr lang="en-US" b="0" i="0" baseline="0" dirty="0"/>
              <a:t>how they will improve it. </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19</a:t>
            </a:fld>
            <a:endParaRPr lang="en-GB" dirty="0"/>
          </a:p>
        </p:txBody>
      </p:sp>
    </p:spTree>
    <p:extLst>
      <p:ext uri="{BB962C8B-B14F-4D97-AF65-F5344CB8AC3E}">
        <p14:creationId xmlns:p14="http://schemas.microsoft.com/office/powerpoint/2010/main" val="265070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introduces the learning objectives for the session. </a:t>
            </a:r>
          </a:p>
          <a:p>
            <a:r>
              <a:rPr lang="en-US" b="0" baseline="0" dirty="0"/>
              <a:t>Presenter should assess students understanding of the terms ‘STEM’ and ‘infrastructure’ </a:t>
            </a:r>
            <a:r>
              <a:rPr lang="en-US" b="0" baseline="0"/>
              <a:t>using questioning, </a:t>
            </a:r>
            <a:r>
              <a:rPr lang="en-US" b="0" baseline="0" dirty="0"/>
              <a:t>and address any misconceptions.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Stations</a:t>
            </a:r>
            <a:r>
              <a:rPr lang="en-US" baseline="0" dirty="0"/>
              <a:t> of the Future</a:t>
            </a:r>
            <a:endParaRPr lang="en-US" dirty="0"/>
          </a:p>
          <a:p>
            <a:r>
              <a:rPr lang="en-US" b="0" dirty="0"/>
              <a:t>This is the start of the first activity,</a:t>
            </a:r>
            <a:r>
              <a:rPr lang="en-US" b="0" baseline="0" dirty="0"/>
              <a:t> Stations of the Future. Use the text on the slide to introduce the activity and learning objectives. See the activity guide for the inventory to this activity. </a:t>
            </a:r>
            <a:endParaRPr lang="en-US" b="0" dirty="0"/>
          </a:p>
          <a:p>
            <a:endParaRPr lang="en-US" dirty="0"/>
          </a:p>
        </p:txBody>
      </p:sp>
      <p:sp>
        <p:nvSpPr>
          <p:cNvPr id="4" name="Slide Number Placeholder 3"/>
          <p:cNvSpPr>
            <a:spLocks noGrp="1"/>
          </p:cNvSpPr>
          <p:nvPr>
            <p:ph type="sldNum" sz="quarter" idx="10"/>
          </p:nvPr>
        </p:nvSpPr>
        <p:spPr/>
        <p:txBody>
          <a:bodyPr/>
          <a:lstStyle/>
          <a:p>
            <a:fld id="{5D9F5426-27A5-4531-AEAF-F216ECB52FC1}" type="slidenum">
              <a:rPr lang="en-GB" smtClean="0"/>
              <a:t>20</a:t>
            </a:fld>
            <a:endParaRPr lang="en-GB" dirty="0"/>
          </a:p>
        </p:txBody>
      </p:sp>
    </p:spTree>
    <p:extLst>
      <p:ext uri="{BB962C8B-B14F-4D97-AF65-F5344CB8AC3E}">
        <p14:creationId xmlns:p14="http://schemas.microsoft.com/office/powerpoint/2010/main" val="1875708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r>
              <a:rPr lang="en-US" baseline="0" dirty="0"/>
              <a:t> Video</a:t>
            </a:r>
            <a:endParaRPr lang="en-US" dirty="0"/>
          </a:p>
          <a:p>
            <a:r>
              <a:rPr lang="en-US" b="0" dirty="0"/>
              <a:t>Play this video to introduce the activity.</a:t>
            </a:r>
          </a:p>
        </p:txBody>
      </p:sp>
      <p:sp>
        <p:nvSpPr>
          <p:cNvPr id="4" name="Slide Number Placeholder 3"/>
          <p:cNvSpPr>
            <a:spLocks noGrp="1"/>
          </p:cNvSpPr>
          <p:nvPr>
            <p:ph type="sldNum" sz="quarter" idx="10"/>
          </p:nvPr>
        </p:nvSpPr>
        <p:spPr/>
        <p:txBody>
          <a:bodyPr/>
          <a:lstStyle/>
          <a:p>
            <a:fld id="{5D9F5426-27A5-4531-AEAF-F216ECB52FC1}" type="slidenum">
              <a:rPr lang="en-GB" smtClean="0"/>
              <a:t>21</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Joining the team</a:t>
            </a:r>
          </a:p>
          <a:p>
            <a:r>
              <a:rPr lang="en-US" b="0" dirty="0"/>
              <a:t>Your students are to complete Challenge 1: Joining the team</a:t>
            </a:r>
            <a:r>
              <a:rPr lang="en-US" b="0" baseline="0" dirty="0"/>
              <a:t> questions a) and b). </a:t>
            </a:r>
            <a:endParaRPr lang="en-US" b="0" dirty="0"/>
          </a:p>
          <a:p>
            <a:r>
              <a:rPr lang="en-US" b="0" dirty="0"/>
              <a:t>Ask students to</a:t>
            </a:r>
            <a:r>
              <a:rPr lang="en-US" b="0" baseline="0" dirty="0"/>
              <a:t> read the job descriptions for each job role and to decide which one they will do in their team with their teammates. They should then answer question b) considering how their interests and Essential Skills match with their job role. </a:t>
            </a:r>
          </a:p>
        </p:txBody>
      </p:sp>
      <p:sp>
        <p:nvSpPr>
          <p:cNvPr id="4" name="Slide Number Placeholder 3"/>
          <p:cNvSpPr>
            <a:spLocks noGrp="1"/>
          </p:cNvSpPr>
          <p:nvPr>
            <p:ph type="sldNum" sz="quarter" idx="10"/>
          </p:nvPr>
        </p:nvSpPr>
        <p:spPr/>
        <p:txBody>
          <a:bodyPr/>
          <a:lstStyle/>
          <a:p>
            <a:fld id="{5D9F5426-27A5-4531-AEAF-F216ECB52FC1}" type="slidenum">
              <a:rPr lang="en-GB" smtClean="0"/>
              <a:t>22</a:t>
            </a:fld>
            <a:endParaRPr lang="en-GB" dirty="0"/>
          </a:p>
        </p:txBody>
      </p:sp>
    </p:spTree>
    <p:extLst>
      <p:ext uri="{BB962C8B-B14F-4D97-AF65-F5344CB8AC3E}">
        <p14:creationId xmlns:p14="http://schemas.microsoft.com/office/powerpoint/2010/main" val="2833138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Joining the Team</a:t>
            </a:r>
          </a:p>
          <a:p>
            <a:r>
              <a:rPr lang="en-US" b="0" dirty="0">
                <a:latin typeface="Arial" panose="020B0604020202020204" pitchFamily="34" charset="0"/>
                <a:cs typeface="Arial" panose="020B0604020202020204" pitchFamily="34" charset="0"/>
              </a:rPr>
              <a:t>Introduce each</a:t>
            </a:r>
            <a:r>
              <a:rPr lang="en-US" b="0" baseline="0" dirty="0">
                <a:latin typeface="Arial" panose="020B0604020202020204" pitchFamily="34" charset="0"/>
                <a:cs typeface="Arial" panose="020B0604020202020204" pitchFamily="34" charset="0"/>
              </a:rPr>
              <a:t> job role.</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F5426-27A5-4531-AEAF-F216ECB52FC1}" type="slidenum">
              <a:rPr lang="en-GB" smtClean="0"/>
              <a:t>23</a:t>
            </a:fld>
            <a:endParaRPr lang="en-GB" dirty="0"/>
          </a:p>
        </p:txBody>
      </p:sp>
    </p:spTree>
    <p:extLst>
      <p:ext uri="{BB962C8B-B14F-4D97-AF65-F5344CB8AC3E}">
        <p14:creationId xmlns:p14="http://schemas.microsoft.com/office/powerpoint/2010/main" val="4130943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Joining</a:t>
            </a:r>
            <a:r>
              <a:rPr lang="en-US" b="1" baseline="0" dirty="0"/>
              <a:t> the Team</a:t>
            </a:r>
            <a:endParaRPr lang="en-US" b="1" dirty="0"/>
          </a:p>
          <a:p>
            <a:r>
              <a:rPr lang="en-US" b="0" dirty="0"/>
              <a:t>Use</a:t>
            </a:r>
            <a:r>
              <a:rPr lang="en-US" b="0" baseline="0" dirty="0"/>
              <a:t> this slide for optional additional information on Civil Engineering</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24</a:t>
            </a:fld>
            <a:endParaRPr lang="en-GB" dirty="0"/>
          </a:p>
        </p:txBody>
      </p:sp>
    </p:spTree>
    <p:extLst>
      <p:ext uri="{BB962C8B-B14F-4D97-AF65-F5344CB8AC3E}">
        <p14:creationId xmlns:p14="http://schemas.microsoft.com/office/powerpoint/2010/main" val="2791186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Joining the Team</a:t>
            </a:r>
          </a:p>
          <a:p>
            <a:r>
              <a:rPr lang="en-US" b="0" dirty="0"/>
              <a:t>Use</a:t>
            </a:r>
            <a:r>
              <a:rPr lang="en-US" b="0" baseline="0" dirty="0"/>
              <a:t> this slide for optional additional information on Environmental Advisory</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25</a:t>
            </a:fld>
            <a:endParaRPr lang="en-GB" dirty="0"/>
          </a:p>
        </p:txBody>
      </p:sp>
    </p:spTree>
    <p:extLst>
      <p:ext uri="{BB962C8B-B14F-4D97-AF65-F5344CB8AC3E}">
        <p14:creationId xmlns:p14="http://schemas.microsoft.com/office/powerpoint/2010/main" val="27634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Joining the Team</a:t>
            </a:r>
          </a:p>
          <a:p>
            <a:r>
              <a:rPr lang="en-US" b="0" dirty="0"/>
              <a:t>Use</a:t>
            </a:r>
            <a:r>
              <a:rPr lang="en-US" b="0" baseline="0" dirty="0"/>
              <a:t> this slide for optional additional information on BIM Technicians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26</a:t>
            </a:fld>
            <a:endParaRPr lang="en-GB" dirty="0"/>
          </a:p>
        </p:txBody>
      </p:sp>
    </p:spTree>
    <p:extLst>
      <p:ext uri="{BB962C8B-B14F-4D97-AF65-F5344CB8AC3E}">
        <p14:creationId xmlns:p14="http://schemas.microsoft.com/office/powerpoint/2010/main" val="27634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Joining the</a:t>
            </a:r>
            <a:r>
              <a:rPr lang="en-US" b="1" baseline="0" dirty="0"/>
              <a:t> Team</a:t>
            </a:r>
            <a:endParaRPr lang="en-US" b="1" dirty="0"/>
          </a:p>
          <a:p>
            <a:r>
              <a:rPr lang="en-US" b="0" dirty="0"/>
              <a:t>Use</a:t>
            </a:r>
            <a:r>
              <a:rPr lang="en-US" b="0" baseline="0" dirty="0"/>
              <a:t> this slide for optional additional information on Customer Experience Design</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27</a:t>
            </a:fld>
            <a:endParaRPr lang="en-GB" dirty="0"/>
          </a:p>
        </p:txBody>
      </p:sp>
    </p:spTree>
    <p:extLst>
      <p:ext uri="{BB962C8B-B14F-4D97-AF65-F5344CB8AC3E}">
        <p14:creationId xmlns:p14="http://schemas.microsoft.com/office/powerpoint/2010/main" val="27634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Introduce the Stations of the Future activity,</a:t>
            </a:r>
            <a:r>
              <a:rPr lang="en-US" b="0" baseline="0" dirty="0">
                <a:latin typeface="Arial" panose="020B0604020202020204" pitchFamily="34" charset="0"/>
                <a:cs typeface="Arial" panose="020B0604020202020204" pitchFamily="34" charset="0"/>
              </a:rPr>
              <a:t> where students must create a design for a train station to be opened in the year 2050. Outline the key criteria and </a:t>
            </a:r>
            <a:r>
              <a:rPr lang="en-US" b="0" i="1" baseline="0" dirty="0">
                <a:latin typeface="Arial" panose="020B0604020202020204" pitchFamily="34" charset="0"/>
                <a:cs typeface="Arial" panose="020B0604020202020204" pitchFamily="34" charset="0"/>
              </a:rPr>
              <a:t>Essential Skills</a:t>
            </a:r>
            <a:r>
              <a:rPr lang="en-US" b="0" baseline="0" dirty="0">
                <a:latin typeface="Arial" panose="020B0604020202020204" pitchFamily="34" charset="0"/>
                <a:cs typeface="Arial" panose="020B0604020202020204" pitchFamily="34" charset="0"/>
              </a:rPr>
              <a:t>. </a:t>
            </a:r>
          </a:p>
          <a:p>
            <a:endParaRPr lang="en-US" b="0" baseline="0" dirty="0"/>
          </a:p>
          <a:p>
            <a:r>
              <a:rPr lang="en-US" b="0" baseline="0" dirty="0"/>
              <a:t>Assess whether students can differentiate between labelling and annotation and explain any misconceptions.</a:t>
            </a:r>
          </a:p>
          <a:p>
            <a:endParaRPr lang="en-US" b="0" baseline="0" dirty="0"/>
          </a:p>
          <a:p>
            <a:r>
              <a:rPr lang="en-US" b="0" baseline="0" dirty="0"/>
              <a:t>The reason for choosing 2050 is that this would be a realistic date for the opening of a train station if we were to decide to build a new railway today. </a:t>
            </a:r>
          </a:p>
          <a:p>
            <a:endParaRPr lang="en-US" b="0" baseline="0" dirty="0"/>
          </a:p>
          <a:p>
            <a:r>
              <a:rPr lang="en-US" b="0" baseline="0" dirty="0"/>
              <a:t>The following slides are to help inspire your students. Use them to show examples and to get your students thinking about their designs. When you are confident that they are ready to start, let them start. Make sure that you tell them how long they have.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28</a:t>
            </a:fld>
            <a:endParaRPr lang="en-GB" dirty="0"/>
          </a:p>
        </p:txBody>
      </p:sp>
    </p:spTree>
    <p:extLst>
      <p:ext uri="{BB962C8B-B14F-4D97-AF65-F5344CB8AC3E}">
        <p14:creationId xmlns:p14="http://schemas.microsoft.com/office/powerpoint/2010/main" val="4023960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Here is an example design</a:t>
            </a:r>
            <a:r>
              <a:rPr lang="en-US" b="0" baseline="0" dirty="0"/>
              <a:t> of a train station for you students. You can see in the diagram a waiting area, shops and restaurants, a fountain, ticket machines, bicycle parking landscaped areas outside of the station and a hydroelectric power supply.  </a:t>
            </a:r>
          </a:p>
          <a:p>
            <a:r>
              <a:rPr lang="en-US" b="0" baseline="0" dirty="0"/>
              <a:t>Students should follow the advice from the team members on the screen. You could put these slides up during the time when students are working, with a brief introduction.</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29</a:t>
            </a:fld>
            <a:endParaRPr lang="en-GB" dirty="0"/>
          </a:p>
        </p:txBody>
      </p:sp>
    </p:spTree>
    <p:extLst>
      <p:ext uri="{BB962C8B-B14F-4D97-AF65-F5344CB8AC3E}">
        <p14:creationId xmlns:p14="http://schemas.microsoft.com/office/powerpoint/2010/main" val="357727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 will</a:t>
            </a:r>
            <a:r>
              <a:rPr lang="en-US" b="0" baseline="0" dirty="0"/>
              <a:t> embed the HS2 Introduction video.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Here is an example design</a:t>
            </a:r>
            <a:r>
              <a:rPr lang="en-US" b="0" baseline="0" dirty="0"/>
              <a:t> of a train station for you students. You can see in the diagram a waiting area, shops and restaurants, a fountain, ticket machines, bicycle parking landscaped areas outside of the station and a hydroelectric power supply.  </a:t>
            </a:r>
          </a:p>
          <a:p>
            <a:r>
              <a:rPr lang="en-US" b="0" baseline="0" dirty="0"/>
              <a:t>Students should follow the advice from the team members on the screen. You could put these slides up during the time when students are working, with a brief introduction.</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30</a:t>
            </a:fld>
            <a:endParaRPr lang="en-GB" dirty="0"/>
          </a:p>
        </p:txBody>
      </p:sp>
    </p:spTree>
    <p:extLst>
      <p:ext uri="{BB962C8B-B14F-4D97-AF65-F5344CB8AC3E}">
        <p14:creationId xmlns:p14="http://schemas.microsoft.com/office/powerpoint/2010/main" val="3577275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Here is an example design</a:t>
            </a:r>
            <a:r>
              <a:rPr lang="en-US" b="0" baseline="0" dirty="0"/>
              <a:t> of a train station for you students. You can see in the diagram a waiting area, shops and restaurants, a fountain, ticket machines, bicycle parking landscaped areas outside of the station and a hydroelectric power supply.  </a:t>
            </a:r>
          </a:p>
          <a:p>
            <a:r>
              <a:rPr lang="en-US" b="0" baseline="0" dirty="0"/>
              <a:t>Students should follow the advice from the team members on the screen. You could put these slides up during the time when students are working, with a brief introduction.</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31</a:t>
            </a:fld>
            <a:endParaRPr lang="en-GB" dirty="0"/>
          </a:p>
        </p:txBody>
      </p:sp>
    </p:spTree>
    <p:extLst>
      <p:ext uri="{BB962C8B-B14F-4D97-AF65-F5344CB8AC3E}">
        <p14:creationId xmlns:p14="http://schemas.microsoft.com/office/powerpoint/2010/main" val="3577275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Here is an example design</a:t>
            </a:r>
            <a:r>
              <a:rPr lang="en-US" b="0" baseline="0" dirty="0"/>
              <a:t> of a train station for you students. You can see in the diagram a waiting area, shops and restaurants, a fountain, ticket machines, bicycle parking landscaped areas outside of the station and a hydroelectric power supply.  </a:t>
            </a:r>
          </a:p>
          <a:p>
            <a:r>
              <a:rPr lang="en-US" b="0" baseline="0" dirty="0"/>
              <a:t>Students should follow the advice from the team members on the screen. You could put these slides up during the time when students are working, with a brief introduction.</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32</a:t>
            </a:fld>
            <a:endParaRPr lang="en-GB" dirty="0"/>
          </a:p>
        </p:txBody>
      </p:sp>
    </p:spTree>
    <p:extLst>
      <p:ext uri="{BB962C8B-B14F-4D97-AF65-F5344CB8AC3E}">
        <p14:creationId xmlns:p14="http://schemas.microsoft.com/office/powerpoint/2010/main" val="3577275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The next three slides are extra hints and explanations for your students. Use these as appropriate during the making activity. </a:t>
            </a:r>
          </a:p>
          <a:p>
            <a:r>
              <a:rPr lang="en-US" b="0" dirty="0"/>
              <a:t>This section is for inspiration.</a:t>
            </a:r>
            <a:r>
              <a:rPr lang="en-US" b="0" baseline="0" dirty="0"/>
              <a:t> You may wish to use other techniques for inspiring students, such as a visualisation.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33</a:t>
            </a:fld>
            <a:endParaRPr lang="en-GB" dirty="0"/>
          </a:p>
        </p:txBody>
      </p:sp>
    </p:spTree>
    <p:extLst>
      <p:ext uri="{BB962C8B-B14F-4D97-AF65-F5344CB8AC3E}">
        <p14:creationId xmlns:p14="http://schemas.microsoft.com/office/powerpoint/2010/main" val="2108671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This section is for inspiration.</a:t>
            </a:r>
            <a:r>
              <a:rPr lang="en-US" b="0" baseline="0" dirty="0"/>
              <a:t> You may wish to use other techniques for inspiring students, such as a </a:t>
            </a:r>
            <a:r>
              <a:rPr lang="en-US" b="0" baseline="0" dirty="0" err="1"/>
              <a:t>visualisation</a:t>
            </a:r>
            <a:r>
              <a:rPr lang="en-US" b="0" baseline="0" dirty="0"/>
              <a:t>. </a:t>
            </a:r>
            <a:endParaRPr lang="en-US" b="0" dirty="0"/>
          </a:p>
          <a:p>
            <a:endParaRPr lang="en-GB" dirty="0"/>
          </a:p>
        </p:txBody>
      </p:sp>
      <p:sp>
        <p:nvSpPr>
          <p:cNvPr id="4" name="Slide Number Placeholder 3"/>
          <p:cNvSpPr>
            <a:spLocks noGrp="1"/>
          </p:cNvSpPr>
          <p:nvPr>
            <p:ph type="sldNum" sz="quarter" idx="10"/>
          </p:nvPr>
        </p:nvSpPr>
        <p:spPr/>
        <p:txBody>
          <a:bodyPr/>
          <a:lstStyle/>
          <a:p>
            <a:fld id="{5D9F5426-27A5-4531-AEAF-F216ECB52FC1}" type="slidenum">
              <a:rPr lang="en-GB" smtClean="0"/>
              <a:t>34</a:t>
            </a:fld>
            <a:endParaRPr lang="en-GB" dirty="0"/>
          </a:p>
        </p:txBody>
      </p:sp>
    </p:spTree>
    <p:extLst>
      <p:ext uri="{BB962C8B-B14F-4D97-AF65-F5344CB8AC3E}">
        <p14:creationId xmlns:p14="http://schemas.microsoft.com/office/powerpoint/2010/main" val="2767925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Explain to students that stations must meet the needs of all people. How could the requirements of these people impact on the design of the station? They should</a:t>
            </a:r>
            <a:r>
              <a:rPr lang="en-US" b="0" baseline="0" dirty="0"/>
              <a:t> consider all people in the list above. Students should ensure that their stations are fully accessible and inclusive to all. You could mention Universal Design principles at this point.</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35</a:t>
            </a:fld>
            <a:endParaRPr lang="en-GB" dirty="0"/>
          </a:p>
        </p:txBody>
      </p:sp>
    </p:spTree>
    <p:extLst>
      <p:ext uri="{BB962C8B-B14F-4D97-AF65-F5344CB8AC3E}">
        <p14:creationId xmlns:p14="http://schemas.microsoft.com/office/powerpoint/2010/main" val="1855029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p>
          <a:p>
            <a:r>
              <a:rPr lang="en-US" b="0" dirty="0"/>
              <a:t>These are</a:t>
            </a:r>
            <a:r>
              <a:rPr lang="en-US" b="0" baseline="0" dirty="0"/>
              <a:t> concept deigns for the new stations. You could comment on use of materials, types of structure, use of natural light, incorporation of green spaces etc.</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36</a:t>
            </a:fld>
            <a:endParaRPr lang="en-GB" dirty="0"/>
          </a:p>
        </p:txBody>
      </p:sp>
    </p:spTree>
    <p:extLst>
      <p:ext uri="{BB962C8B-B14F-4D97-AF65-F5344CB8AC3E}">
        <p14:creationId xmlns:p14="http://schemas.microsoft.com/office/powerpoint/2010/main" val="1855029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p>
          <a:p>
            <a:r>
              <a:rPr lang="en-US" b="0" dirty="0"/>
              <a:t>These are</a:t>
            </a:r>
            <a:r>
              <a:rPr lang="en-US" b="0" baseline="0" dirty="0"/>
              <a:t> concept deigns for the new stations. You could comment on use of materials, types of structure, use of natural light, incorporation of green spaces etc.</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37</a:t>
            </a:fld>
            <a:endParaRPr lang="en-GB" dirty="0"/>
          </a:p>
        </p:txBody>
      </p:sp>
    </p:spTree>
    <p:extLst>
      <p:ext uri="{BB962C8B-B14F-4D97-AF65-F5344CB8AC3E}">
        <p14:creationId xmlns:p14="http://schemas.microsoft.com/office/powerpoint/2010/main" val="1855029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p>
          <a:p>
            <a:r>
              <a:rPr lang="en-US" b="0" dirty="0"/>
              <a:t>These are</a:t>
            </a:r>
            <a:r>
              <a:rPr lang="en-US" b="0" baseline="0" dirty="0"/>
              <a:t> concept deigns for the new stations. You could comment on use of materials, types of structure, use of natural light, incorporation of green spaces etc.</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38</a:t>
            </a:fld>
            <a:endParaRPr lang="en-GB" dirty="0"/>
          </a:p>
        </p:txBody>
      </p:sp>
    </p:spTree>
    <p:extLst>
      <p:ext uri="{BB962C8B-B14F-4D97-AF65-F5344CB8AC3E}">
        <p14:creationId xmlns:p14="http://schemas.microsoft.com/office/powerpoint/2010/main" val="1855029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Presentations</a:t>
            </a:r>
          </a:p>
          <a:p>
            <a:r>
              <a:rPr lang="en-US" b="0" dirty="0"/>
              <a:t>Students</a:t>
            </a:r>
            <a:r>
              <a:rPr lang="en-US" b="0" baseline="0" dirty="0"/>
              <a:t> now have five minutes to present their work in a conference-style presentation. </a:t>
            </a:r>
          </a:p>
          <a:p>
            <a:endParaRPr lang="en-US" b="0" baseline="0" dirty="0"/>
          </a:p>
          <a:p>
            <a:r>
              <a:rPr lang="en-US" b="0" baseline="0" dirty="0"/>
              <a:t>Two students from each group will remain at their table, whilst the other two will circulate to other group's tables. Swap movers and presenters after two and a half minutes, taking a total of five minutes. </a:t>
            </a:r>
          </a:p>
          <a:p>
            <a:endParaRPr lang="en-US" b="0" baseline="0" dirty="0"/>
          </a:p>
          <a:p>
            <a:r>
              <a:rPr lang="en-US" b="0" baseline="0" dirty="0"/>
              <a:t>Allow students time to discuss what they have seen if timings allow.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39</a:t>
            </a:fld>
            <a:endParaRPr lang="en-GB" dirty="0"/>
          </a:p>
        </p:txBody>
      </p:sp>
    </p:spTree>
    <p:extLst>
      <p:ext uri="{BB962C8B-B14F-4D97-AF65-F5344CB8AC3E}">
        <p14:creationId xmlns:p14="http://schemas.microsoft.com/office/powerpoint/2010/main" val="138483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shows the proposed HS2 route. Try to start from the city nearest in location to your students.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48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a:t>
            </a:r>
            <a:r>
              <a:rPr lang="en-US" baseline="0" dirty="0"/>
              <a:t> Challenge: Tunnel Structures</a:t>
            </a:r>
            <a:endParaRPr lang="en-US" dirty="0"/>
          </a:p>
          <a:p>
            <a:r>
              <a:rPr lang="en-US" b="0" dirty="0"/>
              <a:t>Introduce the Tunnel</a:t>
            </a:r>
            <a:r>
              <a:rPr lang="en-US" b="0" baseline="0" dirty="0"/>
              <a:t> Structures activity by explaining that each team will be building it’s own train tunnel. But why do we build tunnels? Explain to your students that trains find it very difficult to go uphill, and so tunnels must be built through them.</a:t>
            </a:r>
          </a:p>
          <a:p>
            <a:r>
              <a:rPr lang="en-US" b="0" baseline="0" dirty="0"/>
              <a:t>Show your students the cut and cover tunnel on the board. This is where the hillside is cut away, a tunnel structure is built from steel reinforced concrete and then the hill is covered back over.</a:t>
            </a:r>
          </a:p>
          <a:p>
            <a:r>
              <a:rPr lang="en-US" b="0" baseline="0" dirty="0"/>
              <a:t>Make sure that you show the students the tunnel structure on the board (the concrete part sticking out of the hill). </a:t>
            </a:r>
          </a:p>
          <a:p>
            <a:endParaRPr lang="en-US" b="0" baseline="0" dirty="0"/>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40</a:t>
            </a:fld>
            <a:endParaRPr lang="en-GB" dirty="0"/>
          </a:p>
        </p:txBody>
      </p:sp>
    </p:spTree>
    <p:extLst>
      <p:ext uri="{BB962C8B-B14F-4D97-AF65-F5344CB8AC3E}">
        <p14:creationId xmlns:p14="http://schemas.microsoft.com/office/powerpoint/2010/main" val="1266967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r>
              <a:rPr lang="en-US" baseline="0" dirty="0"/>
              <a:t> Video</a:t>
            </a:r>
            <a:endParaRPr lang="en-US" dirty="0"/>
          </a:p>
          <a:p>
            <a:r>
              <a:rPr lang="en-US" b="0" dirty="0"/>
              <a:t>Play this video to introduce the activity.</a:t>
            </a:r>
          </a:p>
        </p:txBody>
      </p:sp>
      <p:sp>
        <p:nvSpPr>
          <p:cNvPr id="4" name="Slide Number Placeholder 3"/>
          <p:cNvSpPr>
            <a:spLocks noGrp="1"/>
          </p:cNvSpPr>
          <p:nvPr>
            <p:ph type="sldNum" sz="quarter" idx="10"/>
          </p:nvPr>
        </p:nvSpPr>
        <p:spPr/>
        <p:txBody>
          <a:bodyPr/>
          <a:lstStyle/>
          <a:p>
            <a:fld id="{5D9F5426-27A5-4531-AEAF-F216ECB52FC1}" type="slidenum">
              <a:rPr lang="en-GB" smtClean="0"/>
              <a:t>41</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Tunnel Structures</a:t>
            </a:r>
          </a:p>
          <a:p>
            <a:r>
              <a:rPr lang="en-US" b="0" dirty="0"/>
              <a:t>Explain to your students</a:t>
            </a:r>
            <a:r>
              <a:rPr lang="en-US" b="0" baseline="0" dirty="0"/>
              <a:t> that there are many jobs roles involved in building a tunnel. </a:t>
            </a:r>
          </a:p>
          <a:p>
            <a:pPr marL="171450" indent="-171450">
              <a:buFont typeface="Arial"/>
              <a:buChar char="•"/>
            </a:pPr>
            <a:r>
              <a:rPr lang="en-US" b="0" baseline="0" dirty="0"/>
              <a:t>Civil Engineers manage the project and survey the ground</a:t>
            </a:r>
          </a:p>
          <a:p>
            <a:pPr marL="171450" indent="-171450">
              <a:buFont typeface="Arial"/>
              <a:buChar char="•"/>
            </a:pPr>
            <a:r>
              <a:rPr lang="en-US" b="0" baseline="0" dirty="0"/>
              <a:t>Environmental advisors survey they wildlife and habitats around the site and ensure that it is mitigated for and that impacts are minimal.</a:t>
            </a:r>
          </a:p>
          <a:p>
            <a:pPr marL="171450" indent="-171450">
              <a:buFont typeface="Arial"/>
              <a:buChar char="•"/>
            </a:pPr>
            <a:r>
              <a:rPr lang="en-US" b="0" baseline="0" dirty="0"/>
              <a:t>Buildings Information Modeling (BIM) Technicians create the drawings of the site and structure.</a:t>
            </a:r>
          </a:p>
          <a:p>
            <a:pPr marL="171450" indent="-171450">
              <a:buFont typeface="Arial"/>
              <a:buChar char="•"/>
            </a:pPr>
            <a:r>
              <a:rPr lang="en-US" b="0" baseline="0" dirty="0"/>
              <a:t>Construction Plant Operators and Tunneling Operatives build the tunnel. </a:t>
            </a:r>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42</a:t>
            </a:fld>
            <a:endParaRPr lang="en-GB" dirty="0"/>
          </a:p>
        </p:txBody>
      </p:sp>
    </p:spTree>
    <p:extLst>
      <p:ext uri="{BB962C8B-B14F-4D97-AF65-F5344CB8AC3E}">
        <p14:creationId xmlns:p14="http://schemas.microsoft.com/office/powerpoint/2010/main" val="1266967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Tunnel Structures</a:t>
            </a:r>
          </a:p>
          <a:p>
            <a:r>
              <a:rPr lang="en-US" b="0" dirty="0"/>
              <a:t>Introduce Adnan,</a:t>
            </a:r>
            <a:r>
              <a:rPr lang="en-US" b="0" baseline="0" dirty="0"/>
              <a:t> a Construction Plant Operator. Adnan might use a road header (left) or a tunnel boring machine (right) to excavate and build the tunnel. </a:t>
            </a:r>
          </a:p>
          <a:p>
            <a:endParaRPr lang="en-US" b="0" baseline="0" dirty="0"/>
          </a:p>
          <a:p>
            <a:r>
              <a:rPr lang="en-US" b="1" baseline="0" dirty="0" err="1"/>
              <a:t>Roadheader</a:t>
            </a:r>
            <a:endParaRPr lang="en-US" b="1" baseline="0" dirty="0"/>
          </a:p>
          <a:p>
            <a:r>
              <a:rPr lang="en-US" b="0" baseline="0" dirty="0"/>
              <a:t>The </a:t>
            </a:r>
            <a:r>
              <a:rPr lang="en-US" b="0" baseline="0" dirty="0" err="1"/>
              <a:t>roadheader</a:t>
            </a:r>
            <a:r>
              <a:rPr lang="en-US" b="0" baseline="0" dirty="0"/>
              <a:t> drives forward into the tunnel face using its crawler tracks and excavates the earth using its cutter head.</a:t>
            </a:r>
          </a:p>
          <a:p>
            <a:endParaRPr lang="en-US" b="0" baseline="0" dirty="0"/>
          </a:p>
          <a:p>
            <a:r>
              <a:rPr lang="en-US" b="1" baseline="0" dirty="0"/>
              <a:t>Tunnel Boring Machine</a:t>
            </a:r>
          </a:p>
          <a:p>
            <a:r>
              <a:rPr lang="en-US" b="0" baseline="0" dirty="0"/>
              <a:t>The tunnel boring machine excavates the tunnel using its front rotating cutter head. It pushes itself forward using hydraulic rams and builds the tunnel at the same time as it excavates, using pre-cast tunnel segments.</a:t>
            </a:r>
          </a:p>
          <a:p>
            <a:endParaRPr lang="en-US" b="0" baseline="0" dirty="0"/>
          </a:p>
          <a:p>
            <a:r>
              <a:rPr lang="en-US" b="0" baseline="0" dirty="0"/>
              <a:t>Please note</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43</a:t>
            </a:fld>
            <a:endParaRPr lang="en-GB" dirty="0"/>
          </a:p>
        </p:txBody>
      </p:sp>
    </p:spTree>
    <p:extLst>
      <p:ext uri="{BB962C8B-B14F-4D97-AF65-F5344CB8AC3E}">
        <p14:creationId xmlns:p14="http://schemas.microsoft.com/office/powerpoint/2010/main" val="2992445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Tunnel structures</a:t>
            </a:r>
          </a:p>
          <a:p>
            <a:r>
              <a:rPr lang="en-US" b="0" dirty="0"/>
              <a:t>This shows the two different</a:t>
            </a:r>
            <a:r>
              <a:rPr lang="en-US" b="0" baseline="0" dirty="0"/>
              <a:t> types of tunnel </a:t>
            </a:r>
            <a:r>
              <a:rPr lang="mr-IN" b="0" baseline="0" dirty="0"/>
              <a:t>–</a:t>
            </a:r>
            <a:r>
              <a:rPr lang="en-US" b="0" baseline="0" dirty="0"/>
              <a:t> the left is bored using a tunnel boring machine and is supported by tunnel lining segments.</a:t>
            </a:r>
          </a:p>
          <a:p>
            <a:r>
              <a:rPr lang="en-US" b="0" baseline="0" dirty="0"/>
              <a:t>The right is excavated as a cut and cover tunnel and is supported using a steel reinforced concrete tunnel structure. It would be excavated using a </a:t>
            </a:r>
            <a:r>
              <a:rPr lang="en-US" b="0" baseline="0" dirty="0" err="1"/>
              <a:t>roadheader</a:t>
            </a:r>
            <a:r>
              <a:rPr lang="en-US" b="0" baseline="0" dirty="0"/>
              <a:t>.</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44</a:t>
            </a:fld>
            <a:endParaRPr lang="en-GB" dirty="0"/>
          </a:p>
        </p:txBody>
      </p:sp>
    </p:spTree>
    <p:extLst>
      <p:ext uri="{BB962C8B-B14F-4D97-AF65-F5344CB8AC3E}">
        <p14:creationId xmlns:p14="http://schemas.microsoft.com/office/powerpoint/2010/main" val="1217777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a:t>
            </a:r>
          </a:p>
          <a:p>
            <a:endParaRPr lang="en-US" dirty="0"/>
          </a:p>
          <a:p>
            <a:r>
              <a:rPr lang="en-US" b="0" dirty="0"/>
              <a:t>Introduce the challenge</a:t>
            </a:r>
            <a:r>
              <a:rPr lang="en-US" b="0" baseline="0" dirty="0"/>
              <a:t> and method of testing. Explain to your students that they must only work with the materials that they have and that their tunnel must be 400mm long, be the correct fit for the train to pass through it and survive the sand bag being put on top of it.</a:t>
            </a:r>
          </a:p>
          <a:p>
            <a:r>
              <a:rPr lang="en-US" b="0" baseline="0" dirty="0"/>
              <a:t>The lightest tunnel that survives will be the winner. </a:t>
            </a:r>
          </a:p>
          <a:p>
            <a:endParaRPr lang="en-US" b="0" baseline="0" dirty="0"/>
          </a:p>
          <a:p>
            <a:r>
              <a:rPr lang="en-US" b="0" baseline="0" dirty="0"/>
              <a:t>Emphasize that the room must be spotless and tidy by the end.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45</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a:t>
            </a:r>
          </a:p>
          <a:p>
            <a:r>
              <a:rPr lang="en-US" b="0" dirty="0"/>
              <a:t>Give these optional hints during the introduction</a:t>
            </a:r>
            <a:r>
              <a:rPr lang="en-US" b="0" baseline="0" dirty="0"/>
              <a:t> or making period of the activity. </a:t>
            </a:r>
          </a:p>
          <a:p>
            <a:r>
              <a:rPr lang="en-US" b="0" baseline="0" dirty="0"/>
              <a:t>Hint 1) An idea demonstration here is to use a toilet roll tube or card tube made from a sheet of A4. Demonstrate the structure’s resistance to each force in different directions. This will give students a good hint on how to use their straws wisely.</a:t>
            </a:r>
          </a:p>
          <a:p>
            <a:r>
              <a:rPr lang="en-US" b="0" baseline="0" dirty="0"/>
              <a:t>An egg box can also be used to reassure students that the same material can resist all of these forces in a different configuration.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46</a:t>
            </a:fld>
            <a:endParaRPr lang="en-GB" dirty="0"/>
          </a:p>
        </p:txBody>
      </p:sp>
    </p:spTree>
    <p:extLst>
      <p:ext uri="{BB962C8B-B14F-4D97-AF65-F5344CB8AC3E}">
        <p14:creationId xmlns:p14="http://schemas.microsoft.com/office/powerpoint/2010/main" val="2651841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a:t>
            </a:r>
          </a:p>
          <a:p>
            <a:r>
              <a:rPr lang="en-US" b="0" dirty="0"/>
              <a:t>Give these optional hints during the introduction</a:t>
            </a:r>
            <a:r>
              <a:rPr lang="en-US" b="0" baseline="0" dirty="0"/>
              <a:t> or making period of the activity. </a:t>
            </a:r>
          </a:p>
          <a:p>
            <a:r>
              <a:rPr lang="en-US" b="0" baseline="0" dirty="0"/>
              <a:t>Hint 2)  </a:t>
            </a:r>
            <a:r>
              <a:rPr lang="en-US" b="0" dirty="0"/>
              <a:t>These are</a:t>
            </a:r>
            <a:r>
              <a:rPr lang="en-US" b="0" baseline="0" dirty="0"/>
              <a:t> the different types of structure </a:t>
            </a:r>
            <a:r>
              <a:rPr lang="mr-IN" b="0" baseline="0" dirty="0"/>
              <a:t>–</a:t>
            </a:r>
            <a:r>
              <a:rPr lang="en-US" b="0" baseline="0" dirty="0"/>
              <a:t> mass, frame and shell. Whilst mass structures are solid, like stone bridges, frames are lightweight and composed of beams and ties. Shell structures rely on a stiff outer wall. </a:t>
            </a:r>
          </a:p>
          <a:p>
            <a:r>
              <a:rPr lang="en-US" b="0" baseline="0" dirty="0"/>
              <a:t>Explain to students that they do not have bricks or a sheet material </a:t>
            </a:r>
            <a:r>
              <a:rPr lang="mr-IN" b="0" baseline="0" dirty="0"/>
              <a:t>–</a:t>
            </a:r>
            <a:r>
              <a:rPr lang="en-US" b="0" baseline="0" dirty="0"/>
              <a:t> therefore a frame is the best kind of structure.</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47</a:t>
            </a:fld>
            <a:endParaRPr lang="en-GB" dirty="0"/>
          </a:p>
        </p:txBody>
      </p:sp>
    </p:spTree>
    <p:extLst>
      <p:ext uri="{BB962C8B-B14F-4D97-AF65-F5344CB8AC3E}">
        <p14:creationId xmlns:p14="http://schemas.microsoft.com/office/powerpoint/2010/main" val="26458564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Designing a Tunnel Structure</a:t>
            </a:r>
          </a:p>
          <a:p>
            <a:r>
              <a:rPr lang="en-US" b="0" dirty="0"/>
              <a:t>Ensure that students</a:t>
            </a:r>
            <a:r>
              <a:rPr lang="en-US" b="0" baseline="0" dirty="0"/>
              <a:t> plan quietly. </a:t>
            </a:r>
          </a:p>
          <a:p>
            <a:r>
              <a:rPr lang="en-US" b="0" baseline="0" dirty="0"/>
              <a:t>Ensure that they have rulers and pencils. </a:t>
            </a:r>
          </a:p>
          <a:p>
            <a:r>
              <a:rPr lang="en-US" b="0" baseline="0" dirty="0"/>
              <a:t>Encourage them not to start making until they have a good quality plan.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48</a:t>
            </a:fld>
            <a:endParaRPr lang="en-GB" dirty="0"/>
          </a:p>
        </p:txBody>
      </p:sp>
    </p:spTree>
    <p:extLst>
      <p:ext uri="{BB962C8B-B14F-4D97-AF65-F5344CB8AC3E}">
        <p14:creationId xmlns:p14="http://schemas.microsoft.com/office/powerpoint/2010/main" val="23741980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Designing a Tunnel Structure</a:t>
            </a:r>
          </a:p>
          <a:p>
            <a:r>
              <a:rPr lang="en-US" b="0" dirty="0"/>
              <a:t>Students now have</a:t>
            </a:r>
            <a:r>
              <a:rPr lang="en-US" b="0" baseline="0" dirty="0"/>
              <a:t> 50 minutes to make their tunnel structure. </a:t>
            </a:r>
          </a:p>
          <a:p>
            <a:r>
              <a:rPr lang="en-US" b="0" baseline="0" dirty="0"/>
              <a:t>Make sure that each group is on task.</a:t>
            </a:r>
          </a:p>
          <a:p>
            <a:r>
              <a:rPr lang="en-US" b="0" baseline="0" dirty="0"/>
              <a:t>Some groups may find it difficult to start their model. Encourage them to make a rectangular base frame first, then build upwards. </a:t>
            </a:r>
          </a:p>
          <a:p>
            <a:r>
              <a:rPr lang="en-US" b="0" baseline="0" dirty="0"/>
              <a:t>Students should only be building frames. If students try to bend their straws into arcs or turn them into panels they will not create a successful tunnel.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49</a:t>
            </a:fld>
            <a:endParaRPr lang="en-GB" dirty="0"/>
          </a:p>
        </p:txBody>
      </p:sp>
    </p:spTree>
    <p:extLst>
      <p:ext uri="{BB962C8B-B14F-4D97-AF65-F5344CB8AC3E}">
        <p14:creationId xmlns:p14="http://schemas.microsoft.com/office/powerpoint/2010/main" val="1917263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48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Tidy-up time</a:t>
            </a:r>
          </a:p>
          <a:p>
            <a:r>
              <a:rPr lang="en-US" b="0" dirty="0"/>
              <a:t>Students should now tidy up. Ensure</a:t>
            </a:r>
            <a:r>
              <a:rPr lang="en-US" b="0" baseline="0" dirty="0"/>
              <a:t> that all waste straws are recycled or reused where possible. Some students will likely not tidy. Ask everyone to freeze and make the people still sat down do some tidying.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50</a:t>
            </a:fld>
            <a:endParaRPr lang="en-GB" dirty="0"/>
          </a:p>
        </p:txBody>
      </p:sp>
    </p:spTree>
    <p:extLst>
      <p:ext uri="{BB962C8B-B14F-4D97-AF65-F5344CB8AC3E}">
        <p14:creationId xmlns:p14="http://schemas.microsoft.com/office/powerpoint/2010/main" val="855411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a:t>
            </a:r>
          </a:p>
          <a:p>
            <a:r>
              <a:rPr lang="en-US" b="0" dirty="0"/>
              <a:t>Students should</a:t>
            </a:r>
            <a:r>
              <a:rPr lang="en-US" b="0" baseline="0" dirty="0"/>
              <a:t> fill out the table in their booklet during testing. Ensure that students are quiet during the testing and respectful of each other's efforts even if they are unsuccessful. </a:t>
            </a:r>
          </a:p>
          <a:p>
            <a:endParaRPr lang="en-US" b="0" baseline="0" dirty="0"/>
          </a:p>
          <a:p>
            <a:r>
              <a:rPr lang="en-US" b="0" baseline="0" dirty="0"/>
              <a:t>Note that we are measuring mass here (in Grams) rather than weight (in </a:t>
            </a:r>
            <a:r>
              <a:rPr lang="en-US" b="0" baseline="0" dirty="0" err="1"/>
              <a:t>Newtons</a:t>
            </a:r>
            <a:r>
              <a:rPr lang="en-US" b="0" baseline="0" dirty="0"/>
              <a:t>). There will be science teachers watching so make sure that you always say mass!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51</a:t>
            </a:fld>
            <a:endParaRPr lang="en-GB" dirty="0"/>
          </a:p>
        </p:txBody>
      </p:sp>
    </p:spTree>
    <p:extLst>
      <p:ext uri="{BB962C8B-B14F-4D97-AF65-F5344CB8AC3E}">
        <p14:creationId xmlns:p14="http://schemas.microsoft.com/office/powerpoint/2010/main" val="1832949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Evaluation/Plenary and Reflection</a:t>
            </a:r>
          </a:p>
          <a:p>
            <a:endParaRPr lang="en-US" dirty="0"/>
          </a:p>
          <a:p>
            <a:r>
              <a:rPr lang="en-US" b="0" dirty="0"/>
              <a:t>Students should evaluate their tunnel</a:t>
            </a:r>
            <a:r>
              <a:rPr lang="en-US" b="0" baseline="0" dirty="0"/>
              <a:t> structure using the booklet.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52</a:t>
            </a:fld>
            <a:endParaRPr lang="en-GB" dirty="0"/>
          </a:p>
        </p:txBody>
      </p:sp>
    </p:spTree>
    <p:extLst>
      <p:ext uri="{BB962C8B-B14F-4D97-AF65-F5344CB8AC3E}">
        <p14:creationId xmlns:p14="http://schemas.microsoft.com/office/powerpoint/2010/main" val="3881110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Cut-out Game pieces/Rail Rush</a:t>
            </a:r>
            <a:r>
              <a:rPr lang="en-US" baseline="0" dirty="0"/>
              <a:t> Introduction</a:t>
            </a:r>
            <a:endParaRPr lang="en-US" dirty="0"/>
          </a:p>
          <a:p>
            <a:endParaRPr lang="en-US" dirty="0"/>
          </a:p>
          <a:p>
            <a:r>
              <a:rPr lang="en-US" b="0" dirty="0"/>
              <a:t>Introduce</a:t>
            </a:r>
            <a:r>
              <a:rPr lang="en-US" b="0" baseline="0" dirty="0"/>
              <a:t> the objectives of this session.</a:t>
            </a:r>
          </a:p>
          <a:p>
            <a:endParaRPr lang="en-US" b="0" baseline="0" dirty="0"/>
          </a:p>
          <a:p>
            <a:r>
              <a:rPr lang="en-US" b="0" baseline="0" dirty="0"/>
              <a:t>If the students have to cut out their game pieces, give them 10 minutes to do this now.</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53</a:t>
            </a:fld>
            <a:endParaRPr lang="en-GB" dirty="0"/>
          </a:p>
        </p:txBody>
      </p:sp>
    </p:spTree>
    <p:extLst>
      <p:ext uri="{BB962C8B-B14F-4D97-AF65-F5344CB8AC3E}">
        <p14:creationId xmlns:p14="http://schemas.microsoft.com/office/powerpoint/2010/main" val="36071646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r>
              <a:rPr lang="en-US" baseline="0" dirty="0"/>
              <a:t> Video</a:t>
            </a:r>
            <a:endParaRPr lang="en-US" dirty="0"/>
          </a:p>
          <a:p>
            <a:r>
              <a:rPr lang="en-US" b="0"/>
              <a:t>Play this video to introduce the activity.</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54</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Rail Rush Introduction </a:t>
            </a:r>
          </a:p>
          <a:p>
            <a:r>
              <a:rPr lang="en-US" b="0" baseline="0" dirty="0"/>
              <a:t>Introduce an outline how the game works, emphasizing the aim of the game, which is to collect the most points.</a:t>
            </a:r>
          </a:p>
        </p:txBody>
      </p:sp>
      <p:sp>
        <p:nvSpPr>
          <p:cNvPr id="4" name="Slide Number Placeholder 3"/>
          <p:cNvSpPr>
            <a:spLocks noGrp="1"/>
          </p:cNvSpPr>
          <p:nvPr>
            <p:ph type="sldNum" sz="quarter" idx="10"/>
          </p:nvPr>
        </p:nvSpPr>
        <p:spPr/>
        <p:txBody>
          <a:bodyPr/>
          <a:lstStyle/>
          <a:p>
            <a:fld id="{5D9F5426-27A5-4531-AEAF-F216ECB52FC1}" type="slidenum">
              <a:rPr lang="en-GB" smtClean="0"/>
              <a:t>55</a:t>
            </a:fld>
            <a:endParaRPr lang="en-GB" dirty="0"/>
          </a:p>
        </p:txBody>
      </p:sp>
    </p:spTree>
    <p:extLst>
      <p:ext uri="{BB962C8B-B14F-4D97-AF65-F5344CB8AC3E}">
        <p14:creationId xmlns:p14="http://schemas.microsoft.com/office/powerpoint/2010/main" val="10773952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Rail Rush 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a:t>
            </a:r>
            <a:r>
              <a:rPr lang="en-US" b="0" baseline="0" dirty="0"/>
              <a:t> your students to set up their boards, by separating the card deck into four and placing the cards face-down on the board. Students should also make sure that they know ho is going first.</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56</a:t>
            </a:fld>
            <a:endParaRPr lang="en-GB" dirty="0"/>
          </a:p>
        </p:txBody>
      </p:sp>
    </p:spTree>
    <p:extLst>
      <p:ext uri="{BB962C8B-B14F-4D97-AF65-F5344CB8AC3E}">
        <p14:creationId xmlns:p14="http://schemas.microsoft.com/office/powerpoint/2010/main" val="1793919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a:t>
            </a:r>
          </a:p>
          <a:p>
            <a:r>
              <a:rPr lang="en-US" b="0" dirty="0"/>
              <a:t>Explain the rules of the game. You</a:t>
            </a:r>
            <a:r>
              <a:rPr lang="en-US" b="0" baseline="0" dirty="0"/>
              <a:t> could use the text of the student booklet or ask students to read it in silence.</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57</a:t>
            </a:fld>
            <a:endParaRPr lang="en-GB" dirty="0"/>
          </a:p>
        </p:txBody>
      </p:sp>
    </p:spTree>
    <p:extLst>
      <p:ext uri="{BB962C8B-B14F-4D97-AF65-F5344CB8AC3E}">
        <p14:creationId xmlns:p14="http://schemas.microsoft.com/office/powerpoint/2010/main" val="39325755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a:t>
            </a:r>
          </a:p>
          <a:p>
            <a:r>
              <a:rPr lang="en-US" b="0" dirty="0"/>
              <a:t>This slide shows players</a:t>
            </a:r>
            <a:r>
              <a:rPr lang="en-US" b="0" baseline="0" dirty="0"/>
              <a:t> how to make their first moves. Explain that they may place their first two stations anywhere on the board, however track must always connect to a station.</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58</a:t>
            </a:fld>
            <a:endParaRPr lang="en-GB" dirty="0"/>
          </a:p>
        </p:txBody>
      </p:sp>
    </p:spTree>
    <p:extLst>
      <p:ext uri="{BB962C8B-B14F-4D97-AF65-F5344CB8AC3E}">
        <p14:creationId xmlns:p14="http://schemas.microsoft.com/office/powerpoint/2010/main" val="1683030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a:t>
            </a:r>
          </a:p>
          <a:p>
            <a:r>
              <a:rPr lang="en-US" b="0" dirty="0"/>
              <a:t>Explain the turn procedure above. </a:t>
            </a:r>
          </a:p>
        </p:txBody>
      </p:sp>
      <p:sp>
        <p:nvSpPr>
          <p:cNvPr id="4" name="Slide Number Placeholder 3"/>
          <p:cNvSpPr>
            <a:spLocks noGrp="1"/>
          </p:cNvSpPr>
          <p:nvPr>
            <p:ph type="sldNum" sz="quarter" idx="10"/>
          </p:nvPr>
        </p:nvSpPr>
        <p:spPr/>
        <p:txBody>
          <a:bodyPr/>
          <a:lstStyle/>
          <a:p>
            <a:fld id="{5D9F5426-27A5-4531-AEAF-F216ECB52FC1}" type="slidenum">
              <a:rPr lang="en-GB" smtClean="0"/>
              <a:t>59</a:t>
            </a:fld>
            <a:endParaRPr lang="en-GB" dirty="0"/>
          </a:p>
        </p:txBody>
      </p:sp>
    </p:spTree>
    <p:extLst>
      <p:ext uri="{BB962C8B-B14F-4D97-AF65-F5344CB8AC3E}">
        <p14:creationId xmlns:p14="http://schemas.microsoft.com/office/powerpoint/2010/main" val="569208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 lists</a:t>
            </a:r>
            <a:r>
              <a:rPr lang="en-US" b="0" baseline="0" dirty="0"/>
              <a:t> the days activities. Adjust this depending on which activities you are including.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3853901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Explain</a:t>
            </a:r>
            <a:r>
              <a:rPr lang="en-US" b="0" baseline="0" dirty="0"/>
              <a:t> that rule cards alter the rules of the game and can reward players with bonus points. </a:t>
            </a:r>
          </a:p>
          <a:p>
            <a:r>
              <a:rPr lang="en-US" b="0" baseline="0" dirty="0"/>
              <a:t>Ask the students if they have any questions.</a:t>
            </a:r>
          </a:p>
          <a:p>
            <a:r>
              <a:rPr lang="en-US" b="0" baseline="0" dirty="0"/>
              <a:t>Once all questions are answered, they may start.</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60</a:t>
            </a:fld>
            <a:endParaRPr lang="en-GB" dirty="0"/>
          </a:p>
        </p:txBody>
      </p:sp>
    </p:spTree>
    <p:extLst>
      <p:ext uri="{BB962C8B-B14F-4D97-AF65-F5344CB8AC3E}">
        <p14:creationId xmlns:p14="http://schemas.microsoft.com/office/powerpoint/2010/main" val="2313878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a:t>
            </a:r>
          </a:p>
          <a:p>
            <a:r>
              <a:rPr lang="en-US" b="0" dirty="0"/>
              <a:t>Explain to</a:t>
            </a:r>
            <a:r>
              <a:rPr lang="en-US" b="0" baseline="0" dirty="0"/>
              <a:t> players how the game is ended. Emphasize that it is not just the longest track that will win.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61</a:t>
            </a:fld>
            <a:endParaRPr lang="en-GB" dirty="0"/>
          </a:p>
        </p:txBody>
      </p:sp>
    </p:spTree>
    <p:extLst>
      <p:ext uri="{BB962C8B-B14F-4D97-AF65-F5344CB8AC3E}">
        <p14:creationId xmlns:p14="http://schemas.microsoft.com/office/powerpoint/2010/main" val="18589275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Rules/</a:t>
            </a:r>
            <a:r>
              <a:rPr lang="en-US" dirty="0"/>
              <a:t>Rail</a:t>
            </a:r>
            <a:r>
              <a:rPr lang="en-US" baseline="0" dirty="0"/>
              <a:t> Rush</a:t>
            </a:r>
            <a:endParaRPr lang="en-US" dirty="0"/>
          </a:p>
          <a:p>
            <a:r>
              <a:rPr lang="en-US" b="0" dirty="0"/>
              <a:t>This</a:t>
            </a:r>
            <a:r>
              <a:rPr lang="en-US" b="0" baseline="0" dirty="0"/>
              <a:t> scorecard is found in the printed booklets and should be used by students during the game.</a:t>
            </a:r>
          </a:p>
          <a:p>
            <a:r>
              <a:rPr lang="en-US" b="0" baseline="0" dirty="0"/>
              <a:t>Ask the students if they have any questions.</a:t>
            </a:r>
          </a:p>
          <a:p>
            <a:r>
              <a:rPr lang="en-US" b="0" baseline="0" dirty="0"/>
              <a:t>Once all questions are answered, they may start.</a:t>
            </a:r>
          </a:p>
          <a:p>
            <a:r>
              <a:rPr lang="en-US" b="0" baseline="0" dirty="0"/>
              <a:t>Ensure that you allow students five minutes before the end of the playing period to take their last turns and to decide the winner.</a:t>
            </a:r>
            <a:endParaRPr lang="en-US" b="0" dirty="0"/>
          </a:p>
          <a:p>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62</a:t>
            </a:fld>
            <a:endParaRPr lang="en-GB" dirty="0"/>
          </a:p>
        </p:txBody>
      </p:sp>
    </p:spTree>
    <p:extLst>
      <p:ext uri="{BB962C8B-B14F-4D97-AF65-F5344CB8AC3E}">
        <p14:creationId xmlns:p14="http://schemas.microsoft.com/office/powerpoint/2010/main" val="18589275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Tidy Up Time/Plenary</a:t>
            </a:r>
          </a:p>
          <a:p>
            <a:r>
              <a:rPr lang="en-US" b="0" dirty="0"/>
              <a:t>The</a:t>
            </a:r>
            <a:r>
              <a:rPr lang="en-US" b="0" baseline="0" dirty="0"/>
              <a:t> game is now over and students must tidy up. Make sure that all equipment is put away carefully. Do not begin to collect in the rail rush equipment until students have tidied their tables fully as otherwise cards may be left behind.</a:t>
            </a:r>
          </a:p>
          <a:p>
            <a:endParaRPr lang="en-US" b="0" baseline="0" dirty="0"/>
          </a:p>
          <a:p>
            <a:r>
              <a:rPr lang="en-GB" sz="1200" b="0" kern="1200" dirty="0">
                <a:solidFill>
                  <a:schemeClr val="tx1"/>
                </a:solidFill>
                <a:effectLst/>
                <a:latin typeface="Arial" panose="020B0604020202020204" pitchFamily="34" charset="0"/>
                <a:ea typeface="+mn-ea"/>
                <a:cs typeface="Arial" panose="020B0604020202020204" pitchFamily="34" charset="0"/>
              </a:rPr>
              <a:t>In your closing remarks, ask your students what they learned from the game. Ask students about their individual strategies for winning. Ask for a show of hands of those who won</a:t>
            </a:r>
            <a:r>
              <a:rPr lang="en-US" sz="1200" b="0" kern="1200" dirty="0">
                <a:solidFill>
                  <a:schemeClr val="tx1"/>
                </a:solidFill>
                <a:effectLst/>
                <a:latin typeface="Arial" panose="020B0604020202020204" pitchFamily="34" charset="0"/>
                <a:ea typeface="+mn-ea"/>
                <a:cs typeface="Arial" panose="020B0604020202020204" pitchFamily="34" charset="0"/>
              </a:rPr>
              <a:t> and</a:t>
            </a:r>
            <a:r>
              <a:rPr lang="en-GB" sz="1200" b="0" kern="1200" dirty="0">
                <a:solidFill>
                  <a:schemeClr val="tx1"/>
                </a:solidFill>
                <a:effectLst/>
                <a:latin typeface="Arial" panose="020B0604020202020204" pitchFamily="34" charset="0"/>
                <a:ea typeface="+mn-ea"/>
                <a:cs typeface="Arial" panose="020B0604020202020204" pitchFamily="34" charset="0"/>
              </a:rPr>
              <a:t> ask for a round of applause for the winners.</a:t>
            </a:r>
            <a:r>
              <a:rPr lang="en-GB" b="0" dirty="0">
                <a:effectLst/>
              </a:rPr>
              <a:t>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63</a:t>
            </a:fld>
            <a:endParaRPr lang="en-GB" dirty="0"/>
          </a:p>
        </p:txBody>
      </p:sp>
    </p:spTree>
    <p:extLst>
      <p:ext uri="{BB962C8B-B14F-4D97-AF65-F5344CB8AC3E}">
        <p14:creationId xmlns:p14="http://schemas.microsoft.com/office/powerpoint/2010/main" val="1858927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EPIC</a:t>
            </a:r>
            <a:r>
              <a:rPr lang="en-US" baseline="0" dirty="0"/>
              <a:t> careers skills extension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Introduce</a:t>
            </a:r>
            <a:r>
              <a:rPr lang="en-US" b="0" baseline="0" dirty="0"/>
              <a:t> the Careers Skills activity from the booklet.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You could expand this activity into a role play, where students use the booklet to record each others answers.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64</a:t>
            </a:fld>
            <a:endParaRPr lang="en-GB" dirty="0"/>
          </a:p>
        </p:txBody>
      </p:sp>
    </p:spTree>
    <p:extLst>
      <p:ext uri="{BB962C8B-B14F-4D97-AF65-F5344CB8AC3E}">
        <p14:creationId xmlns:p14="http://schemas.microsoft.com/office/powerpoint/2010/main" val="18589275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Reflection</a:t>
            </a:r>
          </a:p>
          <a:p>
            <a:r>
              <a:rPr lang="en-US" b="0" dirty="0"/>
              <a:t>Guide students to reflect on their essential skills and</a:t>
            </a:r>
            <a:r>
              <a:rPr lang="en-US" b="0" baseline="0" dirty="0"/>
              <a:t> their learning across the day. </a:t>
            </a:r>
          </a:p>
          <a:p>
            <a:r>
              <a:rPr lang="en-US" b="0" baseline="0" dirty="0"/>
              <a:t>Ensure that you complete a proper plenary. </a:t>
            </a:r>
          </a:p>
          <a:p>
            <a:r>
              <a:rPr lang="en-US" b="0" baseline="0" dirty="0"/>
              <a:t>Examples could be to question students on how they improved their STEM Power, whether they are now more or less inclined towards a STEM career than at the beginning of the session.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65</a:t>
            </a:fld>
            <a:endParaRPr lang="en-GB" dirty="0"/>
          </a:p>
        </p:txBody>
      </p:sp>
    </p:spTree>
    <p:extLst>
      <p:ext uri="{BB962C8B-B14F-4D97-AF65-F5344CB8AC3E}">
        <p14:creationId xmlns:p14="http://schemas.microsoft.com/office/powerpoint/2010/main" val="4048244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Reflection</a:t>
            </a:r>
          </a:p>
          <a:p>
            <a:r>
              <a:rPr lang="en-US" b="0" dirty="0"/>
              <a:t>Guide students to reflect on their essential skills and</a:t>
            </a:r>
            <a:r>
              <a:rPr lang="en-US" b="0" baseline="0" dirty="0"/>
              <a:t> their learning across the day. </a:t>
            </a:r>
          </a:p>
          <a:p>
            <a:r>
              <a:rPr lang="en-US" b="0" baseline="0" dirty="0"/>
              <a:t>Ensure that you complete a proper plenary. </a:t>
            </a:r>
          </a:p>
          <a:p>
            <a:r>
              <a:rPr lang="en-US" b="0" baseline="0" dirty="0"/>
              <a:t>Examples could be to question students on how they improved their essential skills, whether they are now more or less inclined towards a STEM career than at the beginning of the session.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66</a:t>
            </a:fld>
            <a:endParaRPr lang="en-GB" dirty="0"/>
          </a:p>
        </p:txBody>
      </p:sp>
    </p:spTree>
    <p:extLst>
      <p:ext uri="{BB962C8B-B14F-4D97-AF65-F5344CB8AC3E}">
        <p14:creationId xmlns:p14="http://schemas.microsoft.com/office/powerpoint/2010/main" val="40482442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EPIC</a:t>
            </a:r>
            <a:r>
              <a:rPr lang="en-US" baseline="0" dirty="0"/>
              <a:t> Engineers </a:t>
            </a:r>
            <a:r>
              <a:rPr lang="en-US" dirty="0"/>
              <a:t>Careers</a:t>
            </a:r>
            <a:r>
              <a:rPr lang="en-US" baseline="0" dirty="0"/>
              <a:t> Video</a:t>
            </a:r>
            <a:endParaRPr lang="en-US" dirty="0"/>
          </a:p>
          <a:p>
            <a:r>
              <a:rPr lang="en-US" b="0" dirty="0"/>
              <a:t>Play this careers video to inspire your students about their</a:t>
            </a:r>
            <a:r>
              <a:rPr lang="en-US" b="0" baseline="0" dirty="0"/>
              <a:t> future education and careers pathways.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67</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Reflection</a:t>
            </a:r>
          </a:p>
          <a:p>
            <a:r>
              <a:rPr lang="en-US" b="0" dirty="0"/>
              <a:t>This</a:t>
            </a:r>
            <a:r>
              <a:rPr lang="en-US" b="0" baseline="0" dirty="0"/>
              <a:t> screen should be left on at the end of the session if students wish to copy down any of the links (these should be in their booklets anyway).</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68</a:t>
            </a:fld>
            <a:endParaRPr lang="en-GB" dirty="0"/>
          </a:p>
        </p:txBody>
      </p:sp>
    </p:spTree>
    <p:extLst>
      <p:ext uri="{BB962C8B-B14F-4D97-AF65-F5344CB8AC3E}">
        <p14:creationId xmlns:p14="http://schemas.microsoft.com/office/powerpoint/2010/main" val="4048244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 Careers</a:t>
            </a:r>
          </a:p>
          <a:p>
            <a:r>
              <a:rPr lang="en-US" b="0" dirty="0"/>
              <a:t>Students are to name STEM careers.</a:t>
            </a:r>
            <a:r>
              <a:rPr lang="en-US" b="0" baseline="0" dirty="0"/>
              <a:t> They should write their list on p2 of their booklet, in the section ‘Starter: STEM Careers’.</a:t>
            </a:r>
            <a:endParaRPr lang="en-US" b="0" dirty="0"/>
          </a:p>
          <a:p>
            <a:endParaRPr lang="en-US" b="0" dirty="0"/>
          </a:p>
          <a:p>
            <a:r>
              <a:rPr lang="en-US" b="0" dirty="0"/>
              <a:t>Allow students</a:t>
            </a:r>
            <a:r>
              <a:rPr lang="en-US" b="0" baseline="0" dirty="0"/>
              <a:t> 2-3 minutes</a:t>
            </a:r>
            <a:r>
              <a:rPr lang="en-US" b="0" dirty="0"/>
              <a:t>.</a:t>
            </a:r>
            <a:r>
              <a:rPr lang="en-US" b="0" baseline="0" dirty="0"/>
              <a:t> Circulate around the room to check that students are on task.</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399545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a:t>
            </a:r>
            <a:r>
              <a:rPr lang="en-US" baseline="0" dirty="0"/>
              <a:t> careers</a:t>
            </a:r>
            <a:endParaRPr lang="en-US" dirty="0"/>
          </a:p>
          <a:p>
            <a:r>
              <a:rPr lang="en-US" b="0" dirty="0"/>
              <a:t>This</a:t>
            </a:r>
            <a:r>
              <a:rPr lang="en-US" b="0" baseline="0" dirty="0"/>
              <a:t> page shows a word cloud of STEM careers. The ones that we will focus on are highlighted. </a:t>
            </a:r>
          </a:p>
          <a:p>
            <a:endParaRPr lang="en-US" b="0" baseline="0" dirty="0"/>
          </a:p>
          <a:p>
            <a:r>
              <a:rPr lang="en-US" b="0" baseline="0" dirty="0"/>
              <a:t>There are many more, such as: graphic designer, transport engineer, geologist, archaeologist etc. that could also be connected to HS2.</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39954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skills</a:t>
            </a:r>
          </a:p>
          <a:p>
            <a:r>
              <a:rPr lang="en-US" b="0" dirty="0"/>
              <a:t>Introduce the </a:t>
            </a:r>
            <a:r>
              <a:rPr lang="en-US" b="0" i="0" dirty="0"/>
              <a:t>essential skills</a:t>
            </a:r>
            <a:r>
              <a:rPr lang="en-US" b="0" i="0" baseline="0" dirty="0"/>
              <a:t>.</a:t>
            </a:r>
          </a:p>
          <a:p>
            <a:r>
              <a:rPr lang="en-US" b="0" baseline="0" dirty="0"/>
              <a:t>Explain to students how you will reward them across the day. This should interlock with their schools reward system. </a:t>
            </a:r>
          </a:p>
        </p:txBody>
      </p:sp>
      <p:sp>
        <p:nvSpPr>
          <p:cNvPr id="4" name="Slide Number Placeholder 3"/>
          <p:cNvSpPr>
            <a:spLocks noGrp="1"/>
          </p:cNvSpPr>
          <p:nvPr>
            <p:ph type="sldNum" sz="quarter" idx="10"/>
          </p:nvPr>
        </p:nvSpPr>
        <p:spPr/>
        <p:txBody>
          <a:bodyPr/>
          <a:lstStyle/>
          <a:p>
            <a:fld id="{5D9F5426-27A5-4531-AEAF-F216ECB52FC1}" type="slidenum">
              <a:rPr lang="en-GB" smtClean="0"/>
              <a:t>9</a:t>
            </a:fld>
            <a:endParaRPr lang="en-GB" dirty="0"/>
          </a:p>
        </p:txBody>
      </p:sp>
    </p:spTree>
    <p:extLst>
      <p:ext uri="{BB962C8B-B14F-4D97-AF65-F5344CB8AC3E}">
        <p14:creationId xmlns:p14="http://schemas.microsoft.com/office/powerpoint/2010/main" val="382366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2.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2970869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817"/>
            <a:ext cx="36000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5264575" y="2057817"/>
            <a:ext cx="7466400" cy="3720684"/>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9"/>
            <a:ext cx="36000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5877654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quare 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399"/>
            <a:ext cx="72972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7933200" y="2057399"/>
            <a:ext cx="3801600" cy="37211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8"/>
            <a:ext cx="72972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1658697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and Left Caption, W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2597399"/>
            <a:ext cx="7466400" cy="3181101"/>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9"/>
            <a:ext cx="36000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42250382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7948354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5063549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2050233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577686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4894168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7649581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7975050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3555944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8950007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9193143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6945279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7874836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6566835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5407907"/>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149138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3083105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8838371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845888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6794990"/>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777762316"/>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21099533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74960124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3042637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6321654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73831932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976495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3173914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38385553"/>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5156869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7794695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1498371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7732186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77669847"/>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29703827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3151973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7286227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2778289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49" name="Group 48">
            <a:extLst>
              <a:ext uri="{FF2B5EF4-FFF2-40B4-BE49-F238E27FC236}">
                <a16:creationId xmlns:a16="http://schemas.microsoft.com/office/drawing/2014/main" id="{B316B8D7-F5FA-438A-BCF3-515670E096B7}"/>
              </a:ext>
            </a:extLst>
          </p:cNvPr>
          <p:cNvGrpSpPr/>
          <p:nvPr userDrawn="1"/>
        </p:nvGrpSpPr>
        <p:grpSpPr>
          <a:xfrm>
            <a:off x="-14514" y="1288822"/>
            <a:ext cx="12206514" cy="45720"/>
            <a:chOff x="-18" y="1092470"/>
            <a:chExt cx="10878554" cy="207772"/>
          </a:xfrm>
        </p:grpSpPr>
        <p:sp>
          <p:nvSpPr>
            <p:cNvPr id="50" name="Rectangle 49">
              <a:extLst>
                <a:ext uri="{FF2B5EF4-FFF2-40B4-BE49-F238E27FC236}">
                  <a16:creationId xmlns:a16="http://schemas.microsoft.com/office/drawing/2014/main" id="{76CC9A05-C409-44B4-9998-C95CD9306AAE}"/>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B4CBFC7-BD73-42AF-A03E-DFC4F4E056E6}"/>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87395A33-1146-4326-878D-8B90ABE15C20}"/>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1659C88D-894F-484A-B1B1-23F197BE59D4}"/>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1EB37E2-8182-489E-9536-DA31ADE73EA3}"/>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1CC8E7A4-8EE2-4DFE-A60C-EC517DB8E3B6}"/>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B48937E-51AD-4C9B-BE08-81AD39459B5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738BA0B-ACA5-4AB1-AE48-E096B59B83A5}"/>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545275"/>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pic>
        <p:nvPicPr>
          <p:cNvPr id="33" name="Picture 32">
            <a:extLst>
              <a:ext uri="{FF2B5EF4-FFF2-40B4-BE49-F238E27FC236}">
                <a16:creationId xmlns:a16="http://schemas.microsoft.com/office/drawing/2014/main" id="{3C81CC8E-6064-4607-8BE2-F7B9220981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
        <p:nvSpPr>
          <p:cNvPr id="18" name="TextBox 17">
            <a:extLst>
              <a:ext uri="{FF2B5EF4-FFF2-40B4-BE49-F238E27FC236}">
                <a16:creationId xmlns:a16="http://schemas.microsoft.com/office/drawing/2014/main" id="{34CBB571-178E-4F2B-9CDB-868ED30A0CF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Tree>
    <p:extLst>
      <p:ext uri="{BB962C8B-B14F-4D97-AF65-F5344CB8AC3E}">
        <p14:creationId xmlns:p14="http://schemas.microsoft.com/office/powerpoint/2010/main" val="3139647267"/>
      </p:ext>
    </p:extLst>
  </p:cSld>
  <p:clrMapOvr>
    <a:masterClrMapping/>
  </p:clrMapOvr>
  <p:transition spd="slow">
    <p:wip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C150A32-E9D6-4A48-8591-8625731003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57" b="-69"/>
          <a:stretch/>
        </p:blipFill>
        <p:spPr>
          <a:xfrm>
            <a:off x="-14514" y="0"/>
            <a:ext cx="12206514" cy="4827787"/>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29" name="TextBox 28">
            <a:extLst>
              <a:ext uri="{FF2B5EF4-FFF2-40B4-BE49-F238E27FC236}">
                <a16:creationId xmlns:a16="http://schemas.microsoft.com/office/drawing/2014/main" id="{F6B447ED-91AD-4D17-A358-32FD011BAA2B}"/>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AD3AAB4A-6F08-413A-90B5-CFF4C88C00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21195343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5449963-890E-48DA-85D8-2F4B05DB69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58" b="31881"/>
          <a:stretch/>
        </p:blipFill>
        <p:spPr>
          <a:xfrm>
            <a:off x="-14524" y="0"/>
            <a:ext cx="12206524" cy="5560552"/>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30" name="TextBox 29">
            <a:extLst>
              <a:ext uri="{FF2B5EF4-FFF2-40B4-BE49-F238E27FC236}">
                <a16:creationId xmlns:a16="http://schemas.microsoft.com/office/drawing/2014/main" id="{5DD15F3C-F78B-4F68-BDE3-9600155A795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233A1F43-285F-4FEA-BBBD-CC78F33F46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27802516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145E308-50C8-4BEC-857F-7C15A10640B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8678" b="10447"/>
          <a:stretch/>
        </p:blipFill>
        <p:spPr>
          <a:xfrm>
            <a:off x="-14524" y="0"/>
            <a:ext cx="12206514" cy="5573096"/>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26" name="TextBox 25">
            <a:extLst>
              <a:ext uri="{FF2B5EF4-FFF2-40B4-BE49-F238E27FC236}">
                <a16:creationId xmlns:a16="http://schemas.microsoft.com/office/drawing/2014/main" id="{BBB72C43-39FB-4407-A897-68DC8CBE90F2}"/>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0" name="Picture 29">
            <a:extLst>
              <a:ext uri="{FF2B5EF4-FFF2-40B4-BE49-F238E27FC236}">
                <a16:creationId xmlns:a16="http://schemas.microsoft.com/office/drawing/2014/main" id="{ABC2ECD5-DB7B-4A5B-A94D-70DF583FF50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128088741"/>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A9E0793-6AAF-4435-A80D-7A4B417215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52" b="29916"/>
          <a:stretch/>
        </p:blipFill>
        <p:spPr>
          <a:xfrm>
            <a:off x="-14524" y="-9831"/>
            <a:ext cx="12206524" cy="5752172"/>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30" name="TextBox 29">
            <a:extLst>
              <a:ext uri="{FF2B5EF4-FFF2-40B4-BE49-F238E27FC236}">
                <a16:creationId xmlns:a16="http://schemas.microsoft.com/office/drawing/2014/main" id="{71B6E311-AB79-430C-B1DE-391289D1A885}"/>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416620C3-09CB-489C-9760-2EE355E6FC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46312041"/>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bg2"/>
              </a:gs>
              <a:gs pos="100000">
                <a:schemeClr val="tx2"/>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8E1ABF2-FAE3-4F05-B2F2-E85B7D45A099}"/>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20" name="TextBox 19">
            <a:extLst>
              <a:ext uri="{FF2B5EF4-FFF2-40B4-BE49-F238E27FC236}">
                <a16:creationId xmlns:a16="http://schemas.microsoft.com/office/drawing/2014/main" id="{FB497344-6270-4A37-8510-2A370FAE1D6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1" name="Picture 10">
            <a:extLst>
              <a:ext uri="{FF2B5EF4-FFF2-40B4-BE49-F238E27FC236}">
                <a16:creationId xmlns:a16="http://schemas.microsoft.com/office/drawing/2014/main" id="{EF2292AD-34E2-4AEF-9EA6-578FC77DAF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401439550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1"/>
              </a:gs>
              <a:gs pos="100000">
                <a:schemeClr val="accent2"/>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3CAB7CC-0DDD-4F0B-896E-6247A9510BF8}"/>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5B89633E-4788-4130-B6B3-A50CAC3318D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8" name="Picture 17">
            <a:extLst>
              <a:ext uri="{FF2B5EF4-FFF2-40B4-BE49-F238E27FC236}">
                <a16:creationId xmlns:a16="http://schemas.microsoft.com/office/drawing/2014/main" id="{5E0D602E-59D4-4A44-AE6F-1A903DA21D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58455178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4"/>
              </a:gs>
              <a:gs pos="100000">
                <a:schemeClr val="accent3"/>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79F979F-60CC-48D8-9A3A-DE71030DC9D2}"/>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0004BEC8-DA54-4EC4-8278-636F5B616A28}"/>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6" name="Picture 15">
            <a:extLst>
              <a:ext uri="{FF2B5EF4-FFF2-40B4-BE49-F238E27FC236}">
                <a16:creationId xmlns:a16="http://schemas.microsoft.com/office/drawing/2014/main" id="{442CACE4-1C30-4C27-9C6A-9755FF0333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232666270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6"/>
              </a:gs>
              <a:gs pos="100000">
                <a:schemeClr val="accent5"/>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C7956BF6-076F-4717-9C9D-FF54E5AAA4A1}"/>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244BBB51-F592-4D4F-84F7-8399A458D556}"/>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6" name="Picture 15">
            <a:extLst>
              <a:ext uri="{FF2B5EF4-FFF2-40B4-BE49-F238E27FC236}">
                <a16:creationId xmlns:a16="http://schemas.microsoft.com/office/drawing/2014/main" id="{B57053B9-B842-4AD8-80EA-1D1FACBED4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309718484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604BED-C33B-4592-9B27-617B38D865D6}"/>
              </a:ext>
            </a:extLst>
          </p:cNvPr>
          <p:cNvGrpSpPr/>
          <p:nvPr userDrawn="1"/>
        </p:nvGrpSpPr>
        <p:grpSpPr>
          <a:xfrm>
            <a:off x="-14514" y="2557356"/>
            <a:ext cx="12206514" cy="1772829"/>
            <a:chOff x="-14514" y="2557356"/>
            <a:chExt cx="12206514" cy="1772829"/>
          </a:xfrm>
        </p:grpSpPr>
        <p:sp>
          <p:nvSpPr>
            <p:cNvPr id="24" name="Rectangle 23">
              <a:extLst>
                <a:ext uri="{FF2B5EF4-FFF2-40B4-BE49-F238E27FC236}">
                  <a16:creationId xmlns:a16="http://schemas.microsoft.com/office/drawing/2014/main" id="{A48285EC-1566-4697-B454-F5D591A90E33}"/>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28446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 name="Text Placeholder 77">
            <a:extLst>
              <a:ext uri="{FF2B5EF4-FFF2-40B4-BE49-F238E27FC236}">
                <a16:creationId xmlns:a16="http://schemas.microsoft.com/office/drawing/2014/main" id="{1105AD2C-60A8-4202-BED0-B891D02CA714}"/>
              </a:ext>
            </a:extLst>
          </p:cNvPr>
          <p:cNvSpPr>
            <a:spLocks noGrp="1"/>
          </p:cNvSpPr>
          <p:nvPr>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29" name="TextBox 28">
            <a:extLst>
              <a:ext uri="{FF2B5EF4-FFF2-40B4-BE49-F238E27FC236}">
                <a16:creationId xmlns:a16="http://schemas.microsoft.com/office/drawing/2014/main" id="{0EED7050-964D-4631-A9DD-85134440513E}"/>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0" name="Picture 29">
            <a:extLst>
              <a:ext uri="{FF2B5EF4-FFF2-40B4-BE49-F238E27FC236}">
                <a16:creationId xmlns:a16="http://schemas.microsoft.com/office/drawing/2014/main" id="{BBC77015-E9E3-48A5-BA87-24AD375792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6" y="3060770"/>
            <a:ext cx="2618812" cy="772948"/>
          </a:xfrm>
          <a:prstGeom prst="rect">
            <a:avLst/>
          </a:prstGeom>
        </p:spPr>
      </p:pic>
    </p:spTree>
    <p:extLst>
      <p:ext uri="{BB962C8B-B14F-4D97-AF65-F5344CB8AC3E}">
        <p14:creationId xmlns:p14="http://schemas.microsoft.com/office/powerpoint/2010/main" val="108131157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125" b="-69"/>
          <a:stretch/>
        </p:blipFill>
        <p:spPr>
          <a:xfrm>
            <a:off x="-14514" y="1334156"/>
            <a:ext cx="12206514" cy="5508604"/>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7"/>
            <a:ext cx="12206524" cy="5508172"/>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cxnSp>
        <p:nvCxnSpPr>
          <p:cNvPr id="73" name="Straight Connector 72">
            <a:extLst>
              <a:ext uri="{FF2B5EF4-FFF2-40B4-BE49-F238E27FC236}">
                <a16:creationId xmlns:a16="http://schemas.microsoft.com/office/drawing/2014/main" id="{41C9D127-0E32-4785-A11E-868360C675B2}"/>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8FD38AC-51D1-4486-A73F-1752683DB488}"/>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6DB4D130-3D37-48F4-818D-1EF62A9E9BEC}"/>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FB2EC0C-2272-4093-9DD2-F783F834B3A9}"/>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0387CA9-7D58-4A2A-BC79-46F275D30015}"/>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2AE2854-30EF-4CAB-9E43-2B41B8B8424C}"/>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875BE0-99A8-41C1-BB69-CBECFB2AFF62}"/>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C5E8DE77-8630-4DF4-8973-C7E880FEEC51}"/>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A7026D26-567A-4D19-B931-5BF170BC8A3D}"/>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8C31164-4C86-428E-B67D-CF1854BBDB20}"/>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987A5211-4E58-4971-A836-2B202D36FF5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0" name="Text Placeholder 77">
            <a:extLst>
              <a:ext uri="{FF2B5EF4-FFF2-40B4-BE49-F238E27FC236}">
                <a16:creationId xmlns:a16="http://schemas.microsoft.com/office/drawing/2014/main" id="{CA625B49-E74E-4248-AE24-7C0596852729}"/>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1" name="Text Placeholder 77">
            <a:extLst>
              <a:ext uri="{FF2B5EF4-FFF2-40B4-BE49-F238E27FC236}">
                <a16:creationId xmlns:a16="http://schemas.microsoft.com/office/drawing/2014/main" id="{201B1CB1-0497-4C59-B56B-F8ECD15AC7C2}"/>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2" name="Picture 41">
            <a:extLst>
              <a:ext uri="{FF2B5EF4-FFF2-40B4-BE49-F238E27FC236}">
                <a16:creationId xmlns:a16="http://schemas.microsoft.com/office/drawing/2014/main" id="{C268AA0F-6E5B-45CA-BE77-C0E4FAFA6B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497476197"/>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58" b="31881"/>
          <a:stretch/>
        </p:blipFill>
        <p:spPr>
          <a:xfrm>
            <a:off x="-14524" y="1297448"/>
            <a:ext cx="12206524" cy="5560552"/>
          </a:xfrm>
          <a:prstGeom prst="rect">
            <a:avLst/>
          </a:prstGeom>
        </p:spPr>
      </p:pic>
      <p:sp>
        <p:nvSpPr>
          <p:cNvPr id="26" name="Rectangle 25">
            <a:extLst>
              <a:ext uri="{FF2B5EF4-FFF2-40B4-BE49-F238E27FC236}">
                <a16:creationId xmlns:a16="http://schemas.microsoft.com/office/drawing/2014/main" id="{40E48840-AF41-495B-82EA-A11AB32B740D}"/>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8" name="Group 27">
            <a:extLst>
              <a:ext uri="{FF2B5EF4-FFF2-40B4-BE49-F238E27FC236}">
                <a16:creationId xmlns:a16="http://schemas.microsoft.com/office/drawing/2014/main" id="{AD33EA06-261D-4B07-AF9F-6E902EDBD8D7}"/>
              </a:ext>
            </a:extLst>
          </p:cNvPr>
          <p:cNvGrpSpPr/>
          <p:nvPr userDrawn="1"/>
        </p:nvGrpSpPr>
        <p:grpSpPr>
          <a:xfrm>
            <a:off x="-14514" y="1288822"/>
            <a:ext cx="12206514" cy="45720"/>
            <a:chOff x="-18" y="1092470"/>
            <a:chExt cx="10878554" cy="207772"/>
          </a:xfrm>
        </p:grpSpPr>
        <p:sp>
          <p:nvSpPr>
            <p:cNvPr id="30" name="Rectangle 29">
              <a:extLst>
                <a:ext uri="{FF2B5EF4-FFF2-40B4-BE49-F238E27FC236}">
                  <a16:creationId xmlns:a16="http://schemas.microsoft.com/office/drawing/2014/main" id="{E292C8C4-7AAB-47D9-9B6D-7F5841FD2D5F}"/>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4F0A86D-9FD7-4180-B47E-2A77638E01E2}"/>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047C750-9765-419B-BFB8-F521C703D209}"/>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3BE7C7E-60F7-42A3-96DB-CDD5E006DA64}"/>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B88D538-4401-4EF6-9734-F72012B6F1FC}"/>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28A230D1-AE72-4CC4-898B-E583547A3A7E}"/>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899CC03-C902-45DF-972A-651F8F344412}"/>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C37B244-86C4-404A-AD70-15365D527E63}"/>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E48CBC88-C0A7-4AC1-B7F9-D565CEB4EC5F}"/>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0D8FACA-D251-435F-A552-1DBA4E0B82D5}"/>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12016C68-3430-4C42-9EAB-D463F4044178}"/>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90CDCBAD-6C8D-48B5-8087-59A3C9E034CB}"/>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492F2D5D-E2C8-4042-BA8C-20C522F8C7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93999396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8678" b="10447"/>
          <a:stretch/>
        </p:blipFill>
        <p:spPr>
          <a:xfrm>
            <a:off x="-14524" y="1284904"/>
            <a:ext cx="12206514" cy="5573096"/>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6" name="Group 25">
            <a:extLst>
              <a:ext uri="{FF2B5EF4-FFF2-40B4-BE49-F238E27FC236}">
                <a16:creationId xmlns:a16="http://schemas.microsoft.com/office/drawing/2014/main" id="{6548D1E7-19D6-4A62-A824-5E889D03F595}"/>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6CDCCFB6-839B-4049-8253-8E9A4EA90FDE}"/>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2400238-999D-4BFA-8E58-EA65592084C9}"/>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BD2B94D-46A6-4C39-BCA9-E850A624BD1F}"/>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2D7FD27-4C36-4C75-88B6-48E20DE19446}"/>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109D212-2B61-4766-B6D7-36AE39704FF6}"/>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B3963FAA-E127-42C7-A9F4-3E80CB6C71B1}"/>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DEFFB35-1F27-4351-851B-355688CF83D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CFE03B0-99CA-404B-BF4A-C959BA2282B8}"/>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8043A51E-23CC-48F3-AF5D-1121E01C806D}"/>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C9B5D2C-F35D-4F0E-9DB5-683C6F1DEE83}"/>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D0660BC7-57D7-4FCA-A5AB-24D9637749E4}"/>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60B60D90-4E14-4C46-BBB0-27533BDD1F4D}"/>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E2B1898F-6DA0-46F2-8DC4-AD7C8EA39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399641093"/>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52" b="29916"/>
          <a:stretch/>
        </p:blipFill>
        <p:spPr>
          <a:xfrm>
            <a:off x="-14524" y="1105828"/>
            <a:ext cx="12206524" cy="5752172"/>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6" name="Group 25">
            <a:extLst>
              <a:ext uri="{FF2B5EF4-FFF2-40B4-BE49-F238E27FC236}">
                <a16:creationId xmlns:a16="http://schemas.microsoft.com/office/drawing/2014/main" id="{3DC66F31-6228-4ADF-80FE-90FA3A6341F1}"/>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B44BCE49-7212-4215-883D-4BB0A7E6173B}"/>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79DCFA3-3FCA-41A0-A49A-2144888045B1}"/>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A92A997-C66B-4F25-87A1-374592EC878A}"/>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AE04C7C-C849-44DE-8F41-6D84B283770D}"/>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C80588E-67C4-41B6-AF09-C7C761B44E56}"/>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64EDDE9-17D6-4807-86C6-DAD647E6D503}"/>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66D4E33-7963-4C05-8253-6A419091630A}"/>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99F3B90-C1C9-47AD-BF7C-D33A3B75620B}"/>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8D9D96DD-A4A3-477F-A2FF-7E10FC495EC7}"/>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EEAF0EB-A4DE-4B0D-A705-E42AB81D1161}"/>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70623D1A-A6B5-4325-8D05-3347FAD61362}"/>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D4AA1AD2-F8BE-44A7-8F7B-1C1F2835AF3F}"/>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700F0010-8CA7-4B2D-A723-075155D930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221455969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70" y="1702006"/>
            <a:ext cx="11509798" cy="4615668"/>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grpSp>
        <p:nvGrpSpPr>
          <p:cNvPr id="21" name="Group 20">
            <a:extLst>
              <a:ext uri="{FF2B5EF4-FFF2-40B4-BE49-F238E27FC236}">
                <a16:creationId xmlns:a16="http://schemas.microsoft.com/office/drawing/2014/main" id="{0963DE99-578F-42CB-85A6-6B98D06D38CE}"/>
              </a:ext>
            </a:extLst>
          </p:cNvPr>
          <p:cNvGrpSpPr/>
          <p:nvPr userDrawn="1"/>
        </p:nvGrpSpPr>
        <p:grpSpPr>
          <a:xfrm>
            <a:off x="-14514" y="1288822"/>
            <a:ext cx="12206514" cy="45720"/>
            <a:chOff x="-18" y="1092470"/>
            <a:chExt cx="10878554" cy="207772"/>
          </a:xfrm>
        </p:grpSpPr>
        <p:sp>
          <p:nvSpPr>
            <p:cNvPr id="22" name="Rectangle 21">
              <a:extLst>
                <a:ext uri="{FF2B5EF4-FFF2-40B4-BE49-F238E27FC236}">
                  <a16:creationId xmlns:a16="http://schemas.microsoft.com/office/drawing/2014/main" id="{ADAA9CA5-F52B-43AC-9709-1D719E2BB0F4}"/>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DD64E80-8F85-4424-AE59-061068F4D6F3}"/>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6A5F6D0-C823-4D22-B510-5C03D86944E3}"/>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24909C8-D46E-43FB-9849-D7BFE37C04D0}"/>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3FE455F-BCC2-4143-BD09-4D073170A692}"/>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1CD5CAD-960C-4351-9CAA-6ED0EFA6C856}"/>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D63A910-B2AF-4161-9C7A-6C232E91133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D0FDC94-D757-49C3-9545-E3169ED9787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F8695B98-E13C-4913-BBBA-04CF4C3D3B7C}"/>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32" name="Text Placeholder 77">
            <a:extLst>
              <a:ext uri="{FF2B5EF4-FFF2-40B4-BE49-F238E27FC236}">
                <a16:creationId xmlns:a16="http://schemas.microsoft.com/office/drawing/2014/main" id="{10BC2DFE-7F09-4542-8AF9-2858EF302DB0}"/>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8" name="Text Placeholder 77">
            <a:extLst>
              <a:ext uri="{FF2B5EF4-FFF2-40B4-BE49-F238E27FC236}">
                <a16:creationId xmlns:a16="http://schemas.microsoft.com/office/drawing/2014/main" id="{9FD8F26C-3AC4-4524-933A-423082AC46E7}"/>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39" name="Picture 38">
            <a:extLst>
              <a:ext uri="{FF2B5EF4-FFF2-40B4-BE49-F238E27FC236}">
                <a16:creationId xmlns:a16="http://schemas.microsoft.com/office/drawing/2014/main" id="{3478A750-A0BC-4AA1-A548-71D6212F8F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894535845"/>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70" y="1702006"/>
            <a:ext cx="4729224" cy="4615668"/>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sp>
        <p:nvSpPr>
          <p:cNvPr id="3" name="Picture Placeholder 2">
            <a:extLst>
              <a:ext uri="{FF2B5EF4-FFF2-40B4-BE49-F238E27FC236}">
                <a16:creationId xmlns:a16="http://schemas.microsoft.com/office/drawing/2014/main" id="{BEF16766-D84C-4606-BE40-A753F3C86A09}"/>
              </a:ext>
            </a:extLst>
          </p:cNvPr>
          <p:cNvSpPr>
            <a:spLocks noGrp="1"/>
          </p:cNvSpPr>
          <p:nvPr userDrawn="1">
            <p:ph type="pic" sz="quarter" idx="17" hasCustomPrompt="1"/>
          </p:nvPr>
        </p:nvSpPr>
        <p:spPr>
          <a:xfrm>
            <a:off x="5486400" y="1702006"/>
            <a:ext cx="6346630" cy="4615668"/>
          </a:xfrm>
        </p:spPr>
        <p:txBody>
          <a:bodyPr anchor="ctr"/>
          <a:lstStyle>
            <a:lvl1pPr marL="0" indent="0" algn="ctr">
              <a:buNone/>
              <a:defRPr/>
            </a:lvl1pPr>
          </a:lstStyle>
          <a:p>
            <a:r>
              <a:rPr lang="en-GB" dirty="0"/>
              <a:t>Click to add picture</a:t>
            </a:r>
          </a:p>
        </p:txBody>
      </p:sp>
      <p:grpSp>
        <p:nvGrpSpPr>
          <p:cNvPr id="22" name="Group 21">
            <a:extLst>
              <a:ext uri="{FF2B5EF4-FFF2-40B4-BE49-F238E27FC236}">
                <a16:creationId xmlns:a16="http://schemas.microsoft.com/office/drawing/2014/main" id="{AE2496BB-50F1-49CC-871B-66E9F2CEDAD6}"/>
              </a:ext>
            </a:extLst>
          </p:cNvPr>
          <p:cNvGrpSpPr/>
          <p:nvPr userDrawn="1"/>
        </p:nvGrpSpPr>
        <p:grpSpPr>
          <a:xfrm>
            <a:off x="-14514" y="1288822"/>
            <a:ext cx="12206514" cy="45720"/>
            <a:chOff x="-18" y="1092470"/>
            <a:chExt cx="10878554" cy="207772"/>
          </a:xfrm>
        </p:grpSpPr>
        <p:sp>
          <p:nvSpPr>
            <p:cNvPr id="24" name="Rectangle 23">
              <a:extLst>
                <a:ext uri="{FF2B5EF4-FFF2-40B4-BE49-F238E27FC236}">
                  <a16:creationId xmlns:a16="http://schemas.microsoft.com/office/drawing/2014/main" id="{589BFCEB-1B47-46A0-87A8-8672D43380CC}"/>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3DF0766-15BB-4635-BABB-F150BD02E47C}"/>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2BB03AD-26A8-4D52-B077-511DD483C42B}"/>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5D0682B-54C5-419B-85F1-6F3D28AE697D}"/>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4B7907E-9507-4BBA-A583-49D58298D478}"/>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7324A9F-0A8F-47E5-B4B4-96CF69C5EAC8}"/>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E1894E0-6C39-4719-83C7-9F871C07F8F5}"/>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3872C02-8BAA-4DDD-ACBF-ED5D636FEAA2}"/>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84BF1FDD-4E23-4406-81AA-76E5C622154B}"/>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38" name="Text Placeholder 77">
            <a:extLst>
              <a:ext uri="{FF2B5EF4-FFF2-40B4-BE49-F238E27FC236}">
                <a16:creationId xmlns:a16="http://schemas.microsoft.com/office/drawing/2014/main" id="{25CD0276-2975-4281-ADE9-8FA92BCBA0B3}"/>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9" name="Text Placeholder 77">
            <a:extLst>
              <a:ext uri="{FF2B5EF4-FFF2-40B4-BE49-F238E27FC236}">
                <a16:creationId xmlns:a16="http://schemas.microsoft.com/office/drawing/2014/main" id="{960ADA8D-D99C-4868-88A3-7F45448A7F26}"/>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0" name="Picture 39">
            <a:extLst>
              <a:ext uri="{FF2B5EF4-FFF2-40B4-BE49-F238E27FC236}">
                <a16:creationId xmlns:a16="http://schemas.microsoft.com/office/drawing/2014/main" id="{F5714009-46B4-4C31-A95A-0755232B94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55586748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ard with headin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69" y="2562122"/>
            <a:ext cx="11477311" cy="3755551"/>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7" name="Text Placeholder 77">
            <a:extLst>
              <a:ext uri="{FF2B5EF4-FFF2-40B4-BE49-F238E27FC236}">
                <a16:creationId xmlns:a16="http://schemas.microsoft.com/office/drawing/2014/main" id="{E136F3F5-92AC-4C4B-A2F1-334CFE0AEDF8}"/>
              </a:ext>
            </a:extLst>
          </p:cNvPr>
          <p:cNvSpPr>
            <a:spLocks noGrp="1"/>
          </p:cNvSpPr>
          <p:nvPr userDrawn="1">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sp>
        <p:nvSpPr>
          <p:cNvPr id="88" name="Text Placeholder 77">
            <a:extLst>
              <a:ext uri="{FF2B5EF4-FFF2-40B4-BE49-F238E27FC236}">
                <a16:creationId xmlns:a16="http://schemas.microsoft.com/office/drawing/2014/main" id="{FC710C1F-5E48-46AE-A8DA-B6C75B3D80F7}"/>
              </a:ext>
            </a:extLst>
          </p:cNvPr>
          <p:cNvSpPr>
            <a:spLocks noGrp="1"/>
          </p:cNvSpPr>
          <p:nvPr userDrawn="1">
            <p:ph type="body" sz="quarter" idx="13" hasCustomPrompt="1"/>
          </p:nvPr>
        </p:nvSpPr>
        <p:spPr>
          <a:xfrm>
            <a:off x="358969" y="1702005"/>
            <a:ext cx="11477311" cy="386201"/>
          </a:xfrm>
          <a:prstGeom prst="rect">
            <a:avLst/>
          </a:prstGeom>
        </p:spPr>
        <p:txBody>
          <a:bodyPr lIns="0" tIns="0" rIns="0" bIns="0">
            <a:noAutofit/>
          </a:bodyPr>
          <a:lstStyle>
            <a:lvl1pPr marL="0" indent="0">
              <a:buNone/>
              <a:defRPr sz="2400" b="1">
                <a:solidFill>
                  <a:schemeClr val="tx1"/>
                </a:solidFill>
              </a:defRPr>
            </a:lvl1pPr>
          </a:lstStyle>
          <a:p>
            <a:pPr lvl="0"/>
            <a:r>
              <a:rPr lang="en-GB" dirty="0"/>
              <a:t>Heading</a:t>
            </a:r>
          </a:p>
        </p:txBody>
      </p:sp>
      <p:sp>
        <p:nvSpPr>
          <p:cNvPr id="58" name="Text Placeholder 77">
            <a:extLst>
              <a:ext uri="{FF2B5EF4-FFF2-40B4-BE49-F238E27FC236}">
                <a16:creationId xmlns:a16="http://schemas.microsoft.com/office/drawing/2014/main" id="{6BDFD760-C899-410E-8D07-1B9E37D0DCB8}"/>
              </a:ext>
            </a:extLst>
          </p:cNvPr>
          <p:cNvSpPr>
            <a:spLocks noGrp="1"/>
          </p:cNvSpPr>
          <p:nvPr userDrawn="1">
            <p:ph type="body" sz="quarter" idx="17" hasCustomPrompt="1"/>
          </p:nvPr>
        </p:nvSpPr>
        <p:spPr>
          <a:xfrm>
            <a:off x="358969" y="2132451"/>
            <a:ext cx="11477311" cy="285001"/>
          </a:xfrm>
          <a:prstGeom prst="rect">
            <a:avLst/>
          </a:prstGeom>
        </p:spPr>
        <p:txBody>
          <a:bodyPr lIns="0" tIns="0" rIns="0" bIns="0">
            <a:noAutofit/>
          </a:bodyPr>
          <a:lstStyle>
            <a:lvl1pPr marL="0" indent="0">
              <a:buNone/>
              <a:defRPr sz="1800" b="0">
                <a:solidFill>
                  <a:schemeClr val="tx1"/>
                </a:solidFill>
              </a:defRPr>
            </a:lvl1pPr>
          </a:lstStyle>
          <a:p>
            <a:pPr lvl="0"/>
            <a:r>
              <a:rPr lang="en-GB" dirty="0"/>
              <a:t>Subheading</a:t>
            </a:r>
          </a:p>
        </p:txBody>
      </p:sp>
      <p:grpSp>
        <p:nvGrpSpPr>
          <p:cNvPr id="23" name="Group 22">
            <a:extLst>
              <a:ext uri="{FF2B5EF4-FFF2-40B4-BE49-F238E27FC236}">
                <a16:creationId xmlns:a16="http://schemas.microsoft.com/office/drawing/2014/main" id="{32CD5A2A-BB30-4CB7-BA83-B2068F545A3A}"/>
              </a:ext>
            </a:extLst>
          </p:cNvPr>
          <p:cNvGrpSpPr/>
          <p:nvPr userDrawn="1"/>
        </p:nvGrpSpPr>
        <p:grpSpPr>
          <a:xfrm>
            <a:off x="-14514" y="1288822"/>
            <a:ext cx="12206514" cy="45720"/>
            <a:chOff x="-18" y="1092470"/>
            <a:chExt cx="10878554" cy="207772"/>
          </a:xfrm>
        </p:grpSpPr>
        <p:sp>
          <p:nvSpPr>
            <p:cNvPr id="25" name="Rectangle 24">
              <a:extLst>
                <a:ext uri="{FF2B5EF4-FFF2-40B4-BE49-F238E27FC236}">
                  <a16:creationId xmlns:a16="http://schemas.microsoft.com/office/drawing/2014/main" id="{051EF55F-E23A-4C46-BBC4-F110A06A9B58}"/>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AD9DF7E-BC28-4DFC-9B2A-A4165B30D0DC}"/>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07C0261-E48D-41E2-A85F-956DC8D983D2}"/>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0CE076B-E283-4926-AED0-4B6B4C93C8A0}"/>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33B16A8-84B8-4031-936D-26CF8648739D}"/>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311167A-D306-4998-B421-17EED15C80F7}"/>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BAE5F66-343F-4091-9A60-48A050575729}"/>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312E482-7D97-4B82-8358-DB5F22715D4C}"/>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0111E4CF-1349-43F4-A158-FEB7A2AC95E2}"/>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40" name="Picture 39">
            <a:extLst>
              <a:ext uri="{FF2B5EF4-FFF2-40B4-BE49-F238E27FC236}">
                <a16:creationId xmlns:a16="http://schemas.microsoft.com/office/drawing/2014/main" id="{164FA23F-8AA9-496B-B9A0-3D746F1FF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854886287"/>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63945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6D4299C-9773-4444-99BE-19D35869C5B1}"/>
              </a:ext>
            </a:extLst>
          </p:cNvPr>
          <p:cNvSpPr/>
          <p:nvPr userDrawn="1"/>
        </p:nvSpPr>
        <p:spPr>
          <a:xfrm>
            <a:off x="1" y="0"/>
            <a:ext cx="12191999" cy="799732"/>
          </a:xfrm>
          <a:prstGeom prst="rect">
            <a:avLst/>
          </a:prstGeom>
          <a:gradFill flip="none" rotWithShape="1">
            <a:gsLst>
              <a:gs pos="0">
                <a:schemeClr val="accent6"/>
              </a:gs>
              <a:gs pos="100000">
                <a:schemeClr val="accent5"/>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userDrawn="1"/>
        </p:nvSpPr>
        <p:spPr>
          <a:xfrm>
            <a:off x="-10" y="799733"/>
            <a:ext cx="12191999" cy="6058268"/>
          </a:xfrm>
          <a:prstGeom prst="rect">
            <a:avLst/>
          </a:prstGeom>
          <a:solidFill>
            <a:srgbClr val="FFFFFF"/>
          </a:solidFill>
          <a:ln w="6350" cap="flat">
            <a:noFill/>
            <a:prstDash val="solid"/>
            <a:miter/>
          </a:ln>
          <a:effectLst>
            <a:outerShdw blurRad="635000" algn="ctr" rotWithShape="0">
              <a:prstClr val="black">
                <a:alpha val="20000"/>
              </a:prstClr>
            </a:outerShdw>
          </a:effectLst>
        </p:spPr>
        <p:txBody>
          <a:bodyPr/>
          <a:lstStyle/>
          <a:p>
            <a:pPr lvl="0"/>
            <a:endParaRPr lang="en-GB">
              <a:solidFill>
                <a:schemeClr val="tx1"/>
              </a:solidFill>
            </a:endParaRPr>
          </a:p>
        </p:txBody>
      </p:sp>
      <p:sp>
        <p:nvSpPr>
          <p:cNvPr id="83" name="Text Placeholder 77">
            <a:extLst>
              <a:ext uri="{FF2B5EF4-FFF2-40B4-BE49-F238E27FC236}">
                <a16:creationId xmlns:a16="http://schemas.microsoft.com/office/drawing/2014/main" id="{F1A53837-6507-4A00-8416-5CAF785AFA11}"/>
              </a:ext>
            </a:extLst>
          </p:cNvPr>
          <p:cNvSpPr>
            <a:spLocks noGrp="1"/>
          </p:cNvSpPr>
          <p:nvPr>
            <p:ph type="body" sz="quarter" idx="12" hasCustomPrompt="1"/>
          </p:nvPr>
        </p:nvSpPr>
        <p:spPr>
          <a:xfrm>
            <a:off x="539943" y="337259"/>
            <a:ext cx="8649778" cy="208962"/>
          </a:xfrm>
          <a:prstGeom prst="rect">
            <a:avLst/>
          </a:prstGeom>
        </p:spPr>
        <p:txBody>
          <a:bodyPr lIns="0" tIns="0" rIns="0" bIns="0">
            <a:normAutofit/>
          </a:bodyPr>
          <a:lstStyle>
            <a:lvl1pPr marL="0" indent="0">
              <a:buNone/>
              <a:defRPr sz="1600" b="1">
                <a:solidFill>
                  <a:srgbClr val="FFFFFF"/>
                </a:solidFill>
              </a:defRPr>
            </a:lvl1pPr>
          </a:lstStyle>
          <a:p>
            <a:pPr lvl="0"/>
            <a:r>
              <a:rPr lang="en-GB" dirty="0"/>
              <a:t>Title  /  Section</a:t>
            </a:r>
          </a:p>
        </p:txBody>
      </p:sp>
      <p:sp>
        <p:nvSpPr>
          <p:cNvPr id="88" name="Text Placeholder 77">
            <a:extLst>
              <a:ext uri="{FF2B5EF4-FFF2-40B4-BE49-F238E27FC236}">
                <a16:creationId xmlns:a16="http://schemas.microsoft.com/office/drawing/2014/main" id="{FC710C1F-5E48-46AE-A8DA-B6C75B3D80F7}"/>
              </a:ext>
            </a:extLst>
          </p:cNvPr>
          <p:cNvSpPr>
            <a:spLocks noGrp="1"/>
          </p:cNvSpPr>
          <p:nvPr>
            <p:ph type="body" sz="quarter" idx="13" hasCustomPrompt="1"/>
          </p:nvPr>
        </p:nvSpPr>
        <p:spPr>
          <a:xfrm>
            <a:off x="973878" y="1702005"/>
            <a:ext cx="6217497" cy="480308"/>
          </a:xfrm>
          <a:prstGeom prst="rect">
            <a:avLst/>
          </a:prstGeom>
        </p:spPr>
        <p:txBody>
          <a:bodyPr lIns="0" tIns="0" rIns="0" bIns="0">
            <a:normAutofit/>
          </a:bodyPr>
          <a:lstStyle>
            <a:lvl1pPr marL="0" indent="0">
              <a:buNone/>
              <a:defRPr sz="3600" b="1">
                <a:solidFill>
                  <a:schemeClr val="accent6"/>
                </a:solidFill>
              </a:defRPr>
            </a:lvl1pPr>
          </a:lstStyle>
          <a:p>
            <a:pPr lvl="0"/>
            <a:r>
              <a:rPr lang="en-GB" dirty="0"/>
              <a:t>Heading</a:t>
            </a:r>
          </a:p>
        </p:txBody>
      </p:sp>
      <p:sp>
        <p:nvSpPr>
          <p:cNvPr id="89" name="Text Placeholder 77">
            <a:extLst>
              <a:ext uri="{FF2B5EF4-FFF2-40B4-BE49-F238E27FC236}">
                <a16:creationId xmlns:a16="http://schemas.microsoft.com/office/drawing/2014/main" id="{D482C312-22A8-49D3-A6EE-5220A1D19678}"/>
              </a:ext>
            </a:extLst>
          </p:cNvPr>
          <p:cNvSpPr>
            <a:spLocks noGrp="1"/>
          </p:cNvSpPr>
          <p:nvPr>
            <p:ph type="body" sz="quarter" idx="14" hasCustomPrompt="1"/>
          </p:nvPr>
        </p:nvSpPr>
        <p:spPr>
          <a:xfrm>
            <a:off x="973878" y="2384652"/>
            <a:ext cx="6217497" cy="296042"/>
          </a:xfrm>
          <a:prstGeom prst="rect">
            <a:avLst/>
          </a:prstGeom>
        </p:spPr>
        <p:txBody>
          <a:bodyPr lIns="0" tIns="0" rIns="0" bIns="0">
            <a:normAutofit/>
          </a:bodyPr>
          <a:lstStyle>
            <a:lvl1pPr marL="0" indent="0">
              <a:buNone/>
              <a:defRPr sz="2000" b="0">
                <a:solidFill>
                  <a:schemeClr val="accent6">
                    <a:alpha val="60000"/>
                  </a:schemeClr>
                </a:solidFill>
              </a:defRPr>
            </a:lvl1pPr>
          </a:lstStyle>
          <a:p>
            <a:pPr lvl="0"/>
            <a:r>
              <a:rPr lang="en-GB" dirty="0"/>
              <a:t>Subheading</a:t>
            </a:r>
          </a:p>
        </p:txBody>
      </p:sp>
      <p:sp>
        <p:nvSpPr>
          <p:cNvPr id="91" name="Text Placeholder 77">
            <a:extLst>
              <a:ext uri="{FF2B5EF4-FFF2-40B4-BE49-F238E27FC236}">
                <a16:creationId xmlns:a16="http://schemas.microsoft.com/office/drawing/2014/main" id="{9BEF795A-403E-4DAF-9810-9AC54A4B13F3}"/>
              </a:ext>
            </a:extLst>
          </p:cNvPr>
          <p:cNvSpPr>
            <a:spLocks noGrp="1"/>
          </p:cNvSpPr>
          <p:nvPr>
            <p:ph type="body" sz="quarter" idx="15" hasCustomPrompt="1"/>
          </p:nvPr>
        </p:nvSpPr>
        <p:spPr>
          <a:xfrm>
            <a:off x="973878" y="2930474"/>
            <a:ext cx="6217497" cy="3387199"/>
          </a:xfrm>
          <a:prstGeom prst="rect">
            <a:avLst/>
          </a:prstGeom>
        </p:spPr>
        <p:txBody>
          <a:bodyPr lIns="0" tIns="0" rIns="0" bIns="0">
            <a:normAutofit/>
          </a:bodyPr>
          <a:lstStyle>
            <a:lvl1pPr marL="0" indent="0">
              <a:buNone/>
              <a:defRPr sz="1600" b="0">
                <a:solidFill>
                  <a:schemeClr val="tx1"/>
                </a:solidFill>
              </a:defRPr>
            </a:lvl1pPr>
          </a:lstStyle>
          <a:p>
            <a:pPr lvl="0"/>
            <a:r>
              <a:rPr lang="en-GB" dirty="0"/>
              <a:t>Body text</a:t>
            </a:r>
          </a:p>
        </p:txBody>
      </p:sp>
      <p:grpSp>
        <p:nvGrpSpPr>
          <p:cNvPr id="68" name="Group 67">
            <a:extLst>
              <a:ext uri="{FF2B5EF4-FFF2-40B4-BE49-F238E27FC236}">
                <a16:creationId xmlns:a16="http://schemas.microsoft.com/office/drawing/2014/main" id="{48D12523-395A-481E-AA99-3608CF690E42}"/>
              </a:ext>
            </a:extLst>
          </p:cNvPr>
          <p:cNvGrpSpPr/>
          <p:nvPr userDrawn="1"/>
        </p:nvGrpSpPr>
        <p:grpSpPr>
          <a:xfrm>
            <a:off x="8839200" y="209037"/>
            <a:ext cx="3099090" cy="408971"/>
            <a:chOff x="7396674" y="5920666"/>
            <a:chExt cx="4449250" cy="587144"/>
          </a:xfrm>
        </p:grpSpPr>
        <p:pic>
          <p:nvPicPr>
            <p:cNvPr id="69" name="Picture 68">
              <a:extLst>
                <a:ext uri="{FF2B5EF4-FFF2-40B4-BE49-F238E27FC236}">
                  <a16:creationId xmlns:a16="http://schemas.microsoft.com/office/drawing/2014/main" id="{B06853B6-F7F1-4C6E-AB62-08F8D7F449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6674" y="5920666"/>
              <a:ext cx="3061741" cy="587144"/>
            </a:xfrm>
            <a:prstGeom prst="rect">
              <a:avLst/>
            </a:prstGeom>
          </p:spPr>
        </p:pic>
        <p:pic>
          <p:nvPicPr>
            <p:cNvPr id="70" name="Picture 69">
              <a:extLst>
                <a:ext uri="{FF2B5EF4-FFF2-40B4-BE49-F238E27FC236}">
                  <a16:creationId xmlns:a16="http://schemas.microsoft.com/office/drawing/2014/main" id="{46A6063C-8125-4C69-8B54-E866978300D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941002" y="6014202"/>
              <a:ext cx="904922" cy="400071"/>
            </a:xfrm>
            <a:prstGeom prst="rect">
              <a:avLst/>
            </a:prstGeom>
          </p:spPr>
        </p:pic>
        <p:cxnSp>
          <p:nvCxnSpPr>
            <p:cNvPr id="71" name="Straight Connector 70">
              <a:extLst>
                <a:ext uri="{FF2B5EF4-FFF2-40B4-BE49-F238E27FC236}">
                  <a16:creationId xmlns:a16="http://schemas.microsoft.com/office/drawing/2014/main" id="{C0BF4863-B433-4ECC-8DFD-922AB0312A6C}"/>
                </a:ext>
              </a:extLst>
            </p:cNvPr>
            <p:cNvCxnSpPr/>
            <p:nvPr userDrawn="1"/>
          </p:nvCxnSpPr>
          <p:spPr>
            <a:xfrm>
              <a:off x="10704947" y="5935787"/>
              <a:ext cx="0" cy="572023"/>
            </a:xfrm>
            <a:prstGeom prst="line">
              <a:avLst/>
            </a:prstGeom>
            <a:ln w="12700">
              <a:solidFill>
                <a:srgbClr val="FF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48D12523-395A-481E-AA99-3608CF690E42}"/>
              </a:ext>
            </a:extLst>
          </p:cNvPr>
          <p:cNvGrpSpPr/>
          <p:nvPr userDrawn="1"/>
        </p:nvGrpSpPr>
        <p:grpSpPr>
          <a:xfrm>
            <a:off x="8839210" y="209037"/>
            <a:ext cx="3099090" cy="408971"/>
            <a:chOff x="7396674" y="5920666"/>
            <a:chExt cx="4449250" cy="587144"/>
          </a:xfrm>
        </p:grpSpPr>
        <p:pic>
          <p:nvPicPr>
            <p:cNvPr id="22" name="Picture 21">
              <a:extLst>
                <a:ext uri="{FF2B5EF4-FFF2-40B4-BE49-F238E27FC236}">
                  <a16:creationId xmlns:a16="http://schemas.microsoft.com/office/drawing/2014/main" id="{B06853B6-F7F1-4C6E-AB62-08F8D7F449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6674" y="5920666"/>
              <a:ext cx="3061741" cy="587144"/>
            </a:xfrm>
            <a:prstGeom prst="rect">
              <a:avLst/>
            </a:prstGeom>
          </p:spPr>
        </p:pic>
        <p:pic>
          <p:nvPicPr>
            <p:cNvPr id="23" name="Picture 22">
              <a:extLst>
                <a:ext uri="{FF2B5EF4-FFF2-40B4-BE49-F238E27FC236}">
                  <a16:creationId xmlns:a16="http://schemas.microsoft.com/office/drawing/2014/main" id="{46A6063C-8125-4C69-8B54-E866978300D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941002" y="6014202"/>
              <a:ext cx="904922" cy="400071"/>
            </a:xfrm>
            <a:prstGeom prst="rect">
              <a:avLst/>
            </a:prstGeom>
          </p:spPr>
        </p:pic>
        <p:cxnSp>
          <p:nvCxnSpPr>
            <p:cNvPr id="24" name="Straight Connector 23">
              <a:extLst>
                <a:ext uri="{FF2B5EF4-FFF2-40B4-BE49-F238E27FC236}">
                  <a16:creationId xmlns:a16="http://schemas.microsoft.com/office/drawing/2014/main" id="{C0BF4863-B433-4ECC-8DFD-922AB0312A6C}"/>
                </a:ext>
              </a:extLst>
            </p:cNvPr>
            <p:cNvCxnSpPr/>
            <p:nvPr userDrawn="1"/>
          </p:nvCxnSpPr>
          <p:spPr>
            <a:xfrm>
              <a:off x="10704947" y="5935787"/>
              <a:ext cx="0" cy="572023"/>
            </a:xfrm>
            <a:prstGeom prst="line">
              <a:avLst/>
            </a:prstGeom>
            <a:ln w="12700">
              <a:solidFill>
                <a:srgbClr val="FF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526301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_HS2 Title">
    <p:spTree>
      <p:nvGrpSpPr>
        <p:cNvPr id="1" name=""/>
        <p:cNvGrpSpPr/>
        <p:nvPr/>
      </p:nvGrpSpPr>
      <p:grpSpPr>
        <a:xfrm>
          <a:off x="0" y="0"/>
          <a:ext cx="0" cy="0"/>
          <a:chOff x="0" y="0"/>
          <a:chExt cx="0" cy="0"/>
        </a:xfrm>
      </p:grpSpPr>
      <p:pic>
        <p:nvPicPr>
          <p:cNvPr id="4" name="Picture 3" descr="A picture containing text, monitor, electronics, display&#10;&#10;Description automatically generated">
            <a:extLst>
              <a:ext uri="{FF2B5EF4-FFF2-40B4-BE49-F238E27FC236}">
                <a16:creationId xmlns:a16="http://schemas.microsoft.com/office/drawing/2014/main" id="{70F94B32-7390-8A0A-3088-0399E725B8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F232B6E-E58E-AC40-8827-33A19A15C0B1}"/>
              </a:ext>
            </a:extLst>
          </p:cNvPr>
          <p:cNvSpPr txBox="1"/>
          <p:nvPr userDrawn="1"/>
        </p:nvSpPr>
        <p:spPr>
          <a:xfrm>
            <a:off x="0" y="6371338"/>
            <a:ext cx="12191999" cy="355284"/>
          </a:xfrm>
          <a:prstGeom prst="rect">
            <a:avLst/>
          </a:prstGeom>
          <a:noFill/>
        </p:spPr>
        <p:txBody>
          <a:bodyPr wrap="square" lIns="0" tIns="0" rIns="0" bIns="0" rtlCol="0">
            <a:noAutofit/>
          </a:bodyPr>
          <a:lstStyle/>
          <a:p>
            <a:pPr algn="ctr"/>
            <a:r>
              <a:rPr lang="en-US" sz="24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24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05626297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2444" y="0"/>
            <a:ext cx="12167111"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232B6E-E58E-AC40-8827-33A19A15C0B1}"/>
              </a:ext>
            </a:extLst>
          </p:cNvPr>
          <p:cNvSpPr txBox="1"/>
          <p:nvPr userDrawn="1"/>
        </p:nvSpPr>
        <p:spPr>
          <a:xfrm>
            <a:off x="3386137" y="6402868"/>
            <a:ext cx="8570665" cy="526572"/>
          </a:xfrm>
          <a:prstGeom prst="rect">
            <a:avLst/>
          </a:prstGeom>
          <a:noFill/>
        </p:spPr>
        <p:txBody>
          <a:bodyPr wrap="square" lIns="0" tIns="0" rIns="0" bIns="0" rtlCol="0">
            <a:noAutofit/>
          </a:bodyPr>
          <a:lstStyle/>
          <a:p>
            <a:pPr algn="l"/>
            <a:r>
              <a:rPr lang="en-US" sz="24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24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4CBB571-178E-4F2B-9CDB-868ED30A0CF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Tree>
    <p:extLst>
      <p:ext uri="{BB962C8B-B14F-4D97-AF65-F5344CB8AC3E}">
        <p14:creationId xmlns:p14="http://schemas.microsoft.com/office/powerpoint/2010/main" val="3720461538"/>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415317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US" dirty="0"/>
              <a:t>Title</a:t>
            </a:r>
            <a:endParaRPr lang="en-GB" dirty="0"/>
          </a:p>
        </p:txBody>
      </p:sp>
    </p:spTree>
    <p:extLst>
      <p:ext uri="{BB962C8B-B14F-4D97-AF65-F5344CB8AC3E}">
        <p14:creationId xmlns:p14="http://schemas.microsoft.com/office/powerpoint/2010/main" val="21209188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US" dirty="0"/>
              <a:t>Title</a:t>
            </a:r>
            <a:endParaRPr lang="en-GB" dirty="0"/>
          </a:p>
        </p:txBody>
      </p:sp>
      <p:sp>
        <p:nvSpPr>
          <p:cNvPr id="9" name="Content Placeholder 8">
            <a:extLst>
              <a:ext uri="{FF2B5EF4-FFF2-40B4-BE49-F238E27FC236}">
                <a16:creationId xmlns:a16="http://schemas.microsoft.com/office/drawing/2014/main" id="{66DAB85A-8CB6-9E21-ED71-04F69E6BC7E0}"/>
              </a:ext>
            </a:extLst>
          </p:cNvPr>
          <p:cNvSpPr>
            <a:spLocks noGrp="1"/>
          </p:cNvSpPr>
          <p:nvPr>
            <p:ph sz="quarter" idx="13"/>
          </p:nvPr>
        </p:nvSpPr>
        <p:spPr>
          <a:xfrm>
            <a:off x="457200" y="2597398"/>
            <a:ext cx="11277600" cy="31806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5681728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laceholder">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gn="ctr">
              <a:lnSpc>
                <a:spcPct val="100000"/>
              </a:lnSpc>
              <a:defRPr sz="3000"/>
            </a:lvl1pPr>
          </a:lstStyle>
          <a:p>
            <a:r>
              <a:rPr lang="en-US" dirty="0"/>
              <a:t>[placeholder]</a:t>
            </a:r>
            <a:endParaRPr lang="en-GB" dirty="0"/>
          </a:p>
        </p:txBody>
      </p:sp>
    </p:spTree>
    <p:extLst>
      <p:ext uri="{BB962C8B-B14F-4D97-AF65-F5344CB8AC3E}">
        <p14:creationId xmlns:p14="http://schemas.microsoft.com/office/powerpoint/2010/main" val="148808801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heading, and Content ">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2057399"/>
            <a:ext cx="11277600" cy="653797"/>
          </a:xfr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1" y="2711196"/>
            <a:ext cx="11277599"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3216726"/>
            <a:ext cx="11277600" cy="2927219"/>
          </a:xfrm>
        </p:spPr>
        <p:txBody>
          <a:bodyPr/>
          <a:lstStyle>
            <a:lvl1pPr marL="0" indent="0">
              <a:lnSpc>
                <a:spcPct val="100000"/>
              </a:lnSpc>
              <a:spcAft>
                <a:spcPts val="600"/>
              </a:spcAft>
              <a:buFont typeface="Arial" panose="020B0604020202020204" pitchFamily="34" charset="0"/>
              <a:buNone/>
              <a:defRPr/>
            </a:lvl1pPr>
            <a:lvl2pPr>
              <a:lnSpc>
                <a:spcPct val="100000"/>
              </a:lnSpc>
              <a:spcAft>
                <a:spcPts val="600"/>
              </a:spcAft>
              <a:buClr>
                <a:schemeClr val="tx1"/>
              </a:buClr>
              <a:defRPr/>
            </a:lvl2pPr>
            <a:lvl3pPr>
              <a:lnSpc>
                <a:spcPct val="100000"/>
              </a:lnSpc>
              <a:spcAft>
                <a:spcPts val="600"/>
              </a:spcAft>
              <a:buClr>
                <a:schemeClr val="tx1"/>
              </a:buClr>
              <a:defRPr/>
            </a:lvl3pPr>
            <a:lvl4pPr>
              <a:lnSpc>
                <a:spcPct val="100000"/>
              </a:lnSpc>
              <a:spcAft>
                <a:spcPts val="600"/>
              </a:spcAft>
              <a:buClr>
                <a:schemeClr val="tx1"/>
              </a:buClr>
              <a:defRPr/>
            </a:lvl4pPr>
            <a:lvl5pPr>
              <a:lnSpc>
                <a:spcPct val="100000"/>
              </a:lnSpc>
              <a:spcAft>
                <a:spcPts val="600"/>
              </a:spcAft>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5026312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1063144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3646109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267479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7" Type="http://schemas.openxmlformats.org/officeDocument/2006/relationships/slideLayout" Target="../slideLayouts/slideLayout97.xml"/><Relationship Id="rId71" Type="http://schemas.openxmlformats.org/officeDocument/2006/relationships/theme" Target="../theme/theme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66" Type="http://schemas.openxmlformats.org/officeDocument/2006/relationships/slideLayout" Target="../slideLayouts/slideLayout156.xml"/><Relationship Id="rId5" Type="http://schemas.openxmlformats.org/officeDocument/2006/relationships/slideLayout" Target="../slideLayouts/slideLayout95.xml"/><Relationship Id="rId61" Type="http://schemas.openxmlformats.org/officeDocument/2006/relationships/slideLayout" Target="../slideLayouts/slideLayout151.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image" Target="../media/image1.jpg"/><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8" name="Picture 7">
            <a:extLst>
              <a:ext uri="{FF2B5EF4-FFF2-40B4-BE49-F238E27FC236}">
                <a16:creationId xmlns:a16="http://schemas.microsoft.com/office/drawing/2014/main" id="{40FB4A1C-1029-47C9-A055-1BDAA9E96A5D}"/>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7" name="TextBox 6">
            <a:extLst>
              <a:ext uri="{FF2B5EF4-FFF2-40B4-BE49-F238E27FC236}">
                <a16:creationId xmlns:a16="http://schemas.microsoft.com/office/drawing/2014/main" id="{97399844-37C8-3943-AC55-E150E30498E8}"/>
              </a:ext>
            </a:extLst>
          </p:cNvPr>
          <p:cNvSpPr txBox="1"/>
          <p:nvPr userDrawn="1"/>
        </p:nvSpPr>
        <p:spPr>
          <a:xfrm>
            <a:off x="2551685" y="1583046"/>
            <a:ext cx="9183115" cy="430676"/>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rPr>
              <a:t>EPIC ENGINEERS WORKSHOP</a:t>
            </a:r>
            <a:endParaRPr lang="en-US" sz="2400" b="1" dirty="0">
              <a:solidFill>
                <a:schemeClr val="bg1"/>
              </a:solidFill>
            </a:endParaRPr>
          </a:p>
          <a:p>
            <a:pPr algn="l"/>
            <a:endParaRPr lang="en-US" sz="24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8" name="Picture 7">
            <a:extLst>
              <a:ext uri="{FF2B5EF4-FFF2-40B4-BE49-F238E27FC236}">
                <a16:creationId xmlns:a16="http://schemas.microsoft.com/office/drawing/2014/main" id="{40FB4A1C-1029-47C9-A055-1BDAA9E96A5D}"/>
              </a:ext>
            </a:extLst>
          </p:cNvPr>
          <p:cNvPicPr>
            <a:picLocks noChangeAspect="1"/>
          </p:cNvPicPr>
          <p:nvPr userDrawn="1"/>
        </p:nvPicPr>
        <p:blipFill>
          <a:blip r:embed="rId72">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7" name="TextBox 6">
            <a:extLst>
              <a:ext uri="{FF2B5EF4-FFF2-40B4-BE49-F238E27FC236}">
                <a16:creationId xmlns:a16="http://schemas.microsoft.com/office/drawing/2014/main" id="{97399844-37C8-3943-AC55-E150E30498E8}"/>
              </a:ext>
            </a:extLst>
          </p:cNvPr>
          <p:cNvSpPr txBox="1"/>
          <p:nvPr userDrawn="1"/>
        </p:nvSpPr>
        <p:spPr>
          <a:xfrm>
            <a:off x="2551685" y="1583046"/>
            <a:ext cx="9183115" cy="430676"/>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rPr>
              <a:t>EPIC ENGINEERS WORKSHOP</a:t>
            </a:r>
            <a:endParaRPr lang="en-US" sz="2400" b="1" dirty="0">
              <a:solidFill>
                <a:schemeClr val="bg1"/>
              </a:solidFill>
            </a:endParaRPr>
          </a:p>
          <a:p>
            <a:pPr algn="l"/>
            <a:endParaRPr lang="en-US" sz="24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406589671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2" r:id="rId33"/>
    <p:sldLayoutId id="2147483913" r:id="rId34"/>
    <p:sldLayoutId id="2147483914" r:id="rId35"/>
    <p:sldLayoutId id="2147483915" r:id="rId36"/>
    <p:sldLayoutId id="2147483916" r:id="rId37"/>
    <p:sldLayoutId id="2147483917" r:id="rId38"/>
    <p:sldLayoutId id="2147483918" r:id="rId39"/>
    <p:sldLayoutId id="2147483919" r:id="rId40"/>
    <p:sldLayoutId id="2147483920" r:id="rId41"/>
    <p:sldLayoutId id="2147483921" r:id="rId42"/>
    <p:sldLayoutId id="2147483922" r:id="rId43"/>
    <p:sldLayoutId id="2147483923" r:id="rId44"/>
    <p:sldLayoutId id="2147483924" r:id="rId45"/>
    <p:sldLayoutId id="2147483925" r:id="rId46"/>
    <p:sldLayoutId id="2147483926" r:id="rId47"/>
    <p:sldLayoutId id="2147483927" r:id="rId48"/>
    <p:sldLayoutId id="2147483928" r:id="rId49"/>
    <p:sldLayoutId id="2147483929" r:id="rId50"/>
    <p:sldLayoutId id="2147483930" r:id="rId51"/>
    <p:sldLayoutId id="2147483931" r:id="rId52"/>
    <p:sldLayoutId id="2147483932" r:id="rId53"/>
    <p:sldLayoutId id="2147483933" r:id="rId54"/>
    <p:sldLayoutId id="2147483934" r:id="rId55"/>
    <p:sldLayoutId id="2147483935" r:id="rId56"/>
    <p:sldLayoutId id="2147483936" r:id="rId57"/>
    <p:sldLayoutId id="2147483937" r:id="rId58"/>
    <p:sldLayoutId id="2147483938" r:id="rId59"/>
    <p:sldLayoutId id="2147483939" r:id="rId60"/>
    <p:sldLayoutId id="2147483940" r:id="rId61"/>
    <p:sldLayoutId id="2147483941" r:id="rId62"/>
    <p:sldLayoutId id="2147483942" r:id="rId63"/>
    <p:sldLayoutId id="2147483943" r:id="rId64"/>
    <p:sldLayoutId id="2147483944" r:id="rId65"/>
    <p:sldLayoutId id="2147483945" r:id="rId66"/>
    <p:sldLayoutId id="2147483946" r:id="rId67"/>
    <p:sldLayoutId id="2147483947" r:id="rId68"/>
    <p:sldLayoutId id="2147483948" r:id="rId69"/>
    <p:sldLayoutId id="2147483949" r:id="rId70"/>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1.xml"/><Relationship Id="rId1" Type="http://schemas.openxmlformats.org/officeDocument/2006/relationships/tags" Target="../tags/tag1.xml"/><Relationship Id="rId5" Type="http://schemas.openxmlformats.org/officeDocument/2006/relationships/image" Target="../media/image32.png"/><Relationship Id="rId4" Type="http://schemas.openxmlformats.org/officeDocument/2006/relationships/image" Target="../media/image31.jp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63.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4.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hyperlink" Target="http://www.goconstruct.org/" TargetMode="External"/><Relationship Id="rId3" Type="http://schemas.openxmlformats.org/officeDocument/2006/relationships/image" Target="../media/image69.png"/><Relationship Id="rId7" Type="http://schemas.openxmlformats.org/officeDocument/2006/relationships/hyperlink" Target="http://www.ice.org.uk/"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neonfutures.org.uk/" TargetMode="External"/><Relationship Id="rId5" Type="http://schemas.openxmlformats.org/officeDocument/2006/relationships/hyperlink" Target="http://www.skillsbuilder.org/" TargetMode="External"/><Relationship Id="rId4" Type="http://schemas.openxmlformats.org/officeDocument/2006/relationships/hyperlink" Target="http://www.hs2.org.uk/education" TargetMode="External"/><Relationship Id="rId9" Type="http://schemas.openxmlformats.org/officeDocument/2006/relationships/hyperlink" Target="https://routesintorail.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58330" y="1313427"/>
            <a:ext cx="10160000" cy="31142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EPIC ENGINEERING: </a:t>
            </a:r>
            <a:r>
              <a:rPr kumimoji="0" lang="en-US" sz="1800" b="1" i="0" u="none" strike="noStrike" kern="1200" cap="none" spc="0" normalizeH="0" baseline="0" noProof="0" dirty="0">
                <a:ln>
                  <a:noFill/>
                </a:ln>
                <a:solidFill>
                  <a:srgbClr val="FFFFFF"/>
                </a:solidFill>
                <a:effectLst/>
                <a:uLnTx/>
                <a:uFillTx/>
                <a:latin typeface="Arial"/>
                <a:ea typeface="+mn-ea"/>
                <a:cs typeface="Arial"/>
              </a:rPr>
              <a:t>WELCOME TO THE TEAM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TextBox 1">
            <a:extLst>
              <a:ext uri="{FF2B5EF4-FFF2-40B4-BE49-F238E27FC236}">
                <a16:creationId xmlns:a16="http://schemas.microsoft.com/office/drawing/2014/main" id="{24F68384-1B41-704E-B61A-0B7697FAA8A4}"/>
              </a:ext>
            </a:extLst>
          </p:cNvPr>
          <p:cNvSpPr txBox="1"/>
          <p:nvPr/>
        </p:nvSpPr>
        <p:spPr>
          <a:xfrm>
            <a:off x="7700211" y="650908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7F72A06E-F6A8-584C-AF0D-AC1D88A4BF03}"/>
              </a:ext>
            </a:extLst>
          </p:cNvPr>
          <p:cNvSpPr txBox="1"/>
          <p:nvPr/>
        </p:nvSpPr>
        <p:spPr>
          <a:xfrm>
            <a:off x="6882063" y="652111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79E390D6-1090-7B4C-8F51-E1BF676C56B1}"/>
              </a:ext>
            </a:extLst>
          </p:cNvPr>
          <p:cNvSpPr txBox="1"/>
          <p:nvPr/>
        </p:nvSpPr>
        <p:spPr>
          <a:xfrm>
            <a:off x="5727032" y="654517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5" name="TextBox 4"/>
          <p:cNvSpPr txBox="1"/>
          <p:nvPr/>
        </p:nvSpPr>
        <p:spPr>
          <a:xfrm>
            <a:off x="3057555" y="178725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7" name="TextBox 6"/>
          <p:cNvSpPr txBox="1"/>
          <p:nvPr/>
        </p:nvSpPr>
        <p:spPr>
          <a:xfrm>
            <a:off x="4186498" y="6584621"/>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Box 7"/>
          <p:cNvSpPr txBox="1"/>
          <p:nvPr/>
        </p:nvSpPr>
        <p:spPr>
          <a:xfrm>
            <a:off x="9337302" y="660813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9" name="TextBox 8"/>
          <p:cNvSpPr txBox="1"/>
          <p:nvPr/>
        </p:nvSpPr>
        <p:spPr>
          <a:xfrm>
            <a:off x="8202359" y="676358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280889289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9200" y="2264400"/>
            <a:ext cx="11277600" cy="943200"/>
          </a:xfrm>
        </p:spPr>
        <p:txBody>
          <a:bodyPr/>
          <a:lstStyle/>
          <a:p>
            <a:r>
              <a:rPr lang="en-US" sz="3000" dirty="0">
                <a:solidFill>
                  <a:srgbClr val="0B4C86"/>
                </a:solidFill>
                <a:latin typeface="Arial" panose="020B0604020202020204" pitchFamily="34" charset="0"/>
                <a:cs typeface="Arial" panose="020B0604020202020204" pitchFamily="34" charset="0"/>
              </a:rPr>
              <a:t>Introducing essential skills</a:t>
            </a:r>
          </a:p>
        </p:txBody>
      </p:sp>
      <p:pic>
        <p:nvPicPr>
          <p:cNvPr id="2" name="Picture 1"/>
          <p:cNvPicPr>
            <a:picLocks noChangeAspect="1"/>
          </p:cNvPicPr>
          <p:nvPr/>
        </p:nvPicPr>
        <p:blipFill rotWithShape="1">
          <a:blip r:embed="rId3"/>
          <a:srcRect r="49917"/>
          <a:stretch/>
        </p:blipFill>
        <p:spPr>
          <a:xfrm>
            <a:off x="2080408" y="2882140"/>
            <a:ext cx="7279724" cy="2169113"/>
          </a:xfrm>
          <a:prstGeom prst="rect">
            <a:avLst/>
          </a:prstGeom>
        </p:spPr>
      </p:pic>
      <p:pic>
        <p:nvPicPr>
          <p:cNvPr id="7" name="Picture 6"/>
          <p:cNvPicPr>
            <a:picLocks noChangeAspect="1"/>
          </p:cNvPicPr>
          <p:nvPr/>
        </p:nvPicPr>
        <p:blipFill rotWithShape="1">
          <a:blip r:embed="rId3"/>
          <a:srcRect l="49941"/>
          <a:stretch/>
        </p:blipFill>
        <p:spPr>
          <a:xfrm>
            <a:off x="2354752" y="4573052"/>
            <a:ext cx="7226971" cy="2154437"/>
          </a:xfrm>
          <a:prstGeom prst="rect">
            <a:avLst/>
          </a:prstGeom>
        </p:spPr>
      </p:pic>
    </p:spTree>
    <p:extLst>
      <p:ext uri="{BB962C8B-B14F-4D97-AF65-F5344CB8AC3E}">
        <p14:creationId xmlns:p14="http://schemas.microsoft.com/office/powerpoint/2010/main" val="39941149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200" y="2264400"/>
            <a:ext cx="6129622" cy="3342111"/>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 listening</a:t>
            </a:r>
            <a:endParaRPr lang="en-US" sz="2000" dirty="0">
              <a:solidFill>
                <a:srgbClr val="0B4C86"/>
              </a:solidFill>
              <a:latin typeface="Arial" panose="020B0604020202020204" pitchFamily="34" charset="0"/>
              <a:cs typeface="Arial" panose="020B0604020202020204" pitchFamily="34" charset="0"/>
            </a:endParaRPr>
          </a:p>
          <a:p>
            <a:pPr>
              <a:spcAft>
                <a:spcPts val="1500"/>
              </a:spcAft>
            </a:pPr>
            <a:r>
              <a:rPr lang="en-US" sz="2000" b="1" dirty="0">
                <a:solidFill>
                  <a:srgbClr val="0B4C86"/>
                </a:solidFill>
                <a:latin typeface="Arial" panose="020B0604020202020204" pitchFamily="34" charset="0"/>
                <a:cs typeface="Arial" panose="020B0604020202020204" pitchFamily="34" charset="0"/>
              </a:rPr>
              <a:t>The ability to listen and understand information</a:t>
            </a:r>
          </a:p>
          <a:p>
            <a:pPr marL="342900" indent="-342900">
              <a:buClr>
                <a:srgbClr val="3EAC4D"/>
              </a:buClr>
              <a:buFont typeface="Arial"/>
              <a:buChar char="•"/>
            </a:pPr>
            <a:r>
              <a:rPr lang="en-US" sz="2000" dirty="0">
                <a:solidFill>
                  <a:srgbClr val="4C4D4C"/>
                </a:solidFill>
                <a:latin typeface="Arial" panose="020B0604020202020204" pitchFamily="34" charset="0"/>
                <a:cs typeface="Arial" panose="020B0604020202020204" pitchFamily="34" charset="0"/>
              </a:rPr>
              <a:t>I can listen to extended talk and identify the key information I need.</a:t>
            </a:r>
          </a:p>
          <a:p>
            <a:pPr marL="342900" indent="-342900">
              <a:buClr>
                <a:srgbClr val="3EAC4D"/>
              </a:buClr>
              <a:buFont typeface="Arial"/>
              <a:buChar char="•"/>
            </a:pPr>
            <a:r>
              <a:rPr lang="en-US" sz="2000" dirty="0">
                <a:solidFill>
                  <a:srgbClr val="4C4D4C"/>
                </a:solidFill>
                <a:latin typeface="Arial" panose="020B0604020202020204" pitchFamily="34" charset="0"/>
                <a:cs typeface="Arial" panose="020B0604020202020204" pitchFamily="34" charset="0"/>
              </a:rPr>
              <a:t>I can take part and respond to group discussion.</a:t>
            </a:r>
          </a:p>
          <a:p>
            <a:pPr marL="342900" indent="-342900">
              <a:buClr>
                <a:srgbClr val="3EAC4D"/>
              </a:buClr>
              <a:buFont typeface="Arial"/>
              <a:buChar char="•"/>
            </a:pPr>
            <a:r>
              <a:rPr lang="en-US" sz="2000" dirty="0">
                <a:solidFill>
                  <a:srgbClr val="4C4D4C"/>
                </a:solidFill>
                <a:latin typeface="Arial" panose="020B0604020202020204" pitchFamily="34" charset="0"/>
                <a:cs typeface="Arial" panose="020B0604020202020204" pitchFamily="34" charset="0"/>
              </a:rPr>
              <a:t>I can </a:t>
            </a:r>
            <a:r>
              <a:rPr lang="en-US" sz="2000" dirty="0" err="1">
                <a:solidFill>
                  <a:srgbClr val="4C4D4C"/>
                </a:solidFill>
                <a:latin typeface="Arial" panose="020B0604020202020204" pitchFamily="34" charset="0"/>
                <a:cs typeface="Arial" panose="020B0604020202020204" pitchFamily="34" charset="0"/>
              </a:rPr>
              <a:t>analyse</a:t>
            </a:r>
            <a:r>
              <a:rPr lang="en-US" sz="2000" dirty="0">
                <a:solidFill>
                  <a:srgbClr val="4C4D4C"/>
                </a:solidFill>
                <a:latin typeface="Arial" panose="020B0604020202020204" pitchFamily="34" charset="0"/>
                <a:cs typeface="Arial" panose="020B0604020202020204" pitchFamily="34" charset="0"/>
              </a:rPr>
              <a:t> how a speaker uses language gesture to engage an audience.</a:t>
            </a:r>
          </a:p>
          <a:p>
            <a:pPr marL="342900" indent="-342900">
              <a:buClr>
                <a:srgbClr val="3EAC4D"/>
              </a:buClr>
              <a:buFont typeface="Arial"/>
              <a:buChar char="•"/>
            </a:pPr>
            <a:r>
              <a:rPr lang="en-US" sz="2000" dirty="0">
                <a:solidFill>
                  <a:srgbClr val="4C4D4C"/>
                </a:solidFill>
                <a:latin typeface="Arial" panose="020B0604020202020204" pitchFamily="34" charset="0"/>
                <a:cs typeface="Arial" panose="020B0604020202020204" pitchFamily="34" charset="0"/>
              </a:rPr>
              <a:t>I can ask probing and relevant questions to check and build my understanding.</a:t>
            </a:r>
            <a:endParaRPr lang="en-US" dirty="0">
              <a:solidFill>
                <a:srgbClr val="4C4D4C"/>
              </a:solidFill>
            </a:endParaRPr>
          </a:p>
        </p:txBody>
      </p:sp>
      <p:pic>
        <p:nvPicPr>
          <p:cNvPr id="7" name="Picture 6">
            <a:extLst>
              <a:ext uri="{FF2B5EF4-FFF2-40B4-BE49-F238E27FC236}">
                <a16:creationId xmlns:a16="http://schemas.microsoft.com/office/drawing/2014/main" id="{926E5FB9-1E8B-4849-A05A-A502BD7B03DF}"/>
              </a:ext>
            </a:extLst>
          </p:cNvPr>
          <p:cNvPicPr/>
          <p:nvPr/>
        </p:nvPicPr>
        <p:blipFill rotWithShape="1">
          <a:blip r:embed="rId3">
            <a:extLst>
              <a:ext uri="{28A0092B-C50C-407E-A947-70E740481C1C}">
                <a14:useLocalDpi xmlns:a14="http://schemas.microsoft.com/office/drawing/2010/main" val="0"/>
              </a:ext>
            </a:extLst>
          </a:blip>
          <a:srcRect l="201" r="88579"/>
          <a:stretch/>
        </p:blipFill>
        <p:spPr bwMode="auto">
          <a:xfrm>
            <a:off x="847076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2549418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200" y="2264400"/>
            <a:ext cx="5863615" cy="3888324"/>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 speaking</a:t>
            </a:r>
            <a:endParaRPr lang="en-US" sz="2000" dirty="0">
              <a:solidFill>
                <a:srgbClr val="0B4C86"/>
              </a:solidFill>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The oral transmission of information or ideas.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use formal language, tone and expression when I am presenting.</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change my language depending on the purpose and audience.</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structure my language in a way that makes my communication clear and engaging and use examples for my points.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anticipate responses from the audience and plan for them.</a:t>
            </a:r>
            <a:endParaRPr lang="en-US" dirty="0"/>
          </a:p>
        </p:txBody>
      </p:sp>
      <p:pic>
        <p:nvPicPr>
          <p:cNvPr id="8" name="Picture 7">
            <a:extLst>
              <a:ext uri="{FF2B5EF4-FFF2-40B4-BE49-F238E27FC236}">
                <a16:creationId xmlns:a16="http://schemas.microsoft.com/office/drawing/2014/main" id="{F1AC39C4-4FBD-F843-9AA3-66419BC4C061}"/>
              </a:ext>
            </a:extLst>
          </p:cNvPr>
          <p:cNvPicPr/>
          <p:nvPr/>
        </p:nvPicPr>
        <p:blipFill rotWithShape="1">
          <a:blip r:embed="rId3">
            <a:extLst>
              <a:ext uri="{28A0092B-C50C-407E-A947-70E740481C1C}">
                <a14:useLocalDpi xmlns:a14="http://schemas.microsoft.com/office/drawing/2010/main" val="0"/>
              </a:ext>
            </a:extLst>
          </a:blip>
          <a:srcRect l="13118" r="75662"/>
          <a:stretch/>
        </p:blipFill>
        <p:spPr bwMode="auto">
          <a:xfrm>
            <a:off x="847076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63107603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199" y="2264400"/>
            <a:ext cx="7767325" cy="2622570"/>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problem solving</a:t>
            </a:r>
            <a:endParaRPr lang="en-US" sz="2000" dirty="0">
              <a:solidFill>
                <a:srgbClr val="0B4C86"/>
              </a:solidFill>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The ability to find a solution to a complex situation or challenge.</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come up with different ways to solve a problem.</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use pros and cons to pick the best way of solving a simple problem.</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carry out research to better understand complex problems.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evaluate different solutions for a complex problem and pick the best one.</a:t>
            </a:r>
            <a:endParaRPr lang="en-US" dirty="0"/>
          </a:p>
        </p:txBody>
      </p:sp>
      <p:pic>
        <p:nvPicPr>
          <p:cNvPr id="7" name="Picture 6">
            <a:extLst>
              <a:ext uri="{FF2B5EF4-FFF2-40B4-BE49-F238E27FC236}">
                <a16:creationId xmlns:a16="http://schemas.microsoft.com/office/drawing/2014/main" id="{89E18C30-24D9-D142-88C3-2837D2F1457B}"/>
              </a:ext>
            </a:extLst>
          </p:cNvPr>
          <p:cNvPicPr/>
          <p:nvPr/>
        </p:nvPicPr>
        <p:blipFill rotWithShape="1">
          <a:blip r:embed="rId3">
            <a:extLst>
              <a:ext uri="{28A0092B-C50C-407E-A947-70E740481C1C}">
                <a14:useLocalDpi xmlns:a14="http://schemas.microsoft.com/office/drawing/2010/main" val="0"/>
              </a:ext>
            </a:extLst>
          </a:blip>
          <a:srcRect l="25050" r="63730"/>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76637679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200" y="2264400"/>
            <a:ext cx="6827891" cy="3219656"/>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creativity</a:t>
            </a:r>
            <a:endParaRPr lang="en-US" sz="2000" dirty="0">
              <a:solidFill>
                <a:srgbClr val="0B4C86"/>
              </a:solidFill>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The use of imagination and the generation of new ideas.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use my imagination to come up with ideas linked to starting points.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combine ideas or concepts to create new ones.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explain how considering different perspectives can support creativity.</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explain how to </a:t>
            </a:r>
            <a:r>
              <a:rPr lang="en-US" sz="2000" dirty="0" err="1">
                <a:latin typeface="Arial" panose="020B0604020202020204" pitchFamily="34" charset="0"/>
                <a:cs typeface="Arial" panose="020B0604020202020204" pitchFamily="34" charset="0"/>
              </a:rPr>
              <a:t>maximise</a:t>
            </a:r>
            <a:r>
              <a:rPr lang="en-US" sz="2000" dirty="0">
                <a:latin typeface="Arial" panose="020B0604020202020204" pitchFamily="34" charset="0"/>
                <a:cs typeface="Arial" panose="020B0604020202020204" pitchFamily="34" charset="0"/>
              </a:rPr>
              <a:t> creativity when working creatively.</a:t>
            </a:r>
            <a:endParaRPr lang="en-US" dirty="0"/>
          </a:p>
        </p:txBody>
      </p:sp>
      <p:pic>
        <p:nvPicPr>
          <p:cNvPr id="7" name="Picture 6">
            <a:extLst>
              <a:ext uri="{FF2B5EF4-FFF2-40B4-BE49-F238E27FC236}">
                <a16:creationId xmlns:a16="http://schemas.microsoft.com/office/drawing/2014/main" id="{59C9FC44-2846-1543-939A-869AD914EBA6}"/>
              </a:ext>
            </a:extLst>
          </p:cNvPr>
          <p:cNvPicPr/>
          <p:nvPr/>
        </p:nvPicPr>
        <p:blipFill rotWithShape="1">
          <a:blip r:embed="rId3">
            <a:extLst>
              <a:ext uri="{28A0092B-C50C-407E-A947-70E740481C1C}">
                <a14:useLocalDpi xmlns:a14="http://schemas.microsoft.com/office/drawing/2010/main" val="0"/>
              </a:ext>
            </a:extLst>
          </a:blip>
          <a:srcRect l="38295" r="50485"/>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978484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200" y="2264400"/>
            <a:ext cx="6046496" cy="3538816"/>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staying positive</a:t>
            </a:r>
            <a:endParaRPr lang="en-US" sz="2000" dirty="0">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The ability to use tactics to overcome setbacks and achieve goals.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keep trying when something goes wrong, and think about what happened.</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come up with ideas for changing difficult situations to positive opportunities.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In difficult situations I choose the best way to move forward instead of giving up.</a:t>
            </a:r>
          </a:p>
          <a:p>
            <a:pPr marL="342900" indent="-342900">
              <a:buFont typeface="Arial"/>
              <a:buChar char="•"/>
            </a:pPr>
            <a:endParaRPr lang="en-US" dirty="0"/>
          </a:p>
        </p:txBody>
      </p:sp>
      <p:sp>
        <p:nvSpPr>
          <p:cNvPr id="5" name="TextBox 4"/>
          <p:cNvSpPr txBox="1"/>
          <p:nvPr/>
        </p:nvSpPr>
        <p:spPr>
          <a:xfrm>
            <a:off x="13475136" y="3951619"/>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pic>
        <p:nvPicPr>
          <p:cNvPr id="7" name="Picture 6">
            <a:extLst>
              <a:ext uri="{FF2B5EF4-FFF2-40B4-BE49-F238E27FC236}">
                <a16:creationId xmlns:a16="http://schemas.microsoft.com/office/drawing/2014/main" id="{D7723BFF-601E-ED4E-B066-CEA38478B798}"/>
              </a:ext>
            </a:extLst>
          </p:cNvPr>
          <p:cNvPicPr/>
          <p:nvPr/>
        </p:nvPicPr>
        <p:blipFill rotWithShape="1">
          <a:blip r:embed="rId3">
            <a:extLst>
              <a:ext uri="{28A0092B-C50C-407E-A947-70E740481C1C}">
                <a14:useLocalDpi xmlns:a14="http://schemas.microsoft.com/office/drawing/2010/main" val="0"/>
              </a:ext>
            </a:extLst>
          </a:blip>
          <a:srcRect l="50452" r="38328"/>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45702672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200" y="2264400"/>
            <a:ext cx="6844516" cy="2622570"/>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aiming high</a:t>
            </a:r>
            <a:endParaRPr lang="en-US" sz="2000" dirty="0">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The ability to set clear, tangible goals + devise a robust route to achieving them.</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a:t>
            </a:r>
            <a:r>
              <a:rPr lang="en-US" sz="2000" dirty="0" err="1">
                <a:latin typeface="Arial" panose="020B0604020202020204" pitchFamily="34" charset="0"/>
                <a:cs typeface="Arial" panose="020B0604020202020204" pitchFamily="34" charset="0"/>
              </a:rPr>
              <a:t>prioritise</a:t>
            </a:r>
            <a:r>
              <a:rPr lang="en-US" sz="2000" dirty="0">
                <a:latin typeface="Arial" panose="020B0604020202020204" pitchFamily="34" charset="0"/>
                <a:cs typeface="Arial" panose="020B0604020202020204" pitchFamily="34" charset="0"/>
              </a:rPr>
              <a:t> different tasks to help me achieve my goal.</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create a plan to achieve a simple goal, breaking down tasks and securing resources independently.</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reflect on my skill set with accuracy and identify opportunities to improve further.</a:t>
            </a:r>
          </a:p>
          <a:p>
            <a:pPr marL="342900" indent="-342900">
              <a:buFont typeface="Arial"/>
              <a:buChar char="•"/>
            </a:pPr>
            <a:endParaRPr lang="en-US" dirty="0"/>
          </a:p>
        </p:txBody>
      </p:sp>
      <p:sp>
        <p:nvSpPr>
          <p:cNvPr id="5" name="TextBox 4"/>
          <p:cNvSpPr txBox="1"/>
          <p:nvPr/>
        </p:nvSpPr>
        <p:spPr>
          <a:xfrm>
            <a:off x="13475136" y="3951619"/>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pic>
        <p:nvPicPr>
          <p:cNvPr id="7" name="Picture 6">
            <a:extLst>
              <a:ext uri="{FF2B5EF4-FFF2-40B4-BE49-F238E27FC236}">
                <a16:creationId xmlns:a16="http://schemas.microsoft.com/office/drawing/2014/main" id="{EAD9B2EF-2C87-8D43-ADFF-3B4BC6F13D2C}"/>
              </a:ext>
            </a:extLst>
          </p:cNvPr>
          <p:cNvPicPr/>
          <p:nvPr/>
        </p:nvPicPr>
        <p:blipFill rotWithShape="1">
          <a:blip r:embed="rId3">
            <a:extLst>
              <a:ext uri="{28A0092B-C50C-407E-A947-70E740481C1C}">
                <a14:useLocalDpi xmlns:a14="http://schemas.microsoft.com/office/drawing/2010/main" val="0"/>
              </a:ext>
            </a:extLst>
          </a:blip>
          <a:srcRect l="63293" r="25487"/>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81774909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200" y="2264400"/>
            <a:ext cx="6096371" cy="2622570"/>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leadership</a:t>
            </a:r>
            <a:endParaRPr lang="en-US" sz="2000" dirty="0">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Supporting, encouraging and motivating others to achieve a shared goal.</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make sure that everyone has a job and can help my teammates when they need me.</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use my understanding of my teammates’ strengths to help achieve team goals.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see when disagreements are are developing and can use strategies to resolve these.</a:t>
            </a:r>
          </a:p>
          <a:p>
            <a:pPr marL="342900" indent="-342900">
              <a:buFont typeface="Arial"/>
              <a:buChar char="•"/>
            </a:pPr>
            <a:endParaRPr lang="en-US" dirty="0"/>
          </a:p>
        </p:txBody>
      </p:sp>
      <p:sp>
        <p:nvSpPr>
          <p:cNvPr id="5" name="TextBox 4"/>
          <p:cNvSpPr txBox="1"/>
          <p:nvPr/>
        </p:nvSpPr>
        <p:spPr>
          <a:xfrm>
            <a:off x="13475136" y="3951619"/>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pic>
        <p:nvPicPr>
          <p:cNvPr id="8" name="Picture 7">
            <a:extLst>
              <a:ext uri="{FF2B5EF4-FFF2-40B4-BE49-F238E27FC236}">
                <a16:creationId xmlns:a16="http://schemas.microsoft.com/office/drawing/2014/main" id="{ED9D9E8D-069E-914A-A2FC-ADD0426696E1}"/>
              </a:ext>
            </a:extLst>
          </p:cNvPr>
          <p:cNvPicPr/>
          <p:nvPr/>
        </p:nvPicPr>
        <p:blipFill rotWithShape="1">
          <a:blip r:embed="rId3">
            <a:extLst>
              <a:ext uri="{28A0092B-C50C-407E-A947-70E740481C1C}">
                <a14:useLocalDpi xmlns:a14="http://schemas.microsoft.com/office/drawing/2010/main" val="0"/>
              </a:ext>
            </a:extLst>
          </a:blip>
          <a:srcRect l="75602" r="13178"/>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5611792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sz="quarter" idx="4294967295"/>
          </p:nvPr>
        </p:nvSpPr>
        <p:spPr>
          <a:xfrm>
            <a:off x="1069199" y="2264400"/>
            <a:ext cx="6595135" cy="2622570"/>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teamwork</a:t>
            </a:r>
            <a:endParaRPr lang="en-US" sz="2000" dirty="0">
              <a:solidFill>
                <a:srgbClr val="0B4C86"/>
              </a:solidFill>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Working cooperatively with others towards </a:t>
            </a:r>
            <a:br>
              <a:rPr lang="en-US" sz="2000" b="1" dirty="0">
                <a:solidFill>
                  <a:srgbClr val="0B4C86"/>
                </a:solidFill>
                <a:latin typeface="Arial" panose="020B0604020202020204" pitchFamily="34" charset="0"/>
                <a:cs typeface="Arial" panose="020B0604020202020204" pitchFamily="34" charset="0"/>
              </a:rPr>
            </a:br>
            <a:r>
              <a:rPr lang="en-US" sz="2000" b="1" dirty="0">
                <a:solidFill>
                  <a:srgbClr val="0B4C86"/>
                </a:solidFill>
                <a:latin typeface="Arial" panose="020B0604020202020204" pitchFamily="34" charset="0"/>
                <a:cs typeface="Arial" panose="020B0604020202020204" pitchFamily="34" charset="0"/>
              </a:rPr>
              <a:t>achieving a shared goal.</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help with different jobs in my team and take responsibility for finishing my job.</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help make decisions and make my own suggestions.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a:t>
            </a:r>
            <a:r>
              <a:rPr lang="en-GB" sz="2000" dirty="0">
                <a:latin typeface="Arial" panose="020B0604020202020204" pitchFamily="34" charset="0"/>
                <a:cs typeface="Arial" panose="020B0604020202020204" pitchFamily="34" charset="0"/>
              </a:rPr>
              <a:t>recognise</a:t>
            </a:r>
            <a:r>
              <a:rPr lang="en-US" sz="2000" dirty="0">
                <a:latin typeface="Arial" panose="020B0604020202020204" pitchFamily="34" charset="0"/>
                <a:cs typeface="Arial" panose="020B0604020202020204" pitchFamily="34" charset="0"/>
              </a:rPr>
              <a:t> the value of others’ ideas and make useful contributions myself.</a:t>
            </a:r>
          </a:p>
          <a:p>
            <a:pPr marL="342900" indent="-342900">
              <a:buFont typeface="Arial"/>
              <a:buChar char="•"/>
            </a:pPr>
            <a:endParaRPr lang="en-US" dirty="0"/>
          </a:p>
        </p:txBody>
      </p:sp>
      <p:sp>
        <p:nvSpPr>
          <p:cNvPr id="5" name="TextBox 4"/>
          <p:cNvSpPr txBox="1"/>
          <p:nvPr/>
        </p:nvSpPr>
        <p:spPr>
          <a:xfrm>
            <a:off x="13475136" y="3951619"/>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pic>
        <p:nvPicPr>
          <p:cNvPr id="7" name="Picture 6">
            <a:extLst>
              <a:ext uri="{FF2B5EF4-FFF2-40B4-BE49-F238E27FC236}">
                <a16:creationId xmlns:a16="http://schemas.microsoft.com/office/drawing/2014/main" id="{C86813C0-EA6C-8849-9CBE-F29ED3AB94F4}"/>
              </a:ext>
            </a:extLst>
          </p:cNvPr>
          <p:cNvPicPr/>
          <p:nvPr/>
        </p:nvPicPr>
        <p:blipFill rotWithShape="1">
          <a:blip r:embed="rId3">
            <a:extLst>
              <a:ext uri="{28A0092B-C50C-407E-A947-70E740481C1C}">
                <a14:useLocalDpi xmlns:a14="http://schemas.microsoft.com/office/drawing/2010/main" val="0"/>
              </a:ext>
            </a:extLst>
          </a:blip>
          <a:srcRect l="88295" r="485"/>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11795085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p:cNvSpPr txBox="1">
            <a:spLocks/>
          </p:cNvSpPr>
          <p:nvPr/>
        </p:nvSpPr>
        <p:spPr>
          <a:xfrm>
            <a:off x="1069201" y="2264400"/>
            <a:ext cx="6063120" cy="3557588"/>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Self-assess your essential skills</a:t>
            </a:r>
          </a:p>
          <a:p>
            <a:pPr marL="342900" indent="-342900">
              <a:buClr>
                <a:srgbClr val="3EAC4D"/>
              </a:buClr>
              <a:buFont typeface="Arial" panose="020B0604020202020204" pitchFamily="34" charset="0"/>
              <a:buChar char="•"/>
            </a:pPr>
            <a:r>
              <a:rPr lang="en-US" sz="2000" dirty="0">
                <a:latin typeface="Arial" panose="020B0604020202020204" pitchFamily="34" charset="0"/>
                <a:cs typeface="Arial" panose="020B0604020202020204" pitchFamily="34" charset="0"/>
              </a:rPr>
              <a:t>Which ones do you have?</a:t>
            </a:r>
          </a:p>
          <a:p>
            <a:pPr marL="342900" indent="-342900">
              <a:buClr>
                <a:srgbClr val="3EAC4D"/>
              </a:buClr>
              <a:buFont typeface="Arial" panose="020B0604020202020204" pitchFamily="34" charset="0"/>
              <a:buChar char="•"/>
            </a:pPr>
            <a:r>
              <a:rPr lang="en-US" sz="2000" dirty="0">
                <a:latin typeface="Arial" panose="020B0604020202020204" pitchFamily="34" charset="0"/>
                <a:cs typeface="Arial" panose="020B0604020202020204" pitchFamily="34" charset="0"/>
              </a:rPr>
              <a:t>Which is your strongest?</a:t>
            </a:r>
          </a:p>
          <a:p>
            <a:pPr marL="342900" indent="-342900">
              <a:buClr>
                <a:srgbClr val="3EAC4D"/>
              </a:buClr>
              <a:buFont typeface="Arial" panose="020B0604020202020204" pitchFamily="34" charset="0"/>
              <a:buChar char="•"/>
            </a:pPr>
            <a:r>
              <a:rPr lang="en-US" sz="2000" dirty="0">
                <a:latin typeface="Arial" panose="020B0604020202020204" pitchFamily="34" charset="0"/>
                <a:cs typeface="Arial" panose="020B0604020202020204" pitchFamily="34" charset="0"/>
              </a:rPr>
              <a:t>Which would you most like to improve?</a:t>
            </a:r>
          </a:p>
          <a:p>
            <a:pPr marL="342900" indent="-342900">
              <a:buClr>
                <a:srgbClr val="3EAC4D"/>
              </a:buClr>
              <a:buFont typeface="Arial" panose="020B0604020202020204" pitchFamily="34" charset="0"/>
              <a:buChar char="•"/>
            </a:pPr>
            <a:r>
              <a:rPr lang="en-US" sz="2000" dirty="0">
                <a:latin typeface="Arial" panose="020B0604020202020204" pitchFamily="34" charset="0"/>
                <a:cs typeface="Arial" panose="020B0604020202020204" pitchFamily="34" charset="0"/>
              </a:rPr>
              <a:t>How could you do this?</a:t>
            </a:r>
          </a:p>
        </p:txBody>
      </p:sp>
    </p:spTree>
    <p:extLst>
      <p:ext uri="{BB962C8B-B14F-4D97-AF65-F5344CB8AC3E}">
        <p14:creationId xmlns:p14="http://schemas.microsoft.com/office/powerpoint/2010/main" val="24892603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069200" y="2264400"/>
            <a:ext cx="10972187" cy="3557588"/>
          </a:xfrm>
        </p:spPr>
        <p:txBody>
          <a:bodyPr/>
          <a:lstStyle/>
          <a:p>
            <a:pPr>
              <a:spcAft>
                <a:spcPts val="2000"/>
              </a:spcAft>
            </a:pPr>
            <a:r>
              <a:rPr lang="en-US" sz="3000" b="1" dirty="0">
                <a:solidFill>
                  <a:srgbClr val="0B4C86"/>
                </a:solidFill>
                <a:ea typeface="Open Sans" panose="020B0606030504020204" pitchFamily="34" charset="0"/>
                <a:cs typeface="Open Sans" panose="020B0606030504020204" pitchFamily="34" charset="0"/>
              </a:rPr>
              <a:t>Introduction to EPIC Engineers</a:t>
            </a:r>
            <a:endParaRPr lang="en-GB" sz="2000" dirty="0">
              <a:solidFill>
                <a:srgbClr val="0B4C86"/>
              </a:solidFill>
              <a:latin typeface="Arial" panose="020B0604020202020204" pitchFamily="34" charset="0"/>
              <a:cs typeface="Arial" panose="020B0604020202020204" pitchFamily="34" charset="0"/>
            </a:endParaRPr>
          </a:p>
          <a:p>
            <a:pPr>
              <a:spcAft>
                <a:spcPts val="1500"/>
              </a:spcAft>
            </a:pPr>
            <a:r>
              <a:rPr lang="en-GB" sz="2000" b="1" dirty="0">
                <a:solidFill>
                  <a:srgbClr val="0B4C86"/>
                </a:solidFill>
                <a:latin typeface="Arial" panose="020B0604020202020204" pitchFamily="34" charset="0"/>
                <a:cs typeface="Arial" panose="020B0604020202020204" pitchFamily="34" charset="0"/>
              </a:rPr>
              <a:t>Welcome to EPIC Engineers </a:t>
            </a:r>
          </a:p>
          <a:p>
            <a:pPr>
              <a:spcAft>
                <a:spcPts val="1500"/>
              </a:spcAft>
            </a:pPr>
            <a:r>
              <a:rPr lang="en-GB" sz="2000" dirty="0">
                <a:latin typeface="Arial" panose="020B0604020202020204" pitchFamily="34" charset="0"/>
                <a:cs typeface="Arial" panose="020B0604020202020204" pitchFamily="34" charset="0"/>
              </a:rPr>
              <a:t>Today’s workshop will be dedicated to STEM learning based around transport infrastructure, brought to you in partnership with HS2. </a:t>
            </a:r>
          </a:p>
          <a:p>
            <a:r>
              <a:rPr lang="en-GB" sz="2000" b="1" dirty="0">
                <a:solidFill>
                  <a:srgbClr val="0B4C86"/>
                </a:solidFill>
                <a:latin typeface="Arial" panose="020B0604020202020204" pitchFamily="34" charset="0"/>
                <a:cs typeface="Arial" panose="020B0604020202020204" pitchFamily="34" charset="0"/>
              </a:rPr>
              <a:t>Over today’s session, you will learn to:</a:t>
            </a:r>
            <a:endParaRPr lang="en-GB" sz="2000" b="1" i="1" dirty="0">
              <a:solidFill>
                <a:srgbClr val="0B4C86"/>
              </a:solidFill>
              <a:latin typeface="Arial" panose="020B0604020202020204" pitchFamily="34" charset="0"/>
              <a:cs typeface="Arial" panose="020B0604020202020204" pitchFamily="34" charset="0"/>
            </a:endParaRPr>
          </a:p>
          <a:p>
            <a:pPr marL="342900" lvl="0" indent="-342900">
              <a:buClr>
                <a:srgbClr val="0B4C86"/>
              </a:buClr>
              <a:buFont typeface="Arial"/>
              <a:buChar char="•"/>
            </a:pPr>
            <a:r>
              <a:rPr lang="en-GB" sz="2000" dirty="0">
                <a:latin typeface="Arial" panose="020B0604020202020204" pitchFamily="34" charset="0"/>
                <a:cs typeface="Arial" panose="020B0604020202020204" pitchFamily="34" charset="0"/>
              </a:rPr>
              <a:t>Describe the STEM careers available in transport infrastructure.</a:t>
            </a:r>
          </a:p>
          <a:p>
            <a:pPr marL="342900" lvl="0" indent="-342900">
              <a:buClr>
                <a:srgbClr val="0B4C86"/>
              </a:buClr>
              <a:buFont typeface="Arial"/>
              <a:buChar char="•"/>
            </a:pPr>
            <a:r>
              <a:rPr lang="en-GB" sz="2000" dirty="0">
                <a:latin typeface="Arial" panose="020B0604020202020204" pitchFamily="34" charset="0"/>
                <a:cs typeface="Arial" panose="020B0604020202020204" pitchFamily="34" charset="0"/>
              </a:rPr>
              <a:t>Describe the skills useful in a STEM working environment.</a:t>
            </a:r>
          </a:p>
          <a:p>
            <a:pPr marL="342900" lvl="0" indent="-342900">
              <a:buClr>
                <a:srgbClr val="0B4C86"/>
              </a:buClr>
              <a:buFont typeface="Arial"/>
              <a:buChar char="•"/>
            </a:pPr>
            <a:r>
              <a:rPr lang="en-GB" sz="2000" dirty="0">
                <a:latin typeface="Arial" panose="020B0604020202020204" pitchFamily="34" charset="0"/>
                <a:cs typeface="Arial" panose="020B0604020202020204" pitchFamily="34" charset="0"/>
              </a:rPr>
              <a:t>Understand how railway infrastructure is developed to satisfy present and future needs.</a:t>
            </a:r>
          </a:p>
          <a:p>
            <a:endParaRPr lang="en-US" dirty="0"/>
          </a:p>
        </p:txBody>
      </p:sp>
    </p:spTree>
    <p:extLst>
      <p:ext uri="{BB962C8B-B14F-4D97-AF65-F5344CB8AC3E}">
        <p14:creationId xmlns:p14="http://schemas.microsoft.com/office/powerpoint/2010/main" val="128658704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069200" y="2264400"/>
            <a:ext cx="10045700" cy="3557588"/>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Stations of the Future</a:t>
            </a:r>
            <a:endParaRPr lang="en-US" sz="2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When designing new buildings, it is important that they work not only for now, but well into the future. What will a station built for 2050 be like?</a:t>
            </a:r>
          </a:p>
          <a:p>
            <a:r>
              <a:rPr lang="en-US" sz="2000" b="1" dirty="0">
                <a:solidFill>
                  <a:srgbClr val="0B4C86"/>
                </a:solidFill>
                <a:latin typeface="Arial" panose="020B0604020202020204" pitchFamily="34" charset="0"/>
                <a:cs typeface="Arial" panose="020B0604020202020204" pitchFamily="34" charset="0"/>
              </a:rPr>
              <a:t>In this session you will:</a:t>
            </a:r>
          </a:p>
          <a:p>
            <a:pPr marL="285750" indent="-285750">
              <a:buClr>
                <a:srgbClr val="3EAC4D"/>
              </a:buClr>
              <a:buFont typeface="Arial"/>
              <a:buChar char="•"/>
            </a:pPr>
            <a:r>
              <a:rPr lang="en-US" sz="2000" dirty="0">
                <a:latin typeface="Arial" panose="020B0604020202020204" pitchFamily="34" charset="0"/>
                <a:cs typeface="Arial" panose="020B0604020202020204" pitchFamily="34" charset="0"/>
              </a:rPr>
              <a:t>Role-play some STEM careers.</a:t>
            </a:r>
          </a:p>
          <a:p>
            <a:pPr marL="285750" indent="-285750">
              <a:buClr>
                <a:srgbClr val="3EAC4D"/>
              </a:buClr>
              <a:buFont typeface="Arial"/>
              <a:buChar char="•"/>
            </a:pPr>
            <a:r>
              <a:rPr lang="en-US" sz="2000" dirty="0">
                <a:latin typeface="Arial" panose="020B0604020202020204" pitchFamily="34" charset="0"/>
                <a:cs typeface="Arial" panose="020B0604020202020204" pitchFamily="34" charset="0"/>
              </a:rPr>
              <a:t>Design a station for use in 2050.</a:t>
            </a:r>
          </a:p>
          <a:p>
            <a:pPr marL="285750" indent="-285750">
              <a:buClr>
                <a:srgbClr val="3EAC4D"/>
              </a:buClr>
              <a:buFont typeface="Arial"/>
              <a:buChar char="•"/>
            </a:pPr>
            <a:r>
              <a:rPr lang="en-US" sz="2000" dirty="0">
                <a:latin typeface="Arial" panose="020B0604020202020204" pitchFamily="34" charset="0"/>
                <a:cs typeface="Arial" panose="020B0604020202020204" pitchFamily="34" charset="0"/>
              </a:rPr>
              <a:t>Share your ideas with others.</a:t>
            </a:r>
          </a:p>
          <a:p>
            <a:endParaRPr lang="en-US" dirty="0"/>
          </a:p>
          <a:p>
            <a:endParaRPr lang="en-US" dirty="0"/>
          </a:p>
        </p:txBody>
      </p:sp>
    </p:spTree>
    <p:extLst>
      <p:ext uri="{BB962C8B-B14F-4D97-AF65-F5344CB8AC3E}">
        <p14:creationId xmlns:p14="http://schemas.microsoft.com/office/powerpoint/2010/main" val="428353168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p:spPr>
        <p:txBody>
          <a:bodyPr/>
          <a:lstStyle/>
          <a:p>
            <a:r>
              <a:rPr lang="en-US" sz="3000" dirty="0">
                <a:solidFill>
                  <a:srgbClr val="0B4C86"/>
                </a:solidFill>
                <a:latin typeface="+mj-lt"/>
              </a:rPr>
              <a:t>SOTF student introduction video</a:t>
            </a:r>
          </a:p>
        </p:txBody>
      </p:sp>
    </p:spTree>
    <p:extLst>
      <p:ext uri="{BB962C8B-B14F-4D97-AF65-F5344CB8AC3E}">
        <p14:creationId xmlns:p14="http://schemas.microsoft.com/office/powerpoint/2010/main" val="289355872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8573564" cy="4058292"/>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Joining the team</a:t>
            </a:r>
            <a:endParaRPr lang="en-US" sz="2000" dirty="0">
              <a:solidFill>
                <a:srgbClr val="0B4C86"/>
              </a:solidFill>
              <a:latin typeface="Arial" panose="020B0604020202020204" pitchFamily="34" charset="0"/>
              <a:cs typeface="Arial" panose="020B0604020202020204" pitchFamily="34" charset="0"/>
            </a:endParaRPr>
          </a:p>
          <a:p>
            <a:pPr>
              <a:spcAft>
                <a:spcPts val="1400"/>
              </a:spcAft>
            </a:pPr>
            <a:r>
              <a:rPr lang="en-US" sz="2000" dirty="0">
                <a:latin typeface="Arial" panose="020B0604020202020204" pitchFamily="34" charset="0"/>
                <a:cs typeface="Arial" panose="020B0604020202020204" pitchFamily="34" charset="0"/>
              </a:rPr>
              <a:t>You will be producing a design proposal for a train station to be built in 2050. </a:t>
            </a:r>
          </a:p>
          <a:p>
            <a:pPr>
              <a:spcAft>
                <a:spcPts val="1400"/>
              </a:spcAft>
            </a:pPr>
            <a:r>
              <a:rPr lang="en-US" sz="2000" dirty="0">
                <a:latin typeface="Arial" panose="020B0604020202020204" pitchFamily="34" charset="0"/>
                <a:cs typeface="Arial" panose="020B0604020202020204" pitchFamily="34" charset="0"/>
              </a:rPr>
              <a:t>Read the job descriptions in your booklet, and decide who will take on which role in your design team. </a:t>
            </a:r>
          </a:p>
          <a:p>
            <a:pPr>
              <a:spcAft>
                <a:spcPts val="1400"/>
              </a:spcAft>
            </a:pPr>
            <a:r>
              <a:rPr lang="en-US" sz="2000" dirty="0">
                <a:latin typeface="Arial" panose="020B0604020202020204" pitchFamily="34" charset="0"/>
                <a:cs typeface="Arial" panose="020B0604020202020204" pitchFamily="34" charset="0"/>
              </a:rPr>
              <a:t>What makes you suitable for this role?</a:t>
            </a:r>
          </a:p>
        </p:txBody>
      </p:sp>
    </p:spTree>
    <p:extLst>
      <p:ext uri="{BB962C8B-B14F-4D97-AF65-F5344CB8AC3E}">
        <p14:creationId xmlns:p14="http://schemas.microsoft.com/office/powerpoint/2010/main" val="258998309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ssandra_ColorCorrect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88" y="1873958"/>
            <a:ext cx="5137316" cy="2889740"/>
          </a:xfrm>
          <a:prstGeom prst="rect">
            <a:avLst/>
          </a:prstGeom>
        </p:spPr>
      </p:pic>
      <p:pic>
        <p:nvPicPr>
          <p:cNvPr id="3" name="Picture 2" descr="Jenny_ColorCorrected0001.png"/>
          <p:cNvPicPr>
            <a:picLocks noChangeAspect="1"/>
          </p:cNvPicPr>
          <p:nvPr/>
        </p:nvPicPr>
        <p:blipFill rotWithShape="1">
          <a:blip r:embed="rId4" cstate="print">
            <a:extLst>
              <a:ext uri="{28A0092B-C50C-407E-A947-70E740481C1C}">
                <a14:useLocalDpi xmlns:a14="http://schemas.microsoft.com/office/drawing/2010/main" val="0"/>
              </a:ext>
            </a:extLst>
          </a:blip>
          <a:srcRect l="24834" r="22866"/>
          <a:stretch/>
        </p:blipFill>
        <p:spPr>
          <a:xfrm>
            <a:off x="5877593" y="1651546"/>
            <a:ext cx="2909821" cy="3933276"/>
          </a:xfrm>
          <a:prstGeom prst="rect">
            <a:avLst/>
          </a:prstGeom>
        </p:spPr>
      </p:pic>
      <p:pic>
        <p:nvPicPr>
          <p:cNvPr id="4" name="Picture 3" descr="Rafael_felci0001.png"/>
          <p:cNvPicPr>
            <a:picLocks noChangeAspect="1"/>
          </p:cNvPicPr>
          <p:nvPr/>
        </p:nvPicPr>
        <p:blipFill rotWithShape="1">
          <a:blip r:embed="rId5" cstate="print">
            <a:extLst>
              <a:ext uri="{28A0092B-C50C-407E-A947-70E740481C1C}">
                <a14:useLocalDpi xmlns:a14="http://schemas.microsoft.com/office/drawing/2010/main" val="0"/>
              </a:ext>
            </a:extLst>
          </a:blip>
          <a:srcRect l="21577" r="26141"/>
          <a:stretch/>
        </p:blipFill>
        <p:spPr>
          <a:xfrm>
            <a:off x="3008193" y="1799373"/>
            <a:ext cx="2898695" cy="3919628"/>
          </a:xfrm>
          <a:prstGeom prst="rect">
            <a:avLst/>
          </a:prstGeom>
        </p:spPr>
      </p:pic>
      <p:pic>
        <p:nvPicPr>
          <p:cNvPr id="10" name="Picture 9" descr="Tom_ColorCorrected.png"/>
          <p:cNvPicPr>
            <a:picLocks noChangeAspect="1"/>
          </p:cNvPicPr>
          <p:nvPr/>
        </p:nvPicPr>
        <p:blipFill rotWithShape="1">
          <a:blip r:embed="rId6" cstate="print">
            <a:extLst>
              <a:ext uri="{28A0092B-C50C-407E-A947-70E740481C1C}">
                <a14:useLocalDpi xmlns:a14="http://schemas.microsoft.com/office/drawing/2010/main" val="0"/>
              </a:ext>
            </a:extLst>
          </a:blip>
          <a:srcRect r="48087"/>
          <a:stretch/>
        </p:blipFill>
        <p:spPr>
          <a:xfrm>
            <a:off x="9099932" y="1873958"/>
            <a:ext cx="2561630" cy="3488452"/>
          </a:xfrm>
          <a:prstGeom prst="rect">
            <a:avLst/>
          </a:prstGeom>
        </p:spPr>
      </p:pic>
      <p:sp>
        <p:nvSpPr>
          <p:cNvPr id="5" name="Text Placeholder 4"/>
          <p:cNvSpPr>
            <a:spLocks noGrp="1"/>
          </p:cNvSpPr>
          <p:nvPr>
            <p:ph type="body" sz="quarter" idx="12"/>
          </p:nvPr>
        </p:nvSpPr>
        <p:spPr>
          <a:xfrm>
            <a:off x="461878" y="4422371"/>
            <a:ext cx="2698750" cy="1978429"/>
          </a:xfrm>
        </p:spPr>
        <p:txBody>
          <a:bodyPr anchor="t"/>
          <a:lstStyle/>
          <a:p>
            <a:pPr>
              <a:spcAft>
                <a:spcPts val="1200"/>
              </a:spcAft>
            </a:pPr>
            <a:r>
              <a:rPr lang="en-US" sz="1800" b="1" dirty="0"/>
              <a:t>Civil Engineer</a:t>
            </a:r>
          </a:p>
          <a:p>
            <a:r>
              <a:rPr lang="en-US" sz="1700" dirty="0"/>
              <a:t>You will be responsible </a:t>
            </a:r>
            <a:br>
              <a:rPr lang="en-US" sz="1700" dirty="0"/>
            </a:br>
            <a:r>
              <a:rPr lang="en-US" sz="1700" dirty="0"/>
              <a:t>for deciding on the material and structure</a:t>
            </a:r>
            <a:br>
              <a:rPr lang="en-US" sz="1700" dirty="0"/>
            </a:br>
            <a:r>
              <a:rPr lang="en-US" sz="1700" dirty="0"/>
              <a:t> of the building</a:t>
            </a:r>
            <a:r>
              <a:rPr lang="en-US" sz="1800" dirty="0"/>
              <a:t>.</a:t>
            </a:r>
          </a:p>
        </p:txBody>
      </p:sp>
      <p:sp>
        <p:nvSpPr>
          <p:cNvPr id="6" name="Text Placeholder 5"/>
          <p:cNvSpPr>
            <a:spLocks noGrp="1"/>
          </p:cNvSpPr>
          <p:nvPr>
            <p:ph type="body" sz="quarter" idx="13"/>
          </p:nvPr>
        </p:nvSpPr>
        <p:spPr>
          <a:xfrm>
            <a:off x="3308011" y="4422371"/>
            <a:ext cx="2698750" cy="1994357"/>
          </a:xfrm>
          <a:solidFill>
            <a:schemeClr val="accent3"/>
          </a:solidFill>
        </p:spPr>
        <p:txBody>
          <a:bodyPr anchor="t"/>
          <a:lstStyle/>
          <a:p>
            <a:pPr>
              <a:spcAft>
                <a:spcPts val="1200"/>
              </a:spcAft>
            </a:pPr>
            <a:r>
              <a:rPr lang="en-US" sz="1800" b="1" dirty="0"/>
              <a:t>CX Designer</a:t>
            </a:r>
          </a:p>
          <a:p>
            <a:r>
              <a:rPr lang="en-US" sz="1700" dirty="0"/>
              <a:t>You will be responsible </a:t>
            </a:r>
            <a:br>
              <a:rPr lang="en-US" sz="1700" dirty="0"/>
            </a:br>
            <a:r>
              <a:rPr lang="en-US" sz="1700" dirty="0"/>
              <a:t>for ensuring that the station works for everybody and is on </a:t>
            </a:r>
            <a:br>
              <a:rPr lang="en-US" sz="1700" dirty="0"/>
            </a:br>
            <a:r>
              <a:rPr lang="en-US" sz="1700" dirty="0"/>
              <a:t>trend for 2050.</a:t>
            </a:r>
          </a:p>
        </p:txBody>
      </p:sp>
      <p:sp>
        <p:nvSpPr>
          <p:cNvPr id="7" name="Text Placeholder 6"/>
          <p:cNvSpPr>
            <a:spLocks noGrp="1"/>
          </p:cNvSpPr>
          <p:nvPr>
            <p:ph type="body" sz="quarter" idx="14"/>
          </p:nvPr>
        </p:nvSpPr>
        <p:spPr>
          <a:xfrm>
            <a:off x="6185239" y="4422371"/>
            <a:ext cx="2698750" cy="1994357"/>
          </a:xfrm>
          <a:solidFill>
            <a:schemeClr val="accent2"/>
          </a:solidFill>
        </p:spPr>
        <p:txBody>
          <a:bodyPr anchor="t"/>
          <a:lstStyle/>
          <a:p>
            <a:pPr>
              <a:spcAft>
                <a:spcPts val="1200"/>
              </a:spcAft>
            </a:pPr>
            <a:r>
              <a:rPr lang="en-US" sz="1800" b="1" dirty="0"/>
              <a:t>BIM Technician</a:t>
            </a:r>
          </a:p>
          <a:p>
            <a:r>
              <a:rPr lang="en-US" sz="1700" dirty="0"/>
              <a:t>You will be responsible</a:t>
            </a:r>
            <a:br>
              <a:rPr lang="en-US" sz="1700" dirty="0"/>
            </a:br>
            <a:r>
              <a:rPr lang="en-US" sz="1700" dirty="0"/>
              <a:t>for communicating the floorplan of the station</a:t>
            </a:r>
            <a:r>
              <a:rPr lang="en-US" sz="1800" dirty="0"/>
              <a:t>.</a:t>
            </a:r>
          </a:p>
        </p:txBody>
      </p:sp>
      <p:sp>
        <p:nvSpPr>
          <p:cNvPr id="8" name="Text Placeholder 7"/>
          <p:cNvSpPr>
            <a:spLocks noGrp="1"/>
          </p:cNvSpPr>
          <p:nvPr>
            <p:ph type="body" sz="quarter" idx="15"/>
          </p:nvPr>
        </p:nvSpPr>
        <p:spPr>
          <a:xfrm>
            <a:off x="9031372" y="4422371"/>
            <a:ext cx="2698750" cy="1994357"/>
          </a:xfrm>
          <a:solidFill>
            <a:schemeClr val="tx2"/>
          </a:solidFill>
        </p:spPr>
        <p:txBody>
          <a:bodyPr anchor="t"/>
          <a:lstStyle/>
          <a:p>
            <a:pPr>
              <a:spcAft>
                <a:spcPts val="1200"/>
              </a:spcAft>
            </a:pPr>
            <a:r>
              <a:rPr lang="en-US" sz="1700" b="1" dirty="0"/>
              <a:t>Environmental Advisor</a:t>
            </a:r>
          </a:p>
          <a:p>
            <a:r>
              <a:rPr lang="en-US" sz="1700" dirty="0"/>
              <a:t>You will be responsible </a:t>
            </a:r>
            <a:br>
              <a:rPr lang="en-US" sz="1700" dirty="0"/>
            </a:br>
            <a:r>
              <a:rPr lang="en-US" sz="1700" dirty="0"/>
              <a:t>for making sure that </a:t>
            </a:r>
            <a:br>
              <a:rPr lang="en-US" sz="1700" dirty="0"/>
            </a:br>
            <a:r>
              <a:rPr lang="en-US" sz="1700" dirty="0"/>
              <a:t>the station has a </a:t>
            </a:r>
            <a:br>
              <a:rPr lang="en-US" sz="1700" dirty="0"/>
            </a:br>
            <a:r>
              <a:rPr lang="en-US" sz="1700" dirty="0"/>
              <a:t>minimal impact on </a:t>
            </a:r>
            <a:br>
              <a:rPr lang="en-US" sz="1700" dirty="0"/>
            </a:br>
            <a:r>
              <a:rPr lang="en-US" sz="1700" dirty="0"/>
              <a:t>the environment.</a:t>
            </a:r>
          </a:p>
        </p:txBody>
      </p:sp>
    </p:spTree>
    <p:extLst>
      <p:ext uri="{BB962C8B-B14F-4D97-AF65-F5344CB8AC3E}">
        <p14:creationId xmlns:p14="http://schemas.microsoft.com/office/powerpoint/2010/main" val="327161635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8689B7BA-FAD8-1D41-B0F9-034E7FCEB03C}"/>
              </a:ext>
            </a:extLst>
          </p:cNvPr>
          <p:cNvSpPr txBox="1">
            <a:spLocks/>
          </p:cNvSpPr>
          <p:nvPr/>
        </p:nvSpPr>
        <p:spPr>
          <a:xfrm>
            <a:off x="1069200" y="2264400"/>
            <a:ext cx="9537840" cy="41364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cs typeface="Arial" panose="020B0604020202020204" pitchFamily="34" charset="0"/>
              </a:rPr>
              <a:t>Civil Engineer</a:t>
            </a:r>
          </a:p>
          <a:p>
            <a:pPr>
              <a:spcAft>
                <a:spcPts val="1500"/>
              </a:spcAft>
            </a:pPr>
            <a:r>
              <a:rPr lang="en-US" dirty="0">
                <a:latin typeface="Arial" panose="020B0604020202020204" pitchFamily="34" charset="0"/>
                <a:cs typeface="Arial" panose="020B0604020202020204" pitchFamily="34" charset="0"/>
              </a:rPr>
              <a:t>There are many types of engineering careers; from Civil and Structural Engineers to Mechanical, Electrical and Geotechnical. </a:t>
            </a:r>
          </a:p>
          <a:p>
            <a:pPr>
              <a:spcAft>
                <a:spcPts val="1500"/>
              </a:spcAft>
            </a:pPr>
            <a:r>
              <a:rPr lang="en-US" dirty="0">
                <a:latin typeface="Arial" panose="020B0604020202020204" pitchFamily="34" charset="0"/>
                <a:cs typeface="Arial" panose="020B0604020202020204" pitchFamily="34" charset="0"/>
              </a:rPr>
              <a:t>Civil Engineers deal with the design and construction of built structures, including railways, airports, roads, bridges, dams, pipelines, canals and other such projects. </a:t>
            </a:r>
          </a:p>
          <a:p>
            <a:pPr>
              <a:spcAft>
                <a:spcPts val="1500"/>
              </a:spcAft>
            </a:pPr>
            <a:r>
              <a:rPr lang="en-US" dirty="0">
                <a:latin typeface="Arial" panose="020B0604020202020204" pitchFamily="34" charset="0"/>
                <a:cs typeface="Arial" panose="020B0604020202020204" pitchFamily="34" charset="0"/>
              </a:rPr>
              <a:t>A key skill of an engineer is to match the right materials and construction to the right project, with Civil Engineers often working with reinforce concrete, brick and other materials. Civil Engineers also must work with others, taking advice from experts such as Environmental Advisors or GIS Technicians, or creating models with CAD Technicians. </a:t>
            </a:r>
          </a:p>
          <a:p>
            <a:pPr>
              <a:spcAft>
                <a:spcPts val="1500"/>
              </a:spcAft>
            </a:pPr>
            <a:r>
              <a:rPr lang="en-US" dirty="0">
                <a:latin typeface="Arial" panose="020B0604020202020204" pitchFamily="34" charset="0"/>
                <a:cs typeface="Arial" panose="020B0604020202020204" pitchFamily="34" charset="0"/>
              </a:rPr>
              <a:t>The usual route for becoming a chartered engineer is to study civil engineering at degree level, after A-Levels. There are also B-Tec and apprenticeship routes. </a:t>
            </a:r>
          </a:p>
          <a:p>
            <a:endParaRPr lang="en-US" dirty="0">
              <a:solidFill>
                <a:srgbClr val="000000"/>
              </a:solidFill>
              <a:latin typeface="Arial"/>
              <a:ea typeface="Arial"/>
              <a:cs typeface="Arial"/>
            </a:endParaRPr>
          </a:p>
          <a:p>
            <a:endParaRPr lang="en-US" dirty="0"/>
          </a:p>
          <a:p>
            <a:endParaRPr lang="en-US" dirty="0"/>
          </a:p>
        </p:txBody>
      </p:sp>
    </p:spTree>
    <p:extLst>
      <p:ext uri="{BB962C8B-B14F-4D97-AF65-F5344CB8AC3E}">
        <p14:creationId xmlns:p14="http://schemas.microsoft.com/office/powerpoint/2010/main" val="98953606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069200" y="2264400"/>
            <a:ext cx="9438087" cy="442651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Environmental Advisor</a:t>
            </a:r>
          </a:p>
          <a:p>
            <a:pPr>
              <a:spcAft>
                <a:spcPts val="1500"/>
              </a:spcAft>
            </a:pPr>
            <a:r>
              <a:rPr lang="en-US" dirty="0">
                <a:latin typeface="Arial" panose="020B0604020202020204" pitchFamily="34" charset="0"/>
                <a:cs typeface="Arial" panose="020B0604020202020204" pitchFamily="34" charset="0"/>
              </a:rPr>
              <a:t>Their job is to design solutions to limit the environmental impact of engineering projects. Working closely with Ecologists, who study the natural environment, they advise Civil Engineers on issues such as noise and chemical pollution and habitat loss.</a:t>
            </a:r>
          </a:p>
          <a:p>
            <a:pPr>
              <a:spcAft>
                <a:spcPts val="1500"/>
              </a:spcAft>
            </a:pPr>
            <a:r>
              <a:rPr lang="en-US" dirty="0">
                <a:latin typeface="Arial" panose="020B0604020202020204" pitchFamily="34" charset="0"/>
                <a:cs typeface="Arial" panose="020B0604020202020204" pitchFamily="34" charset="0"/>
              </a:rPr>
              <a:t>Working on HS2, Environmental Advisors are responsible for the creation of green corridors and maintaining or replacing habitats along the route, such as meadows, wetland and woodlands. Environmental Advisors are also overseeing the creating of green bridges and bat barns, to help maintain bat populations as well as other woodland creatures.</a:t>
            </a:r>
          </a:p>
          <a:p>
            <a:pPr>
              <a:spcAft>
                <a:spcPts val="1500"/>
              </a:spcAft>
            </a:pPr>
            <a:r>
              <a:rPr lang="en-US" dirty="0">
                <a:latin typeface="Arial" panose="020B0604020202020204" pitchFamily="34" charset="0"/>
                <a:cs typeface="Arial" panose="020B0604020202020204" pitchFamily="34" charset="0"/>
              </a:rPr>
              <a:t>Environmental Advisors will usually enter the profession from having a degree in environmental science, biology, chemistry or geology. </a:t>
            </a:r>
          </a:p>
          <a:p>
            <a:pPr marL="342900" indent="-342900">
              <a:buFont typeface="Arial"/>
              <a:buChar char="•"/>
            </a:pPr>
            <a:endParaRPr lang="en-US" sz="2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2" name="TextBox 1"/>
          <p:cNvSpPr txBox="1"/>
          <p:nvPr/>
        </p:nvSpPr>
        <p:spPr>
          <a:xfrm>
            <a:off x="-1887225" y="802672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10458969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069200" y="2264400"/>
            <a:ext cx="8911404" cy="4426512"/>
          </a:xfrm>
        </p:spPr>
        <p:txBody>
          <a:bodyPr/>
          <a:lstStyle/>
          <a:p>
            <a:pPr>
              <a:spcAft>
                <a:spcPts val="2000"/>
              </a:spcAft>
            </a:pPr>
            <a:r>
              <a:rPr lang="en-US" sz="3000" b="1" dirty="0">
                <a:solidFill>
                  <a:srgbClr val="014A80"/>
                </a:solidFill>
                <a:cs typeface="Arial"/>
              </a:rPr>
              <a:t>Building Information Modelling(BIM) Technician</a:t>
            </a:r>
          </a:p>
          <a:p>
            <a:pPr>
              <a:spcAft>
                <a:spcPts val="1500"/>
              </a:spcAft>
            </a:pPr>
            <a:r>
              <a:rPr lang="en-US" dirty="0">
                <a:solidFill>
                  <a:schemeClr val="accent5">
                    <a:lumMod val="75000"/>
                    <a:lumOff val="25000"/>
                  </a:schemeClr>
                </a:solidFill>
                <a:latin typeface="Arial"/>
                <a:cs typeface="Arial"/>
              </a:rPr>
              <a:t>BIM Technicians produce the models and drawings during the design and construction phase of design. Using computer aided design, they can produce realistic and testable 2D and 3D models of buildings.</a:t>
            </a:r>
          </a:p>
          <a:p>
            <a:pPr>
              <a:spcAft>
                <a:spcPts val="1500"/>
              </a:spcAft>
            </a:pPr>
            <a:r>
              <a:rPr lang="en-US" dirty="0">
                <a:solidFill>
                  <a:schemeClr val="accent5">
                    <a:lumMod val="75000"/>
                    <a:lumOff val="25000"/>
                  </a:schemeClr>
                </a:solidFill>
                <a:latin typeface="Arial"/>
                <a:cs typeface="Arial"/>
              </a:rPr>
              <a:t>BIM Technicians work closely with Civil Engineers, using digital data manipulation to plan and test construction and they work with Customer Experience Designers to ensure that the building works for all customers. </a:t>
            </a:r>
          </a:p>
          <a:p>
            <a:pPr>
              <a:spcAft>
                <a:spcPts val="1500"/>
              </a:spcAft>
            </a:pPr>
            <a:r>
              <a:rPr lang="en-US" dirty="0">
                <a:solidFill>
                  <a:schemeClr val="accent5">
                    <a:lumMod val="75000"/>
                    <a:lumOff val="25000"/>
                  </a:schemeClr>
                </a:solidFill>
                <a:latin typeface="Arial"/>
                <a:cs typeface="Arial"/>
              </a:rPr>
              <a:t>BIM Technicians will enter the profession using many different routes from computer aided engineering degree, to a degree in architecture or quantity surveying. </a:t>
            </a:r>
          </a:p>
        </p:txBody>
      </p:sp>
      <p:sp>
        <p:nvSpPr>
          <p:cNvPr id="2" name="TextBox 1"/>
          <p:cNvSpPr txBox="1"/>
          <p:nvPr/>
        </p:nvSpPr>
        <p:spPr>
          <a:xfrm>
            <a:off x="-1887225" y="802672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23727841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069200" y="2264400"/>
            <a:ext cx="9434945" cy="4426512"/>
          </a:xfrm>
        </p:spPr>
        <p:txBody>
          <a:bodyPr/>
          <a:lstStyle/>
          <a:p>
            <a:pPr>
              <a:spcAft>
                <a:spcPts val="2000"/>
              </a:spcAft>
            </a:pPr>
            <a:r>
              <a:rPr lang="en-GB" sz="3000" b="1" dirty="0">
                <a:solidFill>
                  <a:srgbClr val="0B4C86"/>
                </a:solidFill>
                <a:latin typeface="Arial" panose="020B0604020202020204" pitchFamily="34" charset="0"/>
                <a:cs typeface="Arial" panose="020B0604020202020204" pitchFamily="34" charset="0"/>
              </a:rPr>
              <a:t>Customer Experience (CX) Designer</a:t>
            </a:r>
          </a:p>
          <a:p>
            <a:pPr>
              <a:spcAft>
                <a:spcPts val="1500"/>
              </a:spcAft>
            </a:pPr>
            <a:r>
              <a:rPr lang="en-GB" dirty="0">
                <a:latin typeface="Arial" panose="020B0604020202020204" pitchFamily="34" charset="0"/>
                <a:cs typeface="Arial" panose="020B0604020202020204" pitchFamily="34" charset="0"/>
              </a:rPr>
              <a:t>Their job is to ensure that businesses put customers first, ensuring that the whole system is designed around the needs and comfort of the people who use the business’s products or services, as well as its employees and ot</a:t>
            </a:r>
            <a:r>
              <a:rPr lang="en-US" dirty="0">
                <a:latin typeface="Arial" panose="020B0604020202020204" pitchFamily="34" charset="0"/>
                <a:cs typeface="Arial" panose="020B0604020202020204" pitchFamily="34" charset="0"/>
              </a:rPr>
              <a:t>he</a:t>
            </a:r>
            <a:r>
              <a:rPr lang="en-GB" dirty="0">
                <a:latin typeface="Arial" panose="020B0604020202020204" pitchFamily="34" charset="0"/>
                <a:cs typeface="Arial" panose="020B0604020202020204" pitchFamily="34" charset="0"/>
              </a:rPr>
              <a:t>r stakeholders.  </a:t>
            </a:r>
          </a:p>
          <a:p>
            <a:pPr>
              <a:spcAft>
                <a:spcPts val="1500"/>
              </a:spcAft>
            </a:pPr>
            <a:r>
              <a:rPr lang="en-GB" dirty="0">
                <a:latin typeface="Arial" panose="020B0604020202020204" pitchFamily="34" charset="0"/>
                <a:cs typeface="Arial" panose="020B0604020202020204" pitchFamily="34" charset="0"/>
              </a:rPr>
              <a:t>CX Designers work collaboratively with those involved at every stage of a customer’s journey, from Graphic and Interior Designers to Web Developers and station staff. They also have to be aware of future trends, to make sure that a building built in ten years’ time will be relevant for the people using it. </a:t>
            </a:r>
          </a:p>
          <a:p>
            <a:pPr>
              <a:spcAft>
                <a:spcPts val="1500"/>
              </a:spcAft>
            </a:pPr>
            <a:r>
              <a:rPr lang="en-GB" dirty="0">
                <a:latin typeface="Arial" panose="020B0604020202020204" pitchFamily="34" charset="0"/>
                <a:cs typeface="Arial" panose="020B0604020202020204" pitchFamily="34" charset="0"/>
              </a:rPr>
              <a:t>As this is a new and diverse area, people come into it from a variety of backgrounds. Some may come from a product design background, whereas others have user experience or app design degrees. </a:t>
            </a:r>
            <a:endParaRPr lang="en-US" dirty="0">
              <a:latin typeface="Arial" panose="020B0604020202020204" pitchFamily="34" charset="0"/>
              <a:cs typeface="Arial" panose="020B0604020202020204" pitchFamily="34" charset="0"/>
            </a:endParaRPr>
          </a:p>
        </p:txBody>
      </p:sp>
      <p:sp>
        <p:nvSpPr>
          <p:cNvPr id="2" name="TextBox 1"/>
          <p:cNvSpPr txBox="1"/>
          <p:nvPr/>
        </p:nvSpPr>
        <p:spPr>
          <a:xfrm>
            <a:off x="-1887225" y="802672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237547654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119731" cy="3944282"/>
          </a:xfrm>
        </p:spPr>
        <p:txBody>
          <a:bodyPr/>
          <a:lstStyle/>
          <a:p>
            <a:pPr lvl="0">
              <a:spcAft>
                <a:spcPts val="2000"/>
              </a:spcAft>
            </a:pPr>
            <a:r>
              <a:rPr lang="en-US" sz="3000" b="1" dirty="0">
                <a:solidFill>
                  <a:srgbClr val="1D3673"/>
                </a:solidFill>
                <a:latin typeface="Arial" panose="020B0604020202020204" pitchFamily="34" charset="0"/>
                <a:cs typeface="Arial" panose="020B0604020202020204" pitchFamily="34" charset="0"/>
              </a:rPr>
              <a:t>Creating your proposal</a:t>
            </a:r>
          </a:p>
          <a:p>
            <a:pPr>
              <a:spcAft>
                <a:spcPts val="1500"/>
              </a:spcAft>
            </a:pPr>
            <a:r>
              <a:rPr lang="en-US" dirty="0">
                <a:latin typeface="Arial" panose="020B0604020202020204" pitchFamily="34" charset="0"/>
                <a:cs typeface="Arial" panose="020B0604020202020204" pitchFamily="34" charset="0"/>
              </a:rPr>
              <a:t>Imagine it is the year 2050. What will life be like? Taking on the role of a </a:t>
            </a:r>
            <a:r>
              <a:rPr lang="en-US" b="1" dirty="0">
                <a:latin typeface="Arial" panose="020B0604020202020204" pitchFamily="34" charset="0"/>
                <a:cs typeface="Arial" panose="020B0604020202020204" pitchFamily="34" charset="0"/>
              </a:rPr>
              <a:t>Civil Engineer, Customer Experience Designer, Environmental Advisor</a:t>
            </a:r>
            <a:r>
              <a:rPr lang="en-US"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BIM Technician</a:t>
            </a:r>
            <a:r>
              <a:rPr lang="en-US" dirty="0">
                <a:latin typeface="Arial" panose="020B0604020202020204" pitchFamily="34" charset="0"/>
                <a:cs typeface="Arial" panose="020B0604020202020204" pitchFamily="34" charset="0"/>
              </a:rPr>
              <a:t>, you will create a design proposal for a station of the future for a site in your town or city.</a:t>
            </a:r>
          </a:p>
          <a:p>
            <a:r>
              <a:rPr lang="en-GB" b="1" dirty="0">
                <a:solidFill>
                  <a:srgbClr val="0B4C86"/>
                </a:solidFill>
              </a:rPr>
              <a:t>You should include:</a:t>
            </a:r>
            <a:endParaRPr lang="en-US" b="1" dirty="0">
              <a:solidFill>
                <a:srgbClr val="0B4C86"/>
              </a:solidFill>
            </a:endParaRPr>
          </a:p>
          <a:p>
            <a:pPr marL="342900" lvl="0" indent="-342900">
              <a:buClr>
                <a:srgbClr val="3EAC4D"/>
              </a:buClr>
              <a:buFont typeface="Arial"/>
              <a:buChar char="•"/>
            </a:pPr>
            <a:r>
              <a:rPr lang="en-US" b="1" dirty="0"/>
              <a:t>An annotated map of a futuristic station. </a:t>
            </a:r>
          </a:p>
          <a:p>
            <a:pPr marL="342900" lvl="0" indent="-342900">
              <a:spcAft>
                <a:spcPts val="1500"/>
              </a:spcAft>
              <a:buClr>
                <a:srgbClr val="3EAC4D"/>
              </a:buClr>
              <a:buFont typeface="Arial"/>
              <a:buChar char="•"/>
            </a:pPr>
            <a:r>
              <a:rPr lang="en-US" b="1" dirty="0"/>
              <a:t>A front elevation drawing, showing the outside of the station building. </a:t>
            </a:r>
            <a:endParaRPr lang="en-GB" dirty="0"/>
          </a:p>
          <a:p>
            <a:r>
              <a:rPr lang="en-US" dirty="0">
                <a:latin typeface="Arial" panose="020B0604020202020204" pitchFamily="34" charset="0"/>
                <a:cs typeface="Arial" panose="020B0604020202020204" pitchFamily="34" charset="0"/>
              </a:rPr>
              <a:t>You will present this in a conference style presentation and be marked on your essential skills. </a:t>
            </a:r>
          </a:p>
          <a:p>
            <a:r>
              <a:rPr lang="en-US" dirty="0">
                <a:latin typeface="Arial" panose="020B0604020202020204" pitchFamily="34" charset="0"/>
                <a:cs typeface="Arial" panose="020B0604020202020204" pitchFamily="34" charset="0"/>
              </a:rPr>
              <a:t>You should focus on your </a:t>
            </a:r>
            <a:r>
              <a:rPr lang="en-US" b="1" dirty="0">
                <a:latin typeface="Arial" panose="020B0604020202020204" pitchFamily="34" charset="0"/>
                <a:cs typeface="Arial" panose="020B0604020202020204" pitchFamily="34" charset="0"/>
              </a:rPr>
              <a:t>Creativity, Teamwork </a:t>
            </a:r>
            <a:r>
              <a:rPr lang="en-US" dirty="0">
                <a:latin typeface="Arial" panose="020B0604020202020204" pitchFamily="34" charset="0"/>
                <a:cs typeface="Arial" panose="020B0604020202020204" pitchFamily="34" charset="0"/>
              </a:rPr>
              <a:t>and </a:t>
            </a:r>
            <a:r>
              <a:rPr lang="en-US" b="1" dirty="0">
                <a:latin typeface="Arial" panose="020B0604020202020204" pitchFamily="34" charset="0"/>
                <a:cs typeface="Arial" panose="020B0604020202020204" pitchFamily="34" charset="0"/>
              </a:rPr>
              <a:t>Listening and Presenting</a:t>
            </a:r>
          </a:p>
          <a:p>
            <a:endParaRPr lang="en-US" b="1" dirty="0"/>
          </a:p>
        </p:txBody>
      </p:sp>
    </p:spTree>
    <p:extLst>
      <p:ext uri="{BB962C8B-B14F-4D97-AF65-F5344CB8AC3E}">
        <p14:creationId xmlns:p14="http://schemas.microsoft.com/office/powerpoint/2010/main" val="237341639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a:t>
            </a:r>
          </a:p>
        </p:txBody>
      </p:sp>
      <p:pic>
        <p:nvPicPr>
          <p:cNvPr id="24" name="Picture 23" descr="site map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909" y="193382"/>
            <a:ext cx="9324647" cy="6471236"/>
          </a:xfrm>
          <a:prstGeom prst="rect">
            <a:avLst/>
          </a:prstGeom>
        </p:spPr>
      </p:pic>
      <p:cxnSp>
        <p:nvCxnSpPr>
          <p:cNvPr id="15" name="Straight Arrow Connector 14"/>
          <p:cNvCxnSpPr/>
          <p:nvPr/>
        </p:nvCxnSpPr>
        <p:spPr>
          <a:xfrm>
            <a:off x="1869954" y="3170919"/>
            <a:ext cx="368577" cy="492772"/>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stretch>
            <a:fillRect/>
          </a:stretch>
        </p:blipFill>
        <p:spPr>
          <a:xfrm>
            <a:off x="10865556" y="352779"/>
            <a:ext cx="1213556" cy="809038"/>
          </a:xfrm>
          <a:prstGeom prst="rect">
            <a:avLst/>
          </a:prstGeom>
        </p:spPr>
      </p:pic>
      <p:sp>
        <p:nvSpPr>
          <p:cNvPr id="2" name="Rounded Rectangular Callout 1"/>
          <p:cNvSpPr/>
          <p:nvPr/>
        </p:nvSpPr>
        <p:spPr>
          <a:xfrm>
            <a:off x="181443" y="1814008"/>
            <a:ext cx="2232764" cy="1672929"/>
          </a:xfrm>
          <a:prstGeom prst="wedgeRoundRectCallout">
            <a:avLst>
              <a:gd name="adj1" fmla="val -21736"/>
              <a:gd name="adj2" fmla="val 76958"/>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0"/>
              </a:spcAft>
            </a:pPr>
            <a:r>
              <a:rPr lang="en-GB" sz="1600" dirty="0">
                <a:solidFill>
                  <a:srgbClr val="0B4C86"/>
                </a:solidFill>
                <a:ea typeface="ＭＳ 明朝"/>
                <a:cs typeface="Times New Roman"/>
              </a:rPr>
              <a:t>Think about how you can mitigate for the environmental impact of the station on the site.</a:t>
            </a:r>
          </a:p>
        </p:txBody>
      </p:sp>
      <p:pic>
        <p:nvPicPr>
          <p:cNvPr id="11" name="Picture 10" descr="Tom_ColorCorrected.png"/>
          <p:cNvPicPr>
            <a:picLocks noChangeAspect="1"/>
          </p:cNvPicPr>
          <p:nvPr/>
        </p:nvPicPr>
        <p:blipFill rotWithShape="1">
          <a:blip r:embed="rId5" cstate="print">
            <a:extLst>
              <a:ext uri="{28A0092B-C50C-407E-A947-70E740481C1C}">
                <a14:useLocalDpi xmlns:a14="http://schemas.microsoft.com/office/drawing/2010/main" val="0"/>
              </a:ext>
            </a:extLst>
          </a:blip>
          <a:srcRect r="48087"/>
          <a:stretch/>
        </p:blipFill>
        <p:spPr>
          <a:xfrm>
            <a:off x="-733045" y="3989220"/>
            <a:ext cx="2813275" cy="3831145"/>
          </a:xfrm>
          <a:prstGeom prst="rect">
            <a:avLst/>
          </a:prstGeom>
        </p:spPr>
      </p:pic>
      <p:sp>
        <p:nvSpPr>
          <p:cNvPr id="3" name="Rounded Rectangular Callout 2"/>
          <p:cNvSpPr/>
          <p:nvPr/>
        </p:nvSpPr>
        <p:spPr>
          <a:xfrm>
            <a:off x="1994989" y="5107563"/>
            <a:ext cx="2702517" cy="1346092"/>
          </a:xfrm>
          <a:prstGeom prst="wedgeRoundRectCallout">
            <a:avLst>
              <a:gd name="adj1" fmla="val -64738"/>
              <a:gd name="adj2" fmla="val 9370"/>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solidFill>
                  <a:srgbClr val="0B4C86"/>
                </a:solidFill>
              </a:rPr>
              <a:t>Plan how people will travel sustainably to and from your station and how your station is </a:t>
            </a:r>
            <a:r>
              <a:rPr lang="en-US" sz="1600" dirty="0" err="1">
                <a:solidFill>
                  <a:srgbClr val="0B4C86"/>
                </a:solidFill>
              </a:rPr>
              <a:t>powered.a</a:t>
            </a:r>
            <a:endParaRPr lang="en-US" sz="1600" dirty="0">
              <a:solidFill>
                <a:srgbClr val="0B4C86"/>
              </a:solidFill>
            </a:endParaRPr>
          </a:p>
        </p:txBody>
      </p:sp>
    </p:spTree>
    <p:extLst>
      <p:ext uri="{BB962C8B-B14F-4D97-AF65-F5344CB8AC3E}">
        <p14:creationId xmlns:p14="http://schemas.microsoft.com/office/powerpoint/2010/main" val="3505565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p:spPr>
        <p:txBody>
          <a:bodyPr/>
          <a:lstStyle/>
          <a:p>
            <a:r>
              <a:rPr lang="en-US" sz="3000" dirty="0">
                <a:solidFill>
                  <a:srgbClr val="0B4C86"/>
                </a:solidFill>
                <a:latin typeface="+mj-lt"/>
              </a:rPr>
              <a:t>Introduction video</a:t>
            </a:r>
          </a:p>
        </p:txBody>
      </p:sp>
    </p:spTree>
    <p:extLst>
      <p:ext uri="{BB962C8B-B14F-4D97-AF65-F5344CB8AC3E}">
        <p14:creationId xmlns:p14="http://schemas.microsoft.com/office/powerpoint/2010/main" val="314808881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a:t>
            </a:r>
          </a:p>
        </p:txBody>
      </p:sp>
      <p:pic>
        <p:nvPicPr>
          <p:cNvPr id="24" name="Picture 23" descr="site map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991" y="201558"/>
            <a:ext cx="9324647" cy="6471236"/>
          </a:xfrm>
          <a:prstGeom prst="rect">
            <a:avLst/>
          </a:prstGeom>
        </p:spPr>
      </p:pic>
      <p:cxnSp>
        <p:nvCxnSpPr>
          <p:cNvPr id="15" name="Straight Arrow Connector 14"/>
          <p:cNvCxnSpPr/>
          <p:nvPr/>
        </p:nvCxnSpPr>
        <p:spPr>
          <a:xfrm>
            <a:off x="1869954" y="3170919"/>
            <a:ext cx="368577" cy="492772"/>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 Box 21"/>
          <p:cNvSpPr txBox="1"/>
          <p:nvPr/>
        </p:nvSpPr>
        <p:spPr>
          <a:xfrm>
            <a:off x="141101" y="2052816"/>
            <a:ext cx="2279370" cy="1192408"/>
          </a:xfrm>
          <a:prstGeom prst="rect">
            <a:avLst/>
          </a:prstGeom>
          <a:solidFill>
            <a:schemeClr val="bg1"/>
          </a:solidFill>
          <a:ln w="63500">
            <a:solidFill>
              <a:srgbClr val="3EAC4D"/>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600" dirty="0">
                <a:effectLst/>
                <a:latin typeface="Arial"/>
                <a:ea typeface="ＭＳ 明朝"/>
                <a:cs typeface="Times New Roman"/>
              </a:rPr>
              <a:t>Use annotations and additional sketches to explain your ideas.</a:t>
            </a:r>
            <a:endParaRPr lang="en-GB" sz="1600" dirty="0">
              <a:effectLst/>
              <a:ea typeface="ＭＳ 明朝"/>
              <a:cs typeface="Times New Roman"/>
            </a:endParaRPr>
          </a:p>
        </p:txBody>
      </p:sp>
      <p:pic>
        <p:nvPicPr>
          <p:cNvPr id="29" name="Picture 28"/>
          <p:cNvPicPr>
            <a:picLocks noChangeAspect="1"/>
          </p:cNvPicPr>
          <p:nvPr/>
        </p:nvPicPr>
        <p:blipFill>
          <a:blip r:embed="rId4"/>
          <a:stretch>
            <a:fillRect/>
          </a:stretch>
        </p:blipFill>
        <p:spPr>
          <a:xfrm>
            <a:off x="10865556" y="352779"/>
            <a:ext cx="1213556" cy="809038"/>
          </a:xfrm>
          <a:prstGeom prst="rect">
            <a:avLst/>
          </a:prstGeom>
        </p:spPr>
      </p:pic>
      <p:sp>
        <p:nvSpPr>
          <p:cNvPr id="2" name="Rounded Rectangular Callout 1"/>
          <p:cNvSpPr/>
          <p:nvPr/>
        </p:nvSpPr>
        <p:spPr>
          <a:xfrm>
            <a:off x="9398113" y="2537012"/>
            <a:ext cx="2495114" cy="1333715"/>
          </a:xfrm>
          <a:prstGeom prst="wedgeRoundRectCallout">
            <a:avLst>
              <a:gd name="adj1" fmla="val 8611"/>
              <a:gd name="adj2" fmla="val 81162"/>
              <a:gd name="adj3" fmla="val 16667"/>
            </a:avLst>
          </a:prstGeom>
          <a:solidFill>
            <a:schemeClr val="bg1"/>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10" name="Text Box 22"/>
          <p:cNvSpPr txBox="1"/>
          <p:nvPr/>
        </p:nvSpPr>
        <p:spPr>
          <a:xfrm>
            <a:off x="9500995" y="2635948"/>
            <a:ext cx="2323452" cy="781357"/>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600" dirty="0">
                <a:effectLst/>
                <a:latin typeface="Arial"/>
                <a:ea typeface="ＭＳ 明朝"/>
                <a:cs typeface="Times New Roman"/>
              </a:rPr>
              <a:t>Include a floor plan map of the station, including main features of the building.</a:t>
            </a:r>
            <a:endParaRPr lang="en-GB" sz="1600" dirty="0">
              <a:effectLst/>
              <a:ea typeface="ＭＳ 明朝"/>
              <a:cs typeface="Times New Roman"/>
            </a:endParaRPr>
          </a:p>
        </p:txBody>
      </p:sp>
      <p:sp>
        <p:nvSpPr>
          <p:cNvPr id="3" name="Rounded Rectangular Callout 2"/>
          <p:cNvSpPr/>
          <p:nvPr/>
        </p:nvSpPr>
        <p:spPr>
          <a:xfrm>
            <a:off x="6115110" y="5381589"/>
            <a:ext cx="3924767" cy="987633"/>
          </a:xfrm>
          <a:prstGeom prst="wedgeRoundRectCallout">
            <a:avLst>
              <a:gd name="adj1" fmla="val 60967"/>
              <a:gd name="adj2" fmla="val -32787"/>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0"/>
              </a:spcAft>
            </a:pPr>
            <a:r>
              <a:rPr lang="en-GB" sz="1600" dirty="0">
                <a:solidFill>
                  <a:srgbClr val="1D3673"/>
                </a:solidFill>
                <a:ea typeface="ＭＳ 明朝"/>
                <a:cs typeface="Times New Roman"/>
              </a:rPr>
              <a:t>Think about how your station occupies the site. Think about the local geology and other geographical features</a:t>
            </a:r>
          </a:p>
        </p:txBody>
      </p:sp>
      <p:pic>
        <p:nvPicPr>
          <p:cNvPr id="13" name="Picture 12" descr="Cassandra_ColorCorrected.png"/>
          <p:cNvPicPr>
            <a:picLocks noChangeAspect="1"/>
          </p:cNvPicPr>
          <p:nvPr/>
        </p:nvPicPr>
        <p:blipFill rotWithShape="1">
          <a:blip r:embed="rId5" cstate="print">
            <a:extLst>
              <a:ext uri="{28A0092B-C50C-407E-A947-70E740481C1C}">
                <a14:useLocalDpi xmlns:a14="http://schemas.microsoft.com/office/drawing/2010/main" val="0"/>
              </a:ext>
            </a:extLst>
          </a:blip>
          <a:srcRect l="14239" r="40065"/>
          <a:stretch/>
        </p:blipFill>
        <p:spPr>
          <a:xfrm>
            <a:off x="9825900" y="4117807"/>
            <a:ext cx="2577552" cy="3172908"/>
          </a:xfrm>
          <a:prstGeom prst="rect">
            <a:avLst/>
          </a:prstGeom>
        </p:spPr>
      </p:pic>
    </p:spTree>
    <p:extLst>
      <p:ext uri="{BB962C8B-B14F-4D97-AF65-F5344CB8AC3E}">
        <p14:creationId xmlns:p14="http://schemas.microsoft.com/office/powerpoint/2010/main" val="2642311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a:t>
            </a:r>
          </a:p>
        </p:txBody>
      </p:sp>
      <p:pic>
        <p:nvPicPr>
          <p:cNvPr id="24" name="Picture 23" descr="site map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991" y="201558"/>
            <a:ext cx="9324647" cy="6471236"/>
          </a:xfrm>
          <a:prstGeom prst="rect">
            <a:avLst/>
          </a:prstGeom>
        </p:spPr>
      </p:pic>
      <p:pic>
        <p:nvPicPr>
          <p:cNvPr id="29" name="Picture 28"/>
          <p:cNvPicPr>
            <a:picLocks noChangeAspect="1"/>
          </p:cNvPicPr>
          <p:nvPr/>
        </p:nvPicPr>
        <p:blipFill>
          <a:blip r:embed="rId4"/>
          <a:stretch>
            <a:fillRect/>
          </a:stretch>
        </p:blipFill>
        <p:spPr>
          <a:xfrm>
            <a:off x="10865556" y="352779"/>
            <a:ext cx="1213556" cy="809038"/>
          </a:xfrm>
          <a:prstGeom prst="rect">
            <a:avLst/>
          </a:prstGeom>
        </p:spPr>
      </p:pic>
      <p:sp>
        <p:nvSpPr>
          <p:cNvPr id="32" name="Rounded Rectangular Callout 31"/>
          <p:cNvSpPr/>
          <p:nvPr/>
        </p:nvSpPr>
        <p:spPr>
          <a:xfrm>
            <a:off x="9405940" y="2574717"/>
            <a:ext cx="2499889" cy="1030110"/>
          </a:xfrm>
          <a:prstGeom prst="wedgeRoundRectCallout">
            <a:avLst>
              <a:gd name="adj1" fmla="val 8729"/>
              <a:gd name="adj2" fmla="val 76484"/>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solidFill>
                  <a:srgbClr val="0B4C86"/>
                </a:solidFill>
              </a:rPr>
              <a:t>Use sketches to show internal spaces, signs and furniture. </a:t>
            </a:r>
          </a:p>
        </p:txBody>
      </p:sp>
      <p:sp>
        <p:nvSpPr>
          <p:cNvPr id="33" name="Rounded Rectangular Callout 32"/>
          <p:cNvSpPr/>
          <p:nvPr/>
        </p:nvSpPr>
        <p:spPr>
          <a:xfrm>
            <a:off x="7127898" y="5171186"/>
            <a:ext cx="2499889" cy="1030110"/>
          </a:xfrm>
          <a:prstGeom prst="wedgeRoundRectCallout">
            <a:avLst>
              <a:gd name="adj1" fmla="val 67056"/>
              <a:gd name="adj2" fmla="val -33076"/>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solidFill>
                  <a:srgbClr val="0B4C86"/>
                </a:solidFill>
              </a:rPr>
              <a:t>Make sure that your sketches present your ideas clearly</a:t>
            </a:r>
          </a:p>
        </p:txBody>
      </p:sp>
      <p:pic>
        <p:nvPicPr>
          <p:cNvPr id="11" name="Picture 10" descr="Jenny_ColorCorrected0001.png"/>
          <p:cNvPicPr>
            <a:picLocks noChangeAspect="1"/>
          </p:cNvPicPr>
          <p:nvPr/>
        </p:nvPicPr>
        <p:blipFill rotWithShape="1">
          <a:blip r:embed="rId5" cstate="print">
            <a:extLst>
              <a:ext uri="{28A0092B-C50C-407E-A947-70E740481C1C}">
                <a14:useLocalDpi xmlns:a14="http://schemas.microsoft.com/office/drawing/2010/main" val="0"/>
              </a:ext>
            </a:extLst>
          </a:blip>
          <a:srcRect l="24834" r="22866"/>
          <a:stretch/>
        </p:blipFill>
        <p:spPr>
          <a:xfrm>
            <a:off x="9240686" y="3604827"/>
            <a:ext cx="3249954" cy="4393042"/>
          </a:xfrm>
          <a:prstGeom prst="rect">
            <a:avLst/>
          </a:prstGeom>
        </p:spPr>
      </p:pic>
    </p:spTree>
    <p:extLst>
      <p:ext uri="{BB962C8B-B14F-4D97-AF65-F5344CB8AC3E}">
        <p14:creationId xmlns:p14="http://schemas.microsoft.com/office/powerpoint/2010/main" val="380741197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a:t>
            </a:r>
          </a:p>
        </p:txBody>
      </p:sp>
      <p:pic>
        <p:nvPicPr>
          <p:cNvPr id="24" name="Picture 23" descr="site map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909" y="193382"/>
            <a:ext cx="9324647" cy="6471236"/>
          </a:xfrm>
          <a:prstGeom prst="rect">
            <a:avLst/>
          </a:prstGeom>
        </p:spPr>
      </p:pic>
      <p:pic>
        <p:nvPicPr>
          <p:cNvPr id="29" name="Picture 28"/>
          <p:cNvPicPr>
            <a:picLocks noChangeAspect="1"/>
          </p:cNvPicPr>
          <p:nvPr/>
        </p:nvPicPr>
        <p:blipFill>
          <a:blip r:embed="rId4"/>
          <a:stretch>
            <a:fillRect/>
          </a:stretch>
        </p:blipFill>
        <p:spPr>
          <a:xfrm>
            <a:off x="10865556" y="352779"/>
            <a:ext cx="1213556" cy="809038"/>
          </a:xfrm>
          <a:prstGeom prst="rect">
            <a:avLst/>
          </a:prstGeom>
        </p:spPr>
      </p:pic>
      <p:sp>
        <p:nvSpPr>
          <p:cNvPr id="32" name="Rounded Rectangular Callout 31"/>
          <p:cNvSpPr/>
          <p:nvPr/>
        </p:nvSpPr>
        <p:spPr>
          <a:xfrm>
            <a:off x="9401147" y="2643896"/>
            <a:ext cx="2333654" cy="1004297"/>
          </a:xfrm>
          <a:prstGeom prst="wedgeRoundRectCallout">
            <a:avLst>
              <a:gd name="adj1" fmla="val 8012"/>
              <a:gd name="adj2" fmla="val 78825"/>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solidFill>
                  <a:srgbClr val="0B4C86"/>
                </a:solidFill>
              </a:rPr>
              <a:t>Don’t forget to make your station futuristic and trendy too!</a:t>
            </a:r>
          </a:p>
        </p:txBody>
      </p:sp>
      <p:pic>
        <p:nvPicPr>
          <p:cNvPr id="8" name="Picture 7" descr="Rafael_felci0001.png"/>
          <p:cNvPicPr>
            <a:picLocks noChangeAspect="1"/>
          </p:cNvPicPr>
          <p:nvPr/>
        </p:nvPicPr>
        <p:blipFill rotWithShape="1">
          <a:blip r:embed="rId5" cstate="print">
            <a:extLst>
              <a:ext uri="{28A0092B-C50C-407E-A947-70E740481C1C}">
                <a14:useLocalDpi xmlns:a14="http://schemas.microsoft.com/office/drawing/2010/main" val="0"/>
              </a:ext>
            </a:extLst>
          </a:blip>
          <a:srcRect l="21577" r="26141"/>
          <a:stretch/>
        </p:blipFill>
        <p:spPr>
          <a:xfrm>
            <a:off x="9901969" y="3797720"/>
            <a:ext cx="3063176" cy="4142040"/>
          </a:xfrm>
          <a:prstGeom prst="rect">
            <a:avLst/>
          </a:prstGeom>
        </p:spPr>
      </p:pic>
      <p:sp>
        <p:nvSpPr>
          <p:cNvPr id="9" name="Rounded Rectangular Callout 8"/>
          <p:cNvSpPr/>
          <p:nvPr/>
        </p:nvSpPr>
        <p:spPr>
          <a:xfrm>
            <a:off x="8262851" y="5251451"/>
            <a:ext cx="2144865" cy="1032646"/>
          </a:xfrm>
          <a:prstGeom prst="wedgeRoundRectCallout">
            <a:avLst>
              <a:gd name="adj1" fmla="val 63470"/>
              <a:gd name="adj2" fmla="val -33076"/>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solidFill>
                  <a:srgbClr val="0B4C86"/>
                </a:solidFill>
              </a:rPr>
              <a:t>Make sure that your station is easy to use for everyone. </a:t>
            </a:r>
          </a:p>
        </p:txBody>
      </p:sp>
    </p:spTree>
    <p:extLst>
      <p:ext uri="{BB962C8B-B14F-4D97-AF65-F5344CB8AC3E}">
        <p14:creationId xmlns:p14="http://schemas.microsoft.com/office/powerpoint/2010/main" val="4511004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33200" y="2264400"/>
            <a:ext cx="6348539" cy="4640493"/>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Futuristic thoughts</a:t>
            </a:r>
          </a:p>
          <a:p>
            <a:pPr>
              <a:spcAft>
                <a:spcPts val="1000"/>
              </a:spcAft>
            </a:pPr>
            <a:r>
              <a:rPr lang="en-US" dirty="0">
                <a:latin typeface="Arial" panose="020B0604020202020204" pitchFamily="34" charset="0"/>
                <a:cs typeface="Arial" panose="020B0604020202020204" pitchFamily="34" charset="0"/>
              </a:rPr>
              <a:t>It’s important that we think about the future when designing new public buildings. </a:t>
            </a:r>
          </a:p>
          <a:p>
            <a:pPr>
              <a:spcAft>
                <a:spcPts val="1000"/>
              </a:spcAft>
            </a:pPr>
            <a:r>
              <a:rPr lang="en-US" dirty="0">
                <a:latin typeface="Arial" panose="020B0604020202020204" pitchFamily="34" charset="0"/>
                <a:cs typeface="Arial" panose="020B0604020202020204" pitchFamily="34" charset="0"/>
              </a:rPr>
              <a:t>What will it be like?</a:t>
            </a:r>
          </a:p>
          <a:p>
            <a:pPr lvl="0">
              <a:spcAft>
                <a:spcPts val="1000"/>
              </a:spcAft>
            </a:pPr>
            <a:r>
              <a:rPr lang="en-GB" b="1" dirty="0">
                <a:solidFill>
                  <a:srgbClr val="0B4C86"/>
                </a:solidFill>
                <a:latin typeface="Arial" panose="020B0604020202020204" pitchFamily="34" charset="0"/>
                <a:cs typeface="Arial" panose="020B0604020202020204" pitchFamily="34" charset="0"/>
              </a:rPr>
              <a:t>Automation &amp; digitisation</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What will our relationship to technology be like in the future? Will we be technologically enhanced cyborgs, or will we co-exist with robots who check our tickets and serve us space-food?</a:t>
            </a:r>
          </a:p>
          <a:p>
            <a:pPr lvl="0">
              <a:spcAft>
                <a:spcPts val="1000"/>
              </a:spcAft>
            </a:pPr>
            <a:r>
              <a:rPr lang="en-GB" b="1" dirty="0">
                <a:solidFill>
                  <a:srgbClr val="0B4C86"/>
                </a:solidFill>
                <a:latin typeface="Arial" panose="020B0604020202020204" pitchFamily="34" charset="0"/>
                <a:cs typeface="Arial" panose="020B0604020202020204" pitchFamily="34" charset="0"/>
              </a:rPr>
              <a:t>Changing mobility patterns: </a:t>
            </a:r>
            <a:r>
              <a:rPr lang="en-GB" dirty="0">
                <a:latin typeface="Arial" panose="020B0604020202020204" pitchFamily="34" charset="0"/>
                <a:cs typeface="Arial" panose="020B0604020202020204" pitchFamily="34" charset="0"/>
              </a:rPr>
              <a:t>How will we get to and from stations? Driverless cars or hoverboards? Will we have motorised luggage? Where will we dock and park our technologies in stations of the future?</a:t>
            </a:r>
          </a:p>
          <a:p>
            <a:pPr>
              <a:spcAft>
                <a:spcPts val="1500"/>
              </a:spcAft>
            </a:pPr>
            <a:endParaRPr lang="en-US" dirty="0">
              <a:latin typeface="Arial" panose="020B0604020202020204" pitchFamily="34" charset="0"/>
              <a:cs typeface="Arial" panose="020B0604020202020204" pitchFamily="34" charset="0"/>
            </a:endParaRPr>
          </a:p>
          <a:p>
            <a:endParaRPr lang="en-US" dirty="0"/>
          </a:p>
        </p:txBody>
      </p:sp>
      <p:pic>
        <p:nvPicPr>
          <p:cNvPr id="6" name="Picture 5"/>
          <p:cNvPicPr/>
          <p:nvPr/>
        </p:nvPicPr>
        <p:blipFill rotWithShape="1">
          <a:blip r:embed="rId3">
            <a:extLst>
              <a:ext uri="{28A0092B-C50C-407E-A947-70E740481C1C}">
                <a14:useLocalDpi xmlns:a14="http://schemas.microsoft.com/office/drawing/2010/main" val="0"/>
              </a:ext>
            </a:extLst>
          </a:blip>
          <a:srcRect l="10388" t="21566" r="20775"/>
          <a:stretch/>
        </p:blipFill>
        <p:spPr bwMode="auto">
          <a:xfrm>
            <a:off x="7547957" y="2344189"/>
            <a:ext cx="4186844" cy="4041249"/>
          </a:xfrm>
          <a:prstGeom prst="rect">
            <a:avLst/>
          </a:prstGeom>
          <a:noFill/>
          <a:ln>
            <a:noFill/>
          </a:ln>
        </p:spPr>
      </p:pic>
    </p:spTree>
    <p:extLst>
      <p:ext uri="{BB962C8B-B14F-4D97-AF65-F5344CB8AC3E}">
        <p14:creationId xmlns:p14="http://schemas.microsoft.com/office/powerpoint/2010/main" val="242602184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9200" y="2264400"/>
            <a:ext cx="8723193" cy="4126771"/>
          </a:xfrm>
          <a:prstGeom prst="rect">
            <a:avLst/>
          </a:prstGeom>
        </p:spPr>
        <p:txBody>
          <a:bodyPr wrap="square">
            <a:spAutoFit/>
          </a:bodyPr>
          <a:lstStyle/>
          <a:p>
            <a:pPr>
              <a:spcAft>
                <a:spcPts val="2000"/>
              </a:spcAft>
            </a:pPr>
            <a:r>
              <a:rPr lang="en-US" sz="3000" b="1" dirty="0">
                <a:solidFill>
                  <a:srgbClr val="0B4C86"/>
                </a:solidFill>
                <a:latin typeface="Arial" panose="020B0604020202020204" pitchFamily="34" charset="0"/>
                <a:cs typeface="Arial" panose="020B0604020202020204" pitchFamily="34" charset="0"/>
              </a:rPr>
              <a:t>Futuristic thoughts</a:t>
            </a:r>
          </a:p>
          <a:p>
            <a:pPr>
              <a:spcAft>
                <a:spcPts val="1500"/>
              </a:spcAft>
            </a:pPr>
            <a:r>
              <a:rPr lang="en-GB" sz="2000" b="1" dirty="0">
                <a:solidFill>
                  <a:srgbClr val="0B4C86"/>
                </a:solidFill>
                <a:latin typeface="Arial" panose="020B0604020202020204" pitchFamily="34" charset="0"/>
                <a:cs typeface="Arial" panose="020B0604020202020204" pitchFamily="34" charset="0"/>
              </a:rPr>
              <a:t>Sustainable architecture: </a:t>
            </a:r>
            <a:r>
              <a:rPr lang="en-GB" sz="2000" dirty="0">
                <a:solidFill>
                  <a:schemeClr val="accent4"/>
                </a:solidFill>
                <a:latin typeface="Arial" panose="020B0604020202020204" pitchFamily="34" charset="0"/>
                <a:cs typeface="Arial" panose="020B0604020202020204" pitchFamily="34" charset="0"/>
              </a:rPr>
              <a:t>How will sustainable technologies be incorporated into our buildings? How will we power our stations? Consider sustainable materials such as a grass roof or plant walls, or incorporating gardens, beehives or nesting for bats and birds.</a:t>
            </a:r>
          </a:p>
          <a:p>
            <a:pPr lvl="0">
              <a:spcAft>
                <a:spcPts val="1500"/>
              </a:spcAft>
            </a:pPr>
            <a:r>
              <a:rPr lang="en-GB" sz="2000" b="1" dirty="0">
                <a:solidFill>
                  <a:srgbClr val="0B4C86"/>
                </a:solidFill>
                <a:latin typeface="Arial" panose="020B0604020202020204" pitchFamily="34" charset="0"/>
                <a:cs typeface="Arial" panose="020B0604020202020204" pitchFamily="34" charset="0"/>
              </a:rPr>
              <a:t>Leisure &amp; food: </a:t>
            </a:r>
            <a:r>
              <a:rPr lang="en-GB" sz="2000" dirty="0">
                <a:solidFill>
                  <a:schemeClr val="accent4"/>
                </a:solidFill>
                <a:latin typeface="Arial" panose="020B0604020202020204" pitchFamily="34" charset="0"/>
                <a:cs typeface="Arial" panose="020B0604020202020204" pitchFamily="34" charset="0"/>
              </a:rPr>
              <a:t>What type of shops? What types of food? How will people relax in t</a:t>
            </a:r>
            <a:r>
              <a:rPr lang="en-US" sz="2000" dirty="0">
                <a:solidFill>
                  <a:schemeClr val="accent4"/>
                </a:solidFill>
                <a:latin typeface="Arial" panose="020B0604020202020204" pitchFamily="34" charset="0"/>
                <a:cs typeface="Arial" panose="020B0604020202020204" pitchFamily="34" charset="0"/>
              </a:rPr>
              <a:t>he</a:t>
            </a:r>
            <a:r>
              <a:rPr lang="en-GB" sz="2000" dirty="0">
                <a:solidFill>
                  <a:schemeClr val="accent4"/>
                </a:solidFill>
                <a:latin typeface="Arial" panose="020B0604020202020204" pitchFamily="34" charset="0"/>
                <a:cs typeface="Arial" panose="020B0604020202020204" pitchFamily="34" charset="0"/>
              </a:rPr>
              <a:t> future?</a:t>
            </a:r>
            <a:endParaRPr lang="en-GB" sz="2000" b="1" dirty="0">
              <a:solidFill>
                <a:schemeClr val="accent4"/>
              </a:solidFill>
              <a:latin typeface="Arial" panose="020B0604020202020204" pitchFamily="34" charset="0"/>
              <a:cs typeface="Arial" panose="020B0604020202020204" pitchFamily="34" charset="0"/>
            </a:endParaRPr>
          </a:p>
          <a:p>
            <a:pPr lvl="0">
              <a:spcAft>
                <a:spcPts val="1500"/>
              </a:spcAft>
            </a:pPr>
            <a:r>
              <a:rPr lang="en-GB" sz="2000" b="1" dirty="0">
                <a:solidFill>
                  <a:srgbClr val="0B4C86"/>
                </a:solidFill>
                <a:latin typeface="Arial" panose="020B0604020202020204" pitchFamily="34" charset="0"/>
                <a:cs typeface="Arial" panose="020B0604020202020204" pitchFamily="34" charset="0"/>
              </a:rPr>
              <a:t>Digital communication: </a:t>
            </a:r>
            <a:r>
              <a:rPr lang="en-GB" sz="2000" dirty="0">
                <a:solidFill>
                  <a:schemeClr val="accent4"/>
                </a:solidFill>
                <a:latin typeface="Arial" panose="020B0604020202020204" pitchFamily="34" charset="0"/>
                <a:cs typeface="Arial" panose="020B0604020202020204" pitchFamily="34" charset="0"/>
              </a:rPr>
              <a:t>What will we use? Smart phone connection, </a:t>
            </a:r>
            <a:r>
              <a:rPr lang="en-US" sz="2000" dirty="0">
                <a:solidFill>
                  <a:schemeClr val="accent4"/>
                </a:solidFill>
                <a:latin typeface="Arial" panose="020B0604020202020204" pitchFamily="34" charset="0"/>
                <a:cs typeface="Arial" panose="020B0604020202020204" pitchFamily="34" charset="0"/>
              </a:rPr>
              <a:t>h</a:t>
            </a:r>
            <a:r>
              <a:rPr lang="en-GB" sz="2000" dirty="0" err="1">
                <a:solidFill>
                  <a:schemeClr val="accent4"/>
                </a:solidFill>
                <a:latin typeface="Arial" panose="020B0604020202020204" pitchFamily="34" charset="0"/>
                <a:cs typeface="Arial" panose="020B0604020202020204" pitchFamily="34" charset="0"/>
              </a:rPr>
              <a:t>olograms</a:t>
            </a:r>
            <a:r>
              <a:rPr lang="en-GB" sz="2000" dirty="0">
                <a:solidFill>
                  <a:schemeClr val="accent4"/>
                </a:solidFill>
                <a:latin typeface="Arial" panose="020B0604020202020204" pitchFamily="34" charset="0"/>
                <a:cs typeface="Arial" panose="020B0604020202020204" pitchFamily="34" charset="0"/>
              </a:rPr>
              <a:t>, </a:t>
            </a:r>
            <a:r>
              <a:rPr lang="en-US" sz="2000" dirty="0">
                <a:solidFill>
                  <a:schemeClr val="accent4"/>
                </a:solidFill>
                <a:latin typeface="Arial" panose="020B0604020202020204" pitchFamily="34" charset="0"/>
                <a:cs typeface="Arial" panose="020B0604020202020204" pitchFamily="34" charset="0"/>
              </a:rPr>
              <a:t>c</a:t>
            </a:r>
            <a:r>
              <a:rPr lang="en-GB" sz="2000" dirty="0" err="1">
                <a:solidFill>
                  <a:schemeClr val="accent4"/>
                </a:solidFill>
                <a:latin typeface="Arial" panose="020B0604020202020204" pitchFamily="34" charset="0"/>
                <a:cs typeface="Arial" panose="020B0604020202020204" pitchFamily="34" charset="0"/>
              </a:rPr>
              <a:t>yborg</a:t>
            </a:r>
            <a:r>
              <a:rPr lang="en-GB" sz="2000" dirty="0">
                <a:solidFill>
                  <a:schemeClr val="accent4"/>
                </a:solidFill>
                <a:latin typeface="Arial" panose="020B0604020202020204" pitchFamily="34" charset="0"/>
                <a:cs typeface="Arial" panose="020B0604020202020204" pitchFamily="34" charset="0"/>
              </a:rPr>
              <a:t> technology, virtual reality, augmented reality?</a:t>
            </a:r>
          </a:p>
          <a:p>
            <a:pPr lvl="0"/>
            <a:endParaRPr lang="en-US"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96602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9200" y="2264400"/>
            <a:ext cx="6052315" cy="4665380"/>
          </a:xfrm>
          <a:prstGeom prst="rect">
            <a:avLst/>
          </a:prstGeom>
        </p:spPr>
        <p:txBody>
          <a:bodyPr wrap="square">
            <a:spAutoFit/>
          </a:bodyPr>
          <a:lstStyle/>
          <a:p>
            <a:pPr lvl="0">
              <a:spcAft>
                <a:spcPts val="1500"/>
              </a:spcAft>
            </a:pPr>
            <a:r>
              <a:rPr lang="en-US" sz="3000" b="1" dirty="0">
                <a:solidFill>
                  <a:srgbClr val="0B4C86"/>
                </a:solidFill>
                <a:latin typeface="Arial" panose="020B0604020202020204" pitchFamily="34" charset="0"/>
                <a:cs typeface="Arial" panose="020B0604020202020204" pitchFamily="34" charset="0"/>
              </a:rPr>
              <a:t>Customers of the future</a:t>
            </a:r>
          </a:p>
          <a:p>
            <a:pPr lvl="0">
              <a:spcAft>
                <a:spcPts val="1000"/>
              </a:spcAft>
            </a:pPr>
            <a:r>
              <a:rPr lang="en-GB" sz="2000" dirty="0">
                <a:solidFill>
                  <a:schemeClr val="accent4"/>
                </a:solidFill>
                <a:latin typeface="Arial" panose="020B0604020202020204" pitchFamily="34" charset="0"/>
                <a:cs typeface="Arial" panose="020B0604020202020204" pitchFamily="34" charset="0"/>
              </a:rPr>
              <a:t>Your station has to work for different people, including staff and customers</a:t>
            </a:r>
            <a:r>
              <a:rPr lang="en-GB" sz="2000" b="1" dirty="0">
                <a:solidFill>
                  <a:schemeClr val="accent4"/>
                </a:solidFill>
                <a:latin typeface="Arial" panose="020B0604020202020204" pitchFamily="34" charset="0"/>
                <a:cs typeface="Arial" panose="020B0604020202020204" pitchFamily="34" charset="0"/>
              </a:rPr>
              <a:t>. </a:t>
            </a:r>
            <a:endParaRPr lang="en-GB" sz="2000" b="1" dirty="0">
              <a:latin typeface="Arial" panose="020B0604020202020204" pitchFamily="34" charset="0"/>
              <a:cs typeface="Arial" panose="020B0604020202020204" pitchFamily="34" charset="0"/>
            </a:endParaRPr>
          </a:p>
          <a:p>
            <a:pPr lvl="0"/>
            <a:r>
              <a:rPr lang="en-GB" sz="2000" b="1" dirty="0">
                <a:solidFill>
                  <a:srgbClr val="0B4C86"/>
                </a:solidFill>
                <a:latin typeface="Arial" panose="020B0604020202020204" pitchFamily="34" charset="0"/>
                <a:cs typeface="Arial" panose="020B0604020202020204" pitchFamily="34" charset="0"/>
              </a:rPr>
              <a:t>Consider the needs of:</a:t>
            </a:r>
            <a:endParaRPr lang="en-GB" sz="2000" dirty="0">
              <a:solidFill>
                <a:srgbClr val="0B4C86"/>
              </a:solidFill>
              <a:latin typeface="Arial" panose="020B0604020202020204" pitchFamily="34" charset="0"/>
              <a:cs typeface="Arial" panose="020B0604020202020204" pitchFamily="34" charset="0"/>
            </a:endParaRPr>
          </a:p>
          <a:p>
            <a:pPr marL="285750" indent="-285750">
              <a:buClr>
                <a:srgbClr val="3EAC4D"/>
              </a:buClr>
              <a:buFont typeface="Arial"/>
              <a:buChar char="•"/>
            </a:pPr>
            <a:r>
              <a:rPr lang="en-GB" sz="2000" dirty="0">
                <a:solidFill>
                  <a:schemeClr val="accent4"/>
                </a:solidFill>
                <a:latin typeface="Arial" panose="020B0604020202020204" pitchFamily="34" charset="0"/>
                <a:cs typeface="Arial" panose="020B0604020202020204" pitchFamily="34" charset="0"/>
              </a:rPr>
              <a:t>Children, elderly people, pregnant people, disabled people</a:t>
            </a:r>
          </a:p>
          <a:p>
            <a:pPr marL="800100" lvl="1" indent="-342900">
              <a:buClr>
                <a:srgbClr val="3EAC4D"/>
              </a:buClr>
              <a:buFont typeface="Courier New" panose="02070309020205020404" pitchFamily="49" charset="0"/>
              <a:buChar char="o"/>
            </a:pPr>
            <a:r>
              <a:rPr lang="en-US" sz="2000" dirty="0">
                <a:solidFill>
                  <a:schemeClr val="accent4"/>
                </a:solidFill>
                <a:latin typeface="Arial" panose="020B0604020202020204" pitchFamily="34" charset="0"/>
                <a:cs typeface="Arial" panose="020B0604020202020204" pitchFamily="34" charset="0"/>
              </a:rPr>
              <a:t>V</a:t>
            </a:r>
            <a:r>
              <a:rPr lang="en-GB" sz="2000" dirty="0">
                <a:solidFill>
                  <a:schemeClr val="accent4"/>
                </a:solidFill>
                <a:latin typeface="Arial" panose="020B0604020202020204" pitchFamily="34" charset="0"/>
                <a:cs typeface="Arial" panose="020B0604020202020204" pitchFamily="34" charset="0"/>
              </a:rPr>
              <a:t>isually impaired</a:t>
            </a:r>
          </a:p>
          <a:p>
            <a:pPr marL="800100" lvl="1" indent="-342900">
              <a:buClr>
                <a:srgbClr val="3EAC4D"/>
              </a:buClr>
              <a:buFont typeface="Courier New" panose="02070309020205020404" pitchFamily="49" charset="0"/>
              <a:buChar char="o"/>
            </a:pPr>
            <a:r>
              <a:rPr lang="en-US" sz="2000" dirty="0">
                <a:solidFill>
                  <a:schemeClr val="accent4"/>
                </a:solidFill>
                <a:latin typeface="Arial" panose="020B0604020202020204" pitchFamily="34" charset="0"/>
                <a:cs typeface="Arial" panose="020B0604020202020204" pitchFamily="34" charset="0"/>
              </a:rPr>
              <a:t>Hearing impaired</a:t>
            </a:r>
            <a:endParaRPr lang="en-GB" sz="2000" dirty="0">
              <a:solidFill>
                <a:schemeClr val="accent4"/>
              </a:solidFill>
              <a:latin typeface="Arial" panose="020B0604020202020204" pitchFamily="34" charset="0"/>
              <a:cs typeface="Arial" panose="020B0604020202020204" pitchFamily="34" charset="0"/>
            </a:endParaRPr>
          </a:p>
          <a:p>
            <a:pPr marL="800100" lvl="1" indent="-342900">
              <a:buClr>
                <a:srgbClr val="3EAC4D"/>
              </a:buClr>
              <a:buFont typeface="Courier New" panose="02070309020205020404" pitchFamily="49" charset="0"/>
              <a:buChar char="o"/>
            </a:pPr>
            <a:r>
              <a:rPr lang="en-US" sz="2000" dirty="0">
                <a:solidFill>
                  <a:schemeClr val="accent4"/>
                </a:solidFill>
                <a:latin typeface="Arial" panose="020B0604020202020204" pitchFamily="34" charset="0"/>
                <a:cs typeface="Arial" panose="020B0604020202020204" pitchFamily="34" charset="0"/>
              </a:rPr>
              <a:t>M</a:t>
            </a:r>
            <a:r>
              <a:rPr lang="en-GB" sz="2000" dirty="0">
                <a:solidFill>
                  <a:schemeClr val="accent4"/>
                </a:solidFill>
                <a:latin typeface="Arial" panose="020B0604020202020204" pitchFamily="34" charset="0"/>
                <a:cs typeface="Arial" panose="020B0604020202020204" pitchFamily="34" charset="0"/>
              </a:rPr>
              <a:t>obility impaired</a:t>
            </a:r>
          </a:p>
          <a:p>
            <a:pPr marL="800100" lvl="1" indent="-342900">
              <a:buClr>
                <a:srgbClr val="3EAC4D"/>
              </a:buClr>
              <a:buFont typeface="Courier New" panose="02070309020205020404" pitchFamily="49" charset="0"/>
              <a:buChar char="o"/>
            </a:pPr>
            <a:r>
              <a:rPr lang="en-GB" sz="2000" dirty="0" err="1">
                <a:solidFill>
                  <a:schemeClr val="accent4"/>
                </a:solidFill>
                <a:latin typeface="Arial" panose="020B0604020202020204" pitchFamily="34" charset="0"/>
                <a:cs typeface="Arial" panose="020B0604020202020204" pitchFamily="34" charset="0"/>
              </a:rPr>
              <a:t>Neurodiverse</a:t>
            </a:r>
            <a:endParaRPr lang="en-GB" sz="2000" dirty="0">
              <a:solidFill>
                <a:schemeClr val="accent4"/>
              </a:solidFill>
              <a:latin typeface="Arial" panose="020B0604020202020204" pitchFamily="34" charset="0"/>
              <a:cs typeface="Arial" panose="020B0604020202020204" pitchFamily="34" charset="0"/>
            </a:endParaRPr>
          </a:p>
          <a:p>
            <a:pPr marL="285750" lvl="0" indent="-285750">
              <a:buClr>
                <a:srgbClr val="3EAC4D"/>
              </a:buClr>
              <a:buFont typeface="Arial"/>
              <a:buChar char="•"/>
            </a:pPr>
            <a:r>
              <a:rPr lang="en-GB" sz="2000" dirty="0">
                <a:solidFill>
                  <a:schemeClr val="accent4"/>
                </a:solidFill>
                <a:latin typeface="Arial" panose="020B0604020202020204" pitchFamily="34" charset="0"/>
                <a:cs typeface="Arial" panose="020B0604020202020204" pitchFamily="34" charset="0"/>
              </a:rPr>
              <a:t>People of different religions and faiths</a:t>
            </a:r>
          </a:p>
          <a:p>
            <a:pPr marL="285750" lvl="0" indent="-285750">
              <a:buClr>
                <a:srgbClr val="3EAC4D"/>
              </a:buClr>
              <a:buFont typeface="Arial"/>
              <a:buChar char="•"/>
            </a:pPr>
            <a:r>
              <a:rPr lang="en-GB" sz="2000" dirty="0">
                <a:solidFill>
                  <a:schemeClr val="accent4"/>
                </a:solidFill>
                <a:latin typeface="Arial" panose="020B0604020202020204" pitchFamily="34" charset="0"/>
                <a:cs typeface="Arial" panose="020B0604020202020204" pitchFamily="34" charset="0"/>
              </a:rPr>
              <a:t>Transgender people</a:t>
            </a:r>
          </a:p>
          <a:p>
            <a:pPr marL="285750" lvl="0" indent="-285750">
              <a:buFont typeface="Arial"/>
              <a:buChar char="•"/>
            </a:pPr>
            <a:endParaRPr lang="en-US" dirty="0"/>
          </a:p>
        </p:txBody>
      </p:sp>
      <p:pic>
        <p:nvPicPr>
          <p:cNvPr id="2" name="Picture 1"/>
          <p:cNvPicPr>
            <a:picLocks noChangeAspect="1"/>
          </p:cNvPicPr>
          <p:nvPr/>
        </p:nvPicPr>
        <p:blipFill rotWithShape="1">
          <a:blip r:embed="rId3"/>
          <a:srcRect l="8935" t="13657" r="46737" b="4813"/>
          <a:stretch/>
        </p:blipFill>
        <p:spPr>
          <a:xfrm>
            <a:off x="6666807" y="2196978"/>
            <a:ext cx="5066544" cy="4203822"/>
          </a:xfrm>
          <a:prstGeom prst="rect">
            <a:avLst/>
          </a:prstGeom>
        </p:spPr>
      </p:pic>
    </p:spTree>
    <p:extLst>
      <p:ext uri="{BB962C8B-B14F-4D97-AF65-F5344CB8AC3E}">
        <p14:creationId xmlns:p14="http://schemas.microsoft.com/office/powerpoint/2010/main" val="29214793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205" t="22122" r="1304" b="12893"/>
          <a:stretch/>
        </p:blipFill>
        <p:spPr>
          <a:xfrm>
            <a:off x="457200" y="2975956"/>
            <a:ext cx="11277600" cy="3423273"/>
          </a:xfrm>
          <a:prstGeom prst="rect">
            <a:avLst/>
          </a:prstGeom>
        </p:spPr>
      </p:pic>
      <p:sp>
        <p:nvSpPr>
          <p:cNvPr id="8" name="Rectangle 7"/>
          <p:cNvSpPr/>
          <p:nvPr/>
        </p:nvSpPr>
        <p:spPr>
          <a:xfrm>
            <a:off x="1069200" y="2264400"/>
            <a:ext cx="9336210" cy="553998"/>
          </a:xfrm>
          <a:prstGeom prst="rect">
            <a:avLst/>
          </a:prstGeom>
        </p:spPr>
        <p:txBody>
          <a:bodyPr wrap="none">
            <a:spAutoFit/>
          </a:bodyPr>
          <a:lstStyle/>
          <a:p>
            <a:r>
              <a:rPr lang="en-US" sz="3000" b="1" dirty="0">
                <a:solidFill>
                  <a:srgbClr val="0B4C86"/>
                </a:solidFill>
              </a:rPr>
              <a:t>Design vision for a new HS2 Curzon Street station</a:t>
            </a:r>
          </a:p>
        </p:txBody>
      </p:sp>
    </p:spTree>
    <p:extLst>
      <p:ext uri="{BB962C8B-B14F-4D97-AF65-F5344CB8AC3E}">
        <p14:creationId xmlns:p14="http://schemas.microsoft.com/office/powerpoint/2010/main" val="38484990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31403" b="20951"/>
          <a:stretch/>
        </p:blipFill>
        <p:spPr>
          <a:xfrm>
            <a:off x="457200" y="2818399"/>
            <a:ext cx="11277601" cy="3582402"/>
          </a:xfrm>
          <a:prstGeom prst="rect">
            <a:avLst/>
          </a:prstGeom>
        </p:spPr>
      </p:pic>
      <p:sp>
        <p:nvSpPr>
          <p:cNvPr id="2" name="Rectangle 1"/>
          <p:cNvSpPr/>
          <p:nvPr/>
        </p:nvSpPr>
        <p:spPr>
          <a:xfrm>
            <a:off x="1069200" y="2264400"/>
            <a:ext cx="10088575" cy="553998"/>
          </a:xfrm>
          <a:prstGeom prst="rect">
            <a:avLst/>
          </a:prstGeom>
        </p:spPr>
        <p:txBody>
          <a:bodyPr wrap="square">
            <a:spAutoFit/>
          </a:bodyPr>
          <a:lstStyle/>
          <a:p>
            <a:r>
              <a:rPr lang="en-US" sz="3000" b="1" dirty="0">
                <a:solidFill>
                  <a:srgbClr val="0B4C86"/>
                </a:solidFill>
              </a:rPr>
              <a:t>Concept image of Euston station redevelopment</a:t>
            </a:r>
          </a:p>
        </p:txBody>
      </p:sp>
    </p:spTree>
    <p:extLst>
      <p:ext uri="{BB962C8B-B14F-4D97-AF65-F5344CB8AC3E}">
        <p14:creationId xmlns:p14="http://schemas.microsoft.com/office/powerpoint/2010/main" val="7600085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9838279" cy="553998"/>
          </a:xfrm>
          <a:prstGeom prst="rect">
            <a:avLst/>
          </a:prstGeom>
        </p:spPr>
        <p:txBody>
          <a:bodyPr wrap="square">
            <a:spAutoFit/>
          </a:bodyPr>
          <a:lstStyle/>
          <a:p>
            <a:r>
              <a:rPr lang="en-US" sz="3000" b="1" dirty="0">
                <a:solidFill>
                  <a:srgbClr val="0B4C86"/>
                </a:solidFill>
              </a:rPr>
              <a:t>Concept image Birmingham Interchange Station</a:t>
            </a:r>
          </a:p>
        </p:txBody>
      </p:sp>
      <p:pic>
        <p:nvPicPr>
          <p:cNvPr id="3" name="Picture 2"/>
          <p:cNvPicPr>
            <a:picLocks noChangeAspect="1"/>
          </p:cNvPicPr>
          <p:nvPr/>
        </p:nvPicPr>
        <p:blipFill rotWithShape="1">
          <a:blip r:embed="rId3"/>
          <a:srcRect l="4982" t="15998" r="2167" b="19496"/>
          <a:stretch/>
        </p:blipFill>
        <p:spPr>
          <a:xfrm>
            <a:off x="457200" y="2818398"/>
            <a:ext cx="11277600" cy="3531213"/>
          </a:xfrm>
          <a:prstGeom prst="rect">
            <a:avLst/>
          </a:prstGeom>
        </p:spPr>
      </p:pic>
    </p:spTree>
    <p:extLst>
      <p:ext uri="{BB962C8B-B14F-4D97-AF65-F5344CB8AC3E}">
        <p14:creationId xmlns:p14="http://schemas.microsoft.com/office/powerpoint/2010/main" val="345611735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8457185" cy="4136400"/>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Presenting your ideas</a:t>
            </a:r>
          </a:p>
          <a:p>
            <a:pPr>
              <a:spcAft>
                <a:spcPts val="1500"/>
              </a:spcAft>
            </a:pPr>
            <a:r>
              <a:rPr lang="en-GB" sz="2000" dirty="0">
                <a:solidFill>
                  <a:schemeClr val="accent5">
                    <a:lumMod val="75000"/>
                    <a:lumOff val="25000"/>
                  </a:schemeClr>
                </a:solidFill>
                <a:latin typeface="Arial"/>
                <a:ea typeface="Arial"/>
                <a:cs typeface="Arial"/>
              </a:rPr>
              <a:t>In the next session you will present your ideas. Keeping your blueprint on your table, two team members will walk around the room to see the ideas of other groups. Two team members will stay to explain the idea to the other teams. Halfway through the session, swap around. </a:t>
            </a:r>
          </a:p>
          <a:p>
            <a:pPr>
              <a:spcAft>
                <a:spcPts val="2000"/>
              </a:spcAft>
            </a:pPr>
            <a:br>
              <a:rPr lang="en-US" sz="3000" b="1" dirty="0">
                <a:solidFill>
                  <a:srgbClr val="0B4C86"/>
                </a:solidFill>
                <a:latin typeface="Arial" panose="020B0604020202020204" pitchFamily="34" charset="0"/>
                <a:cs typeface="Arial" panose="020B0604020202020204" pitchFamily="34" charset="0"/>
              </a:rPr>
            </a:br>
            <a:r>
              <a:rPr lang="en-US" sz="3000" b="1" dirty="0">
                <a:solidFill>
                  <a:srgbClr val="0B4C86"/>
                </a:solidFill>
                <a:latin typeface="Arial" panose="020B0604020202020204" pitchFamily="34" charset="0"/>
                <a:cs typeface="Arial" panose="020B0604020202020204" pitchFamily="34" charset="0"/>
              </a:rPr>
              <a:t>Evaluate your ideas</a:t>
            </a:r>
          </a:p>
          <a:p>
            <a:r>
              <a:rPr lang="en-GB" sz="2000" dirty="0">
                <a:solidFill>
                  <a:schemeClr val="accent5">
                    <a:lumMod val="75000"/>
                    <a:lumOff val="25000"/>
                  </a:schemeClr>
                </a:solidFill>
                <a:latin typeface="Arial" panose="020B0604020202020204" pitchFamily="34" charset="0"/>
                <a:ea typeface="Arial"/>
                <a:cs typeface="Arial" panose="020B0604020202020204" pitchFamily="34" charset="0"/>
              </a:rPr>
              <a:t>When instructed, answer the evaluation questions in your booklet. Have you surprised yourself with your </a:t>
            </a:r>
            <a:r>
              <a:rPr lang="en-US" sz="2000" dirty="0">
                <a:solidFill>
                  <a:schemeClr val="accent5">
                    <a:lumMod val="75000"/>
                    <a:lumOff val="25000"/>
                  </a:schemeClr>
                </a:solidFill>
                <a:latin typeface="Arial" panose="020B0604020202020204" pitchFamily="34" charset="0"/>
                <a:ea typeface="Arial"/>
                <a:cs typeface="Arial" panose="020B0604020202020204" pitchFamily="34" charset="0"/>
              </a:rPr>
              <a:t>essential skills</a:t>
            </a:r>
            <a:r>
              <a:rPr lang="en-GB" sz="2000" dirty="0">
                <a:solidFill>
                  <a:schemeClr val="accent5">
                    <a:lumMod val="75000"/>
                    <a:lumOff val="25000"/>
                  </a:schemeClr>
                </a:solidFill>
                <a:latin typeface="Arial" panose="020B0604020202020204" pitchFamily="34" charset="0"/>
                <a:ea typeface="Arial"/>
                <a:cs typeface="Arial" panose="020B0604020202020204" pitchFamily="34" charset="0"/>
              </a:rPr>
              <a:t>? </a:t>
            </a:r>
            <a:endParaRPr lang="en-US" sz="2000" dirty="0">
              <a:solidFill>
                <a:schemeClr val="accent5">
                  <a:lumMod val="75000"/>
                  <a:lumOff val="25000"/>
                </a:schemeClr>
              </a:solidFill>
              <a:latin typeface="Arial" panose="020B0604020202020204" pitchFamily="34" charset="0"/>
              <a:cs typeface="Arial" panose="020B0604020202020204" pitchFamily="34" charset="0"/>
            </a:endParaRPr>
          </a:p>
          <a:p>
            <a:endParaRPr lang="en-US" sz="2200" dirty="0">
              <a:solidFill>
                <a:schemeClr val="accent5">
                  <a:lumMod val="75000"/>
                  <a:lumOff val="25000"/>
                </a:schemeClr>
              </a:solidFill>
            </a:endParaRPr>
          </a:p>
        </p:txBody>
      </p:sp>
      <p:sp>
        <p:nvSpPr>
          <p:cNvPr id="10" name="Content Placeholder 4"/>
          <p:cNvSpPr txBox="1">
            <a:spLocks/>
          </p:cNvSpPr>
          <p:nvPr/>
        </p:nvSpPr>
        <p:spPr>
          <a:xfrm>
            <a:off x="468499" y="5211478"/>
            <a:ext cx="11277600" cy="8604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accent5">
                  <a:lumMod val="75000"/>
                  <a:lumOff val="25000"/>
                </a:schemeClr>
              </a:solidFill>
              <a:latin typeface="Arial" panose="020B0604020202020204" pitchFamily="34" charset="0"/>
              <a:cs typeface="Arial" panose="020B0604020202020204" pitchFamily="34" charset="0"/>
            </a:endParaRPr>
          </a:p>
        </p:txBody>
      </p:sp>
      <p:sp>
        <p:nvSpPr>
          <p:cNvPr id="3" name="TextBox 2"/>
          <p:cNvSpPr txBox="1"/>
          <p:nvPr/>
        </p:nvSpPr>
        <p:spPr>
          <a:xfrm>
            <a:off x="3429000" y="173566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25199151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2F1B02C-6F3D-21AD-F8B9-DB7EC48D96F5}"/>
              </a:ext>
            </a:extLst>
          </p:cNvPr>
          <p:cNvPicPr>
            <a:picLocks noChangeAspect="1"/>
          </p:cNvPicPr>
          <p:nvPr/>
        </p:nvPicPr>
        <p:blipFill rotWithShape="1">
          <a:blip r:embed="rId4">
            <a:extLst>
              <a:ext uri="{28A0092B-C50C-407E-A947-70E740481C1C}">
                <a14:useLocalDpi xmlns:a14="http://schemas.microsoft.com/office/drawing/2010/main" val="0"/>
              </a:ext>
            </a:extLst>
          </a:blip>
          <a:srcRect l="27623" t="50114" r="17510" b="17060"/>
          <a:stretch/>
        </p:blipFill>
        <p:spPr>
          <a:xfrm>
            <a:off x="5102737" y="1946789"/>
            <a:ext cx="5797725" cy="4911211"/>
          </a:xfrm>
          <a:prstGeom prst="rect">
            <a:avLst/>
          </a:prstGeom>
        </p:spPr>
      </p:pic>
      <p:pic>
        <p:nvPicPr>
          <p:cNvPr id="4" name="Picture 3">
            <a:extLst>
              <a:ext uri="{FF2B5EF4-FFF2-40B4-BE49-F238E27FC236}">
                <a16:creationId xmlns:a16="http://schemas.microsoft.com/office/drawing/2014/main" id="{8C8A2EFC-1215-049C-2ACE-537AE18C1760}"/>
              </a:ext>
            </a:extLst>
          </p:cNvPr>
          <p:cNvPicPr>
            <a:picLocks noChangeAspect="1"/>
          </p:cNvPicPr>
          <p:nvPr/>
        </p:nvPicPr>
        <p:blipFill rotWithShape="1">
          <a:blip r:embed="rId5"/>
          <a:srcRect l="58295" t="32062" r="12042" b="59807"/>
          <a:stretch/>
        </p:blipFill>
        <p:spPr>
          <a:xfrm>
            <a:off x="9890125" y="2982303"/>
            <a:ext cx="2301875" cy="893393"/>
          </a:xfrm>
          <a:prstGeom prst="rect">
            <a:avLst/>
          </a:prstGeom>
        </p:spPr>
      </p:pic>
      <p:sp>
        <p:nvSpPr>
          <p:cNvPr id="9" name="Rectangle 8">
            <a:extLst>
              <a:ext uri="{FF2B5EF4-FFF2-40B4-BE49-F238E27FC236}">
                <a16:creationId xmlns:a16="http://schemas.microsoft.com/office/drawing/2014/main" id="{FC163526-2A49-B20D-7618-B17CF4EB7903}"/>
              </a:ext>
            </a:extLst>
          </p:cNvPr>
          <p:cNvSpPr/>
          <p:nvPr/>
        </p:nvSpPr>
        <p:spPr>
          <a:xfrm>
            <a:off x="392649" y="2297058"/>
            <a:ext cx="4735855" cy="3157275"/>
          </a:xfrm>
          <a:prstGeom prst="rect">
            <a:avLst/>
          </a:prstGeom>
        </p:spPr>
        <p:txBody>
          <a:bodyPr wrap="square">
            <a:spAutoFit/>
          </a:bodyPr>
          <a:lstStyle/>
          <a:p>
            <a:pPr>
              <a:spcAft>
                <a:spcPts val="2000"/>
              </a:spcAft>
            </a:pPr>
            <a:r>
              <a:rPr lang="en-US" sz="3000" b="1" dirty="0">
                <a:solidFill>
                  <a:srgbClr val="0B4C86"/>
                </a:solidFill>
                <a:ea typeface="Open Sans" panose="020B0606030504020204" pitchFamily="34" charset="0"/>
                <a:cs typeface="Open Sans" panose="020B0606030504020204" pitchFamily="34" charset="0"/>
              </a:rPr>
              <a:t>What is High Speed 2?</a:t>
            </a:r>
            <a:endParaRPr lang="en-US" sz="2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solidFill>
                  <a:schemeClr val="accent4"/>
                </a:solidFill>
                <a:latin typeface="Arial" panose="020B0604020202020204" pitchFamily="34" charset="0"/>
                <a:cs typeface="Arial" panose="020B0604020202020204" pitchFamily="34" charset="0"/>
              </a:rPr>
              <a:t>High Speed Two (HS2) is the new high speed railway we are building. It will connect 8 of Britain’s 10 largest cities, including Birmingham, Leeds, London and Manchester.</a:t>
            </a:r>
          </a:p>
          <a:p>
            <a:pPr>
              <a:spcAft>
                <a:spcPts val="1500"/>
              </a:spcAft>
            </a:pPr>
            <a:r>
              <a:rPr lang="en-US" sz="2000" dirty="0">
                <a:solidFill>
                  <a:schemeClr val="accent4"/>
                </a:solidFill>
                <a:latin typeface="Arial" panose="020B0604020202020204" pitchFamily="34" charset="0"/>
                <a:cs typeface="Arial" panose="020B0604020202020204" pitchFamily="34" charset="0"/>
              </a:rPr>
              <a:t>It is the first new railway built north of London for 120 years.</a:t>
            </a:r>
          </a:p>
        </p:txBody>
      </p:sp>
    </p:spTree>
    <p:custDataLst>
      <p:tags r:id="rId1"/>
    </p:custDataLst>
    <p:extLst>
      <p:ext uri="{BB962C8B-B14F-4D97-AF65-F5344CB8AC3E}">
        <p14:creationId xmlns:p14="http://schemas.microsoft.com/office/powerpoint/2010/main" val="235501573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84A5E932-7DDD-7049-97F3-7EE1484B561D}"/>
              </a:ext>
            </a:extLst>
          </p:cNvPr>
          <p:cNvSpPr>
            <a:spLocks noGrp="1"/>
          </p:cNvSpPr>
          <p:nvPr>
            <p:ph idx="1"/>
          </p:nvPr>
        </p:nvSpPr>
        <p:spPr>
          <a:xfrm>
            <a:off x="1069200" y="2264400"/>
            <a:ext cx="11141242" cy="4058292"/>
          </a:xfrm>
        </p:spPr>
        <p:txBody>
          <a:bodyPr/>
          <a:lstStyle/>
          <a:p>
            <a:pPr lvl="0">
              <a:spcAft>
                <a:spcPts val="2000"/>
              </a:spcAft>
            </a:pPr>
            <a:r>
              <a:rPr lang="en-US" sz="2800" b="1" dirty="0">
                <a:solidFill>
                  <a:srgbClr val="1D3673"/>
                </a:solidFill>
                <a:latin typeface="Arial" panose="020B0604020202020204" pitchFamily="34" charset="0"/>
                <a:cs typeface="Arial" panose="020B0604020202020204" pitchFamily="34" charset="0"/>
              </a:rPr>
              <a:t>Engineering Challenge: Tunnel Structures </a:t>
            </a:r>
          </a:p>
          <a:p>
            <a:r>
              <a:rPr lang="en-US" sz="2000" dirty="0">
                <a:latin typeface="Arial" panose="020B0604020202020204" pitchFamily="34" charset="0"/>
                <a:cs typeface="Arial" panose="020B0604020202020204" pitchFamily="34" charset="0"/>
              </a:rPr>
              <a:t>In this activity, you will be building your own cut and cover tunnel. Will it collapse or will it stand?</a:t>
            </a:r>
          </a:p>
          <a:p>
            <a:endParaRPr lang="en-US" sz="2000" dirty="0">
              <a:latin typeface="Arial" panose="020B0604020202020204" pitchFamily="34" charset="0"/>
              <a:cs typeface="Arial" panose="020B0604020202020204" pitchFamily="34" charset="0"/>
            </a:endParaRPr>
          </a:p>
          <a:p>
            <a:endParaRPr lang="en-US" dirty="0"/>
          </a:p>
        </p:txBody>
      </p:sp>
      <p:pic>
        <p:nvPicPr>
          <p:cNvPr id="9" name="Picture 8">
            <a:extLst>
              <a:ext uri="{FF2B5EF4-FFF2-40B4-BE49-F238E27FC236}">
                <a16:creationId xmlns:a16="http://schemas.microsoft.com/office/drawing/2014/main" id="{C69B630D-DBFE-9A48-98E2-33D767A7EBDD}"/>
              </a:ext>
            </a:extLst>
          </p:cNvPr>
          <p:cNvPicPr>
            <a:picLocks noChangeAspect="1"/>
          </p:cNvPicPr>
          <p:nvPr/>
        </p:nvPicPr>
        <p:blipFill rotWithShape="1">
          <a:blip r:embed="rId3"/>
          <a:srcRect l="1320" t="21102" r="961" b="15509"/>
          <a:stretch/>
        </p:blipFill>
        <p:spPr>
          <a:xfrm>
            <a:off x="457201" y="3391099"/>
            <a:ext cx="11277600" cy="3009702"/>
          </a:xfrm>
          <a:prstGeom prst="rect">
            <a:avLst/>
          </a:prstGeom>
        </p:spPr>
      </p:pic>
    </p:spTree>
    <p:extLst>
      <p:ext uri="{BB962C8B-B14F-4D97-AF65-F5344CB8AC3E}">
        <p14:creationId xmlns:p14="http://schemas.microsoft.com/office/powerpoint/2010/main" val="106260203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p:spPr>
        <p:txBody>
          <a:bodyPr/>
          <a:lstStyle/>
          <a:p>
            <a:r>
              <a:rPr lang="en-US" sz="3000" dirty="0">
                <a:solidFill>
                  <a:srgbClr val="0B4C86"/>
                </a:solidFill>
                <a:latin typeface="+mj-lt"/>
              </a:rPr>
              <a:t>Tunnel Structures student introduction video</a:t>
            </a:r>
          </a:p>
        </p:txBody>
      </p:sp>
    </p:spTree>
    <p:extLst>
      <p:ext uri="{BB962C8B-B14F-4D97-AF65-F5344CB8AC3E}">
        <p14:creationId xmlns:p14="http://schemas.microsoft.com/office/powerpoint/2010/main" val="159077846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C34B8C17-B272-9946-A24A-7E5FAD56F10F}"/>
              </a:ext>
            </a:extLst>
          </p:cNvPr>
          <p:cNvSpPr txBox="1">
            <a:spLocks/>
          </p:cNvSpPr>
          <p:nvPr/>
        </p:nvSpPr>
        <p:spPr>
          <a:xfrm>
            <a:off x="1069201" y="2264400"/>
            <a:ext cx="3837344" cy="405829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0"/>
              </a:spcAft>
            </a:pPr>
            <a:r>
              <a:rPr lang="en-US" sz="3000" b="1" dirty="0">
                <a:solidFill>
                  <a:srgbClr val="0B4C86"/>
                </a:solidFill>
                <a:latin typeface="Arial" panose="020B0604020202020204" pitchFamily="34" charset="0"/>
                <a:cs typeface="Arial" panose="020B0604020202020204" pitchFamily="34" charset="0"/>
              </a:rPr>
              <a:t>Who builds tunnels? </a:t>
            </a:r>
          </a:p>
          <a:p>
            <a:r>
              <a:rPr lang="en-US" sz="2000" dirty="0">
                <a:latin typeface="Arial" panose="020B0604020202020204" pitchFamily="34" charset="0"/>
                <a:cs typeface="Arial" panose="020B0604020202020204" pitchFamily="34" charset="0"/>
              </a:rPr>
              <a:t>Building any large structure is a team effort. When a new tunnel is designed and built, it’s a team effort, including Civil Engineers, Environmental Advisors and BIM Technicians and Construction Plant Operators. </a:t>
            </a:r>
          </a:p>
          <a:p>
            <a:endParaRPr lang="en-US" dirty="0"/>
          </a:p>
          <a:p>
            <a:endParaRPr lang="en-US" dirty="0"/>
          </a:p>
        </p:txBody>
      </p:sp>
      <p:pic>
        <p:nvPicPr>
          <p:cNvPr id="12" name="Picture 11" descr="Adnan_ColorCorrected1.png">
            <a:extLst>
              <a:ext uri="{FF2B5EF4-FFF2-40B4-BE49-F238E27FC236}">
                <a16:creationId xmlns:a16="http://schemas.microsoft.com/office/drawing/2014/main" id="{643D7C94-C7A9-A741-99A8-E00FC22123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3" r="36727"/>
          <a:stretch/>
        </p:blipFill>
        <p:spPr>
          <a:xfrm>
            <a:off x="8575174" y="2053268"/>
            <a:ext cx="4162391" cy="4851787"/>
          </a:xfrm>
          <a:prstGeom prst="rect">
            <a:avLst/>
          </a:prstGeom>
        </p:spPr>
      </p:pic>
      <p:pic>
        <p:nvPicPr>
          <p:cNvPr id="13" name="Picture 12" descr="Jenny_ColorCorrected0001.png">
            <a:extLst>
              <a:ext uri="{FF2B5EF4-FFF2-40B4-BE49-F238E27FC236}">
                <a16:creationId xmlns:a16="http://schemas.microsoft.com/office/drawing/2014/main" id="{69B3A89A-C32D-514E-82F3-DB585CD28B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34" r="22866"/>
          <a:stretch/>
        </p:blipFill>
        <p:spPr>
          <a:xfrm>
            <a:off x="6839306" y="1976438"/>
            <a:ext cx="3837343" cy="5187030"/>
          </a:xfrm>
          <a:prstGeom prst="rect">
            <a:avLst/>
          </a:prstGeom>
        </p:spPr>
      </p:pic>
      <p:pic>
        <p:nvPicPr>
          <p:cNvPr id="14" name="Picture 13" descr="Tom_ColorCorrected.png">
            <a:extLst>
              <a:ext uri="{FF2B5EF4-FFF2-40B4-BE49-F238E27FC236}">
                <a16:creationId xmlns:a16="http://schemas.microsoft.com/office/drawing/2014/main" id="{47893110-D621-2242-88A5-7491DEFE56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087"/>
          <a:stretch/>
        </p:blipFill>
        <p:spPr>
          <a:xfrm>
            <a:off x="4678117" y="2706735"/>
            <a:ext cx="3321740" cy="4523577"/>
          </a:xfrm>
          <a:prstGeom prst="rect">
            <a:avLst/>
          </a:prstGeom>
        </p:spPr>
      </p:pic>
      <p:pic>
        <p:nvPicPr>
          <p:cNvPr id="15" name="Picture 14" descr="Cassandra_ColorCorrected.png">
            <a:extLst>
              <a:ext uri="{FF2B5EF4-FFF2-40B4-BE49-F238E27FC236}">
                <a16:creationId xmlns:a16="http://schemas.microsoft.com/office/drawing/2014/main" id="{386737F1-75D4-6D41-838F-3B8AD31D42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809" t="-16872" r="44495"/>
          <a:stretch/>
        </p:blipFill>
        <p:spPr>
          <a:xfrm>
            <a:off x="5898382" y="2526625"/>
            <a:ext cx="3043413" cy="4378430"/>
          </a:xfrm>
          <a:prstGeom prst="rect">
            <a:avLst/>
          </a:prstGeom>
        </p:spPr>
      </p:pic>
    </p:spTree>
    <p:extLst>
      <p:ext uri="{BB962C8B-B14F-4D97-AF65-F5344CB8AC3E}">
        <p14:creationId xmlns:p14="http://schemas.microsoft.com/office/powerpoint/2010/main" val="42474472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dnan_ColorCorrected1.png">
            <a:extLst>
              <a:ext uri="{FF2B5EF4-FFF2-40B4-BE49-F238E27FC236}">
                <a16:creationId xmlns:a16="http://schemas.microsoft.com/office/drawing/2014/main" id="{9610A10B-AEB5-FB4E-932E-7B0EF021B8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3" r="36727"/>
          <a:stretch/>
        </p:blipFill>
        <p:spPr>
          <a:xfrm>
            <a:off x="627075" y="3526803"/>
            <a:ext cx="2880192" cy="3357224"/>
          </a:xfrm>
          <a:prstGeom prst="rect">
            <a:avLst/>
          </a:prstGeom>
        </p:spPr>
      </p:pic>
      <p:pic>
        <p:nvPicPr>
          <p:cNvPr id="11" name="Picture 10">
            <a:extLst>
              <a:ext uri="{FF2B5EF4-FFF2-40B4-BE49-F238E27FC236}">
                <a16:creationId xmlns:a16="http://schemas.microsoft.com/office/drawing/2014/main" id="{80AE7038-FB02-FA4B-A02F-96BDFEAB403E}"/>
              </a:ext>
            </a:extLst>
          </p:cNvPr>
          <p:cNvPicPr>
            <a:picLocks noChangeAspect="1"/>
          </p:cNvPicPr>
          <p:nvPr/>
        </p:nvPicPr>
        <p:blipFill>
          <a:blip r:embed="rId4"/>
          <a:stretch>
            <a:fillRect/>
          </a:stretch>
        </p:blipFill>
        <p:spPr>
          <a:xfrm>
            <a:off x="7078482" y="3735679"/>
            <a:ext cx="4807183" cy="2824082"/>
          </a:xfrm>
          <a:prstGeom prst="rect">
            <a:avLst/>
          </a:prstGeom>
        </p:spPr>
      </p:pic>
      <p:pic>
        <p:nvPicPr>
          <p:cNvPr id="12" name="Picture 11">
            <a:extLst>
              <a:ext uri="{FF2B5EF4-FFF2-40B4-BE49-F238E27FC236}">
                <a16:creationId xmlns:a16="http://schemas.microsoft.com/office/drawing/2014/main" id="{B6E2678A-21E4-5F4B-800C-EC0EF9F08456}"/>
              </a:ext>
            </a:extLst>
          </p:cNvPr>
          <p:cNvPicPr>
            <a:picLocks noChangeAspect="1"/>
          </p:cNvPicPr>
          <p:nvPr/>
        </p:nvPicPr>
        <p:blipFill rotWithShape="1">
          <a:blip r:embed="rId5"/>
          <a:srcRect l="3038" r="12716"/>
          <a:stretch/>
        </p:blipFill>
        <p:spPr>
          <a:xfrm>
            <a:off x="3507267" y="3805199"/>
            <a:ext cx="3669388" cy="2939473"/>
          </a:xfrm>
          <a:prstGeom prst="rect">
            <a:avLst/>
          </a:prstGeom>
        </p:spPr>
      </p:pic>
      <p:sp>
        <p:nvSpPr>
          <p:cNvPr id="13" name="Content Placeholder 4">
            <a:extLst>
              <a:ext uri="{FF2B5EF4-FFF2-40B4-BE49-F238E27FC236}">
                <a16:creationId xmlns:a16="http://schemas.microsoft.com/office/drawing/2014/main" id="{D147A159-84B9-D64B-98AD-32A20A5DAEAD}"/>
              </a:ext>
            </a:extLst>
          </p:cNvPr>
          <p:cNvSpPr>
            <a:spLocks noGrp="1"/>
          </p:cNvSpPr>
          <p:nvPr>
            <p:ph idx="1"/>
          </p:nvPr>
        </p:nvSpPr>
        <p:spPr>
          <a:xfrm>
            <a:off x="1069200" y="2264400"/>
            <a:ext cx="9654218" cy="1725709"/>
          </a:xfrm>
        </p:spPr>
        <p:txBody>
          <a:bodyPr/>
          <a:lstStyle/>
          <a:p>
            <a:pPr>
              <a:spcAft>
                <a:spcPts val="3000"/>
              </a:spcAft>
            </a:pPr>
            <a:r>
              <a:rPr lang="en-US" sz="3000" b="1" dirty="0">
                <a:solidFill>
                  <a:srgbClr val="0B4C86"/>
                </a:solidFill>
                <a:latin typeface="Arial" panose="020B0604020202020204" pitchFamily="34" charset="0"/>
                <a:cs typeface="Arial" panose="020B0604020202020204" pitchFamily="34" charset="0"/>
              </a:rPr>
              <a:t>What do Construction Plant Operators do?</a:t>
            </a:r>
          </a:p>
          <a:p>
            <a:r>
              <a:rPr lang="en-US" sz="2000" dirty="0">
                <a:latin typeface="Arial" panose="020B0604020202020204" pitchFamily="34" charset="0"/>
                <a:cs typeface="Arial" panose="020B0604020202020204" pitchFamily="34" charset="0"/>
              </a:rPr>
              <a:t>Construction Plant Operators do the actual building, operating machines such as diggers excavators, road headers and tunnel boring machines to excavate the tunnel.</a:t>
            </a:r>
          </a:p>
          <a:p>
            <a:endParaRPr lang="en-US" dirty="0"/>
          </a:p>
          <a:p>
            <a:endParaRPr lang="en-US" dirty="0"/>
          </a:p>
        </p:txBody>
      </p:sp>
    </p:spTree>
    <p:extLst>
      <p:ext uri="{BB962C8B-B14F-4D97-AF65-F5344CB8AC3E}">
        <p14:creationId xmlns:p14="http://schemas.microsoft.com/office/powerpoint/2010/main" val="181719970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974D6F8A-DE69-BD45-8A01-7AB785A4D93A}"/>
              </a:ext>
            </a:extLst>
          </p:cNvPr>
          <p:cNvSpPr txBox="1">
            <a:spLocks/>
          </p:cNvSpPr>
          <p:nvPr/>
        </p:nvSpPr>
        <p:spPr>
          <a:xfrm>
            <a:off x="1069200" y="2264400"/>
            <a:ext cx="8697074" cy="50553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rgbClr val="0B4C86"/>
                </a:solidFill>
                <a:latin typeface="Arial" panose="020B0604020202020204" pitchFamily="34" charset="0"/>
                <a:cs typeface="Arial" panose="020B0604020202020204" pitchFamily="34" charset="0"/>
              </a:rPr>
              <a:t>Types of tunnel</a:t>
            </a:r>
          </a:p>
        </p:txBody>
      </p:sp>
      <p:pic>
        <p:nvPicPr>
          <p:cNvPr id="7" name="Picture 6">
            <a:extLst>
              <a:ext uri="{FF2B5EF4-FFF2-40B4-BE49-F238E27FC236}">
                <a16:creationId xmlns:a16="http://schemas.microsoft.com/office/drawing/2014/main" id="{FB9FB20A-B766-6841-B8AA-2C6B8D78DEC8}"/>
              </a:ext>
            </a:extLst>
          </p:cNvPr>
          <p:cNvPicPr>
            <a:picLocks noChangeAspect="1"/>
          </p:cNvPicPr>
          <p:nvPr/>
        </p:nvPicPr>
        <p:blipFill>
          <a:blip r:embed="rId3"/>
          <a:stretch>
            <a:fillRect/>
          </a:stretch>
        </p:blipFill>
        <p:spPr>
          <a:xfrm>
            <a:off x="337412" y="3392488"/>
            <a:ext cx="6143262" cy="2751303"/>
          </a:xfrm>
          <a:prstGeom prst="rect">
            <a:avLst/>
          </a:prstGeom>
        </p:spPr>
      </p:pic>
      <p:pic>
        <p:nvPicPr>
          <p:cNvPr id="8" name="Picture 7">
            <a:extLst>
              <a:ext uri="{FF2B5EF4-FFF2-40B4-BE49-F238E27FC236}">
                <a16:creationId xmlns:a16="http://schemas.microsoft.com/office/drawing/2014/main" id="{265C7D6F-F15D-1C45-B7A8-1A44A80938EF}"/>
              </a:ext>
            </a:extLst>
          </p:cNvPr>
          <p:cNvPicPr>
            <a:picLocks noChangeAspect="1"/>
          </p:cNvPicPr>
          <p:nvPr/>
        </p:nvPicPr>
        <p:blipFill>
          <a:blip r:embed="rId4"/>
          <a:stretch>
            <a:fillRect/>
          </a:stretch>
        </p:blipFill>
        <p:spPr>
          <a:xfrm>
            <a:off x="6642139" y="2891062"/>
            <a:ext cx="5329601" cy="3661373"/>
          </a:xfrm>
          <a:prstGeom prst="rect">
            <a:avLst/>
          </a:prstGeom>
        </p:spPr>
      </p:pic>
    </p:spTree>
    <p:extLst>
      <p:ext uri="{BB962C8B-B14F-4D97-AF65-F5344CB8AC3E}">
        <p14:creationId xmlns:p14="http://schemas.microsoft.com/office/powerpoint/2010/main" val="58762293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3FEF0BB1-EA1B-E54B-B18E-58DCE58F30CA}"/>
              </a:ext>
            </a:extLst>
          </p:cNvPr>
          <p:cNvSpPr>
            <a:spLocks noGrp="1"/>
          </p:cNvSpPr>
          <p:nvPr>
            <p:ph idx="1"/>
          </p:nvPr>
        </p:nvSpPr>
        <p:spPr>
          <a:xfrm>
            <a:off x="1069200" y="2264400"/>
            <a:ext cx="10499345"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The challenge</a:t>
            </a:r>
          </a:p>
          <a:p>
            <a:pPr>
              <a:spcAft>
                <a:spcPts val="3000"/>
              </a:spcAft>
            </a:pPr>
            <a:r>
              <a:rPr lang="en-GB" sz="2000" dirty="0">
                <a:latin typeface="Arial" panose="020B0604020202020204" pitchFamily="34" charset="0"/>
                <a:cs typeface="Arial" panose="020B0604020202020204" pitchFamily="34" charset="0"/>
              </a:rPr>
              <a:t>Together with your team, you must design a prototype tunnel structure to span 400mm and fit the train. Your design should be strong and lightweight, using as few materials as possible.</a:t>
            </a:r>
          </a:p>
          <a:p>
            <a:r>
              <a:rPr lang="en-GB" sz="2000" b="1" dirty="0">
                <a:solidFill>
                  <a:srgbClr val="0B4C86"/>
                </a:solidFill>
                <a:latin typeface="Arial" panose="020B0604020202020204" pitchFamily="34" charset="0"/>
                <a:cs typeface="Arial" panose="020B0604020202020204" pitchFamily="34" charset="0"/>
              </a:rPr>
              <a:t>You will have:</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40 x 400mm paper straws</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Scissors</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Masking tape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Focus on your </a:t>
            </a:r>
            <a:r>
              <a:rPr lang="en-US" sz="2000" dirty="0">
                <a:latin typeface="Arial" panose="020B0604020202020204" pitchFamily="34" charset="0"/>
                <a:cs typeface="Arial" panose="020B0604020202020204" pitchFamily="34" charset="0"/>
              </a:rPr>
              <a:t>essential skills</a:t>
            </a:r>
            <a:r>
              <a:rPr lang="en-GB" sz="2000" dirty="0">
                <a:latin typeface="Arial" panose="020B0604020202020204" pitchFamily="34" charset="0"/>
                <a:cs typeface="Arial" panose="020B0604020202020204" pitchFamily="34" charset="0"/>
              </a:rPr>
              <a:t> of </a:t>
            </a:r>
            <a:r>
              <a:rPr lang="en-GB" sz="2000" b="1" dirty="0">
                <a:latin typeface="Arial" panose="020B0604020202020204" pitchFamily="34" charset="0"/>
                <a:cs typeface="Arial" panose="020B0604020202020204" pitchFamily="34" charset="0"/>
              </a:rPr>
              <a:t>teamwork,</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problem solving and staying positive</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  </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F247D1B7-8DBE-4C4C-A1FD-A70C0DF46163}"/>
              </a:ext>
            </a:extLst>
          </p:cNvPr>
          <p:cNvPicPr>
            <a:picLocks noChangeAspect="1"/>
          </p:cNvPicPr>
          <p:nvPr/>
        </p:nvPicPr>
        <p:blipFill>
          <a:blip r:embed="rId3"/>
          <a:stretch>
            <a:fillRect/>
          </a:stretch>
        </p:blipFill>
        <p:spPr>
          <a:xfrm>
            <a:off x="4269465" y="3660110"/>
            <a:ext cx="7132826" cy="2026591"/>
          </a:xfrm>
          <a:prstGeom prst="rect">
            <a:avLst/>
          </a:prstGeom>
        </p:spPr>
      </p:pic>
    </p:spTree>
    <p:extLst>
      <p:ext uri="{BB962C8B-B14F-4D97-AF65-F5344CB8AC3E}">
        <p14:creationId xmlns:p14="http://schemas.microsoft.com/office/powerpoint/2010/main" val="237729314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121689" y="346301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20" name="Text Placeholder 1">
            <a:extLst>
              <a:ext uri="{FF2B5EF4-FFF2-40B4-BE49-F238E27FC236}">
                <a16:creationId xmlns:a16="http://schemas.microsoft.com/office/drawing/2014/main" id="{37451B76-D326-A949-8BBE-C18BEDE787D4}"/>
              </a:ext>
            </a:extLst>
          </p:cNvPr>
          <p:cNvSpPr txBox="1">
            <a:spLocks/>
          </p:cNvSpPr>
          <p:nvPr/>
        </p:nvSpPr>
        <p:spPr>
          <a:xfrm>
            <a:off x="1069200" y="2264400"/>
            <a:ext cx="8697074" cy="50553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rgbClr val="0B4C86"/>
                </a:solidFill>
                <a:latin typeface="Arial" panose="020B0604020202020204" pitchFamily="34" charset="0"/>
                <a:cs typeface="Arial" panose="020B0604020202020204" pitchFamily="34" charset="0"/>
              </a:rPr>
              <a:t>Designing structures </a:t>
            </a:r>
            <a:r>
              <a:rPr lang="en-GB" sz="3000" b="1" dirty="0">
                <a:solidFill>
                  <a:srgbClr val="0B4C86"/>
                </a:solidFill>
                <a:latin typeface="Arial" panose="020B0604020202020204" pitchFamily="34" charset="0"/>
                <a:cs typeface="Arial" panose="020B0604020202020204" pitchFamily="34" charset="0"/>
              </a:rPr>
              <a:t>&amp; resisting forces</a:t>
            </a:r>
            <a:endParaRPr lang="en-US" sz="3000" b="1" dirty="0">
              <a:solidFill>
                <a:srgbClr val="0B4C86"/>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CDC7493-56AA-1646-A446-2CF32B81B409}"/>
              </a:ext>
            </a:extLst>
          </p:cNvPr>
          <p:cNvSpPr txBox="1"/>
          <p:nvPr/>
        </p:nvSpPr>
        <p:spPr>
          <a:xfrm>
            <a:off x="7121689" y="346301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22" name="Rectangle 21">
            <a:extLst>
              <a:ext uri="{FF2B5EF4-FFF2-40B4-BE49-F238E27FC236}">
                <a16:creationId xmlns:a16="http://schemas.microsoft.com/office/drawing/2014/main" id="{0B9C5546-BA65-9F4E-97AF-180B2A5F8122}"/>
              </a:ext>
            </a:extLst>
          </p:cNvPr>
          <p:cNvSpPr/>
          <p:nvPr/>
        </p:nvSpPr>
        <p:spPr>
          <a:xfrm>
            <a:off x="457200" y="2859460"/>
            <a:ext cx="11277600" cy="3541340"/>
          </a:xfrm>
          <a:prstGeom prst="rect">
            <a:avLst/>
          </a:prstGeom>
          <a:solidFill>
            <a:srgbClr val="3EAC4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23" name="Left-Right Arrow 11">
            <a:extLst>
              <a:ext uri="{FF2B5EF4-FFF2-40B4-BE49-F238E27FC236}">
                <a16:creationId xmlns:a16="http://schemas.microsoft.com/office/drawing/2014/main" id="{B08190B9-E144-DF4E-A608-31CEEC883433}"/>
              </a:ext>
            </a:extLst>
          </p:cNvPr>
          <p:cNvSpPr/>
          <p:nvPr/>
        </p:nvSpPr>
        <p:spPr>
          <a:xfrm>
            <a:off x="4911166" y="4141661"/>
            <a:ext cx="2369667" cy="968959"/>
          </a:xfrm>
          <a:prstGeom prst="leftRightArrow">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p>
        </p:txBody>
      </p:sp>
      <p:sp>
        <p:nvSpPr>
          <p:cNvPr id="24" name="Up Arrow 23">
            <a:extLst>
              <a:ext uri="{FF2B5EF4-FFF2-40B4-BE49-F238E27FC236}">
                <a16:creationId xmlns:a16="http://schemas.microsoft.com/office/drawing/2014/main" id="{77B57CC8-0470-5849-9744-4BB1021F35E7}"/>
              </a:ext>
            </a:extLst>
          </p:cNvPr>
          <p:cNvSpPr/>
          <p:nvPr/>
        </p:nvSpPr>
        <p:spPr>
          <a:xfrm>
            <a:off x="2440818" y="4460950"/>
            <a:ext cx="1217563" cy="1387968"/>
          </a:xfrm>
          <a:prstGeom prst="upArrow">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p>
        </p:txBody>
      </p:sp>
      <p:sp>
        <p:nvSpPr>
          <p:cNvPr id="25" name="Down Arrow 24">
            <a:extLst>
              <a:ext uri="{FF2B5EF4-FFF2-40B4-BE49-F238E27FC236}">
                <a16:creationId xmlns:a16="http://schemas.microsoft.com/office/drawing/2014/main" id="{5F1AE3F5-05F6-0B40-83F8-1DF6806CDE20}"/>
              </a:ext>
            </a:extLst>
          </p:cNvPr>
          <p:cNvSpPr/>
          <p:nvPr/>
        </p:nvSpPr>
        <p:spPr>
          <a:xfrm>
            <a:off x="2467785" y="3033701"/>
            <a:ext cx="1165196" cy="1427249"/>
          </a:xfrm>
          <a:prstGeom prst="downArrow">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p>
        </p:txBody>
      </p:sp>
      <p:sp>
        <p:nvSpPr>
          <p:cNvPr id="26" name="Curved Right Arrow 25">
            <a:extLst>
              <a:ext uri="{FF2B5EF4-FFF2-40B4-BE49-F238E27FC236}">
                <a16:creationId xmlns:a16="http://schemas.microsoft.com/office/drawing/2014/main" id="{FAFBB628-D86F-D241-BCCD-AADF43659FC1}"/>
              </a:ext>
            </a:extLst>
          </p:cNvPr>
          <p:cNvSpPr/>
          <p:nvPr/>
        </p:nvSpPr>
        <p:spPr>
          <a:xfrm>
            <a:off x="8019143" y="4307854"/>
            <a:ext cx="1453221" cy="1605532"/>
          </a:xfrm>
          <a:prstGeom prst="curvedRightArrow">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solidFill>
                <a:schemeClr val="tx1"/>
              </a:solidFill>
            </a:endParaRPr>
          </a:p>
        </p:txBody>
      </p:sp>
      <p:sp>
        <p:nvSpPr>
          <p:cNvPr id="27" name="Curved Right Arrow 26">
            <a:extLst>
              <a:ext uri="{FF2B5EF4-FFF2-40B4-BE49-F238E27FC236}">
                <a16:creationId xmlns:a16="http://schemas.microsoft.com/office/drawing/2014/main" id="{BD2F44C3-9D59-8248-BFEB-A958B9E119F5}"/>
              </a:ext>
            </a:extLst>
          </p:cNvPr>
          <p:cNvSpPr/>
          <p:nvPr/>
        </p:nvSpPr>
        <p:spPr>
          <a:xfrm rot="10800000">
            <a:off x="9003750" y="2962027"/>
            <a:ext cx="1453221" cy="1741418"/>
          </a:xfrm>
          <a:prstGeom prst="curvedRightArrow">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solidFill>
                <a:schemeClr val="tx1"/>
              </a:solidFill>
            </a:endParaRPr>
          </a:p>
        </p:txBody>
      </p:sp>
    </p:spTree>
    <p:extLst>
      <p:ext uri="{BB962C8B-B14F-4D97-AF65-F5344CB8AC3E}">
        <p14:creationId xmlns:p14="http://schemas.microsoft.com/office/powerpoint/2010/main" val="298000622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048E5D5-229C-E546-B3E8-730A28758D26}"/>
              </a:ext>
            </a:extLst>
          </p:cNvPr>
          <p:cNvSpPr txBox="1">
            <a:spLocks/>
          </p:cNvSpPr>
          <p:nvPr/>
        </p:nvSpPr>
        <p:spPr>
          <a:xfrm>
            <a:off x="1069200" y="2264400"/>
            <a:ext cx="8697074" cy="50553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b="1" dirty="0">
                <a:solidFill>
                  <a:srgbClr val="0B4C86"/>
                </a:solidFill>
                <a:latin typeface="Arial" panose="020B0604020202020204" pitchFamily="34" charset="0"/>
                <a:cs typeface="Arial" panose="020B0604020202020204" pitchFamily="34" charset="0"/>
              </a:rPr>
              <a:t>Types of structure</a:t>
            </a:r>
            <a:endParaRPr lang="en-US" sz="3000" b="1" dirty="0">
              <a:solidFill>
                <a:srgbClr val="0B4C86"/>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B339FD-E416-2348-8145-9CB6CCDEA86E}"/>
              </a:ext>
            </a:extLst>
          </p:cNvPr>
          <p:cNvPicPr/>
          <p:nvPr/>
        </p:nvPicPr>
        <p:blipFill>
          <a:blip r:embed="rId3">
            <a:alphaModFix/>
            <a:extLst>
              <a:ext uri="{28A0092B-C50C-407E-A947-70E740481C1C}">
                <a14:useLocalDpi xmlns:a14="http://schemas.microsoft.com/office/drawing/2010/main" val="0"/>
              </a:ext>
            </a:extLst>
          </a:blip>
          <a:stretch>
            <a:fillRect/>
          </a:stretch>
        </p:blipFill>
        <p:spPr>
          <a:xfrm>
            <a:off x="917593" y="3122150"/>
            <a:ext cx="10229814" cy="2614454"/>
          </a:xfrm>
          <a:prstGeom prst="rect">
            <a:avLst/>
          </a:prstGeom>
        </p:spPr>
      </p:pic>
      <p:sp>
        <p:nvSpPr>
          <p:cNvPr id="8" name="Rectangle 7">
            <a:extLst>
              <a:ext uri="{FF2B5EF4-FFF2-40B4-BE49-F238E27FC236}">
                <a16:creationId xmlns:a16="http://schemas.microsoft.com/office/drawing/2014/main" id="{BC9B099C-182E-E74F-A202-D1F9203193B3}"/>
              </a:ext>
            </a:extLst>
          </p:cNvPr>
          <p:cNvSpPr/>
          <p:nvPr/>
        </p:nvSpPr>
        <p:spPr>
          <a:xfrm>
            <a:off x="457200" y="2859460"/>
            <a:ext cx="11277600" cy="3541340"/>
          </a:xfrm>
          <a:prstGeom prst="rect">
            <a:avLst/>
          </a:prstGeom>
          <a:solidFill>
            <a:srgbClr val="3EAC4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9" name="Rectangle 8">
            <a:extLst>
              <a:ext uri="{FF2B5EF4-FFF2-40B4-BE49-F238E27FC236}">
                <a16:creationId xmlns:a16="http://schemas.microsoft.com/office/drawing/2014/main" id="{FA12D834-0F53-9148-9DCE-C4E5384392B2}"/>
              </a:ext>
            </a:extLst>
          </p:cNvPr>
          <p:cNvSpPr/>
          <p:nvPr/>
        </p:nvSpPr>
        <p:spPr>
          <a:xfrm>
            <a:off x="1900845" y="5791545"/>
            <a:ext cx="10169235" cy="400110"/>
          </a:xfrm>
          <a:prstGeom prst="rect">
            <a:avLst/>
          </a:prstGeom>
        </p:spPr>
        <p:txBody>
          <a:bodyPr wrap="square">
            <a:spAutoFit/>
          </a:bodyPr>
          <a:lstStyle/>
          <a:p>
            <a:r>
              <a:rPr lang="en-GB" sz="2000" b="1" dirty="0">
                <a:solidFill>
                  <a:srgbClr val="0B4C86"/>
                </a:solidFill>
                <a:latin typeface="Arial" panose="020B0604020202020204" pitchFamily="34" charset="0"/>
                <a:cs typeface="Arial" panose="020B0604020202020204" pitchFamily="34" charset="0"/>
              </a:rPr>
              <a:t>Mass				Frame				Shell</a:t>
            </a:r>
          </a:p>
        </p:txBody>
      </p:sp>
    </p:spTree>
    <p:extLst>
      <p:ext uri="{BB962C8B-B14F-4D97-AF65-F5344CB8AC3E}">
        <p14:creationId xmlns:p14="http://schemas.microsoft.com/office/powerpoint/2010/main" val="320770197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FA0B7681-6928-BF46-9D12-3D601C03CE9A}"/>
              </a:ext>
            </a:extLst>
          </p:cNvPr>
          <p:cNvSpPr>
            <a:spLocks noGrp="1"/>
          </p:cNvSpPr>
          <p:nvPr>
            <p:ph idx="1"/>
          </p:nvPr>
        </p:nvSpPr>
        <p:spPr>
          <a:xfrm>
            <a:off x="1069200" y="2264400"/>
            <a:ext cx="11277600" cy="4058292"/>
          </a:xfrm>
        </p:spPr>
        <p:txBody>
          <a:bodyPr/>
          <a:lstStyle/>
          <a:p>
            <a:pPr>
              <a:spcAft>
                <a:spcPts val="2000"/>
              </a:spcAft>
            </a:pPr>
            <a:r>
              <a:rPr lang="en-US" sz="3000" b="1" dirty="0">
                <a:solidFill>
                  <a:srgbClr val="0B4C86"/>
                </a:solidFill>
              </a:rPr>
              <a:t>Planning</a:t>
            </a:r>
            <a:endParaRPr lang="en-GB" sz="2000" dirty="0">
              <a:solidFill>
                <a:srgbClr val="0B4C86"/>
              </a:solidFill>
            </a:endParaRPr>
          </a:p>
          <a:p>
            <a:r>
              <a:rPr lang="en-GB" sz="1900" dirty="0"/>
              <a:t>You have 10 minutes to make your plan. Use the isometric paper provided to sketch your structure. </a:t>
            </a:r>
          </a:p>
          <a:p>
            <a:endParaRPr lang="en-GB" sz="2000" dirty="0"/>
          </a:p>
          <a:p>
            <a:endParaRPr lang="en-GB" sz="2000" dirty="0"/>
          </a:p>
          <a:p>
            <a:endParaRPr lang="en-US" dirty="0"/>
          </a:p>
          <a:p>
            <a:endParaRPr lang="en-US" dirty="0"/>
          </a:p>
          <a:p>
            <a:endParaRPr lang="en-US" dirty="0"/>
          </a:p>
        </p:txBody>
      </p:sp>
      <p:pic>
        <p:nvPicPr>
          <p:cNvPr id="10" name="Picture 9" descr="mage result for isometric paper">
            <a:extLst>
              <a:ext uri="{FF2B5EF4-FFF2-40B4-BE49-F238E27FC236}">
                <a16:creationId xmlns:a16="http://schemas.microsoft.com/office/drawing/2014/main" id="{B9136019-2228-B947-9DF9-652A999D74D6}"/>
              </a:ext>
            </a:extLst>
          </p:cNvPr>
          <p:cNvPicPr/>
          <p:nvPr/>
        </p:nvPicPr>
        <p:blipFill rotWithShape="1">
          <a:blip r:embed="rId3">
            <a:alphaModFix amt="72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621" t="7277" r="18502" b="57138"/>
          <a:stretch/>
        </p:blipFill>
        <p:spPr bwMode="auto">
          <a:xfrm>
            <a:off x="1069200" y="3519249"/>
            <a:ext cx="5566370" cy="2854409"/>
          </a:xfrm>
          <a:prstGeom prst="rect">
            <a:avLst/>
          </a:prstGeom>
          <a:noFill/>
          <a:ln>
            <a:noFill/>
          </a:ln>
          <a:extLst>
            <a:ext uri="{53640926-AAD7-44d8-BBD7-CCE9431645EC}">
              <a14:shadowObscured xmlns:a14="http://schemas.microsoft.com/office/drawing/2010/main" xmlns=""/>
            </a:ext>
          </a:extLst>
        </p:spPr>
      </p:pic>
      <p:pic>
        <p:nvPicPr>
          <p:cNvPr id="11" name="Picture 10">
            <a:extLst>
              <a:ext uri="{FF2B5EF4-FFF2-40B4-BE49-F238E27FC236}">
                <a16:creationId xmlns:a16="http://schemas.microsoft.com/office/drawing/2014/main" id="{FD50FE5A-DDA6-ED4A-8F48-982DC7EFB84A}"/>
              </a:ext>
            </a:extLst>
          </p:cNvPr>
          <p:cNvPicPr/>
          <p:nvPr/>
        </p:nvPicPr>
        <p:blipFill rotWithShape="1">
          <a:blip r:embed="rId5">
            <a:extLst>
              <a:ext uri="{28A0092B-C50C-407E-A947-70E740481C1C}">
                <a14:useLocalDpi xmlns:a14="http://schemas.microsoft.com/office/drawing/2010/main" val="0"/>
              </a:ext>
            </a:extLst>
          </a:blip>
          <a:srcRect l="31415" r="31415"/>
          <a:stretch/>
        </p:blipFill>
        <p:spPr>
          <a:xfrm>
            <a:off x="7319470" y="3863094"/>
            <a:ext cx="4427042" cy="2561530"/>
          </a:xfrm>
          <a:prstGeom prst="rect">
            <a:avLst/>
          </a:prstGeom>
        </p:spPr>
      </p:pic>
    </p:spTree>
    <p:extLst>
      <p:ext uri="{BB962C8B-B14F-4D97-AF65-F5344CB8AC3E}">
        <p14:creationId xmlns:p14="http://schemas.microsoft.com/office/powerpoint/2010/main" val="218808789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C145600-FA8D-ED48-AB98-E46D99426EFD}"/>
              </a:ext>
            </a:extLst>
          </p:cNvPr>
          <p:cNvPicPr/>
          <p:nvPr/>
        </p:nvPicPr>
        <p:blipFill>
          <a:blip r:embed="rId3">
            <a:extLst>
              <a:ext uri="{28A0092B-C50C-407E-A947-70E740481C1C}">
                <a14:useLocalDpi xmlns:a14="http://schemas.microsoft.com/office/drawing/2010/main" val="0"/>
              </a:ext>
            </a:extLst>
          </a:blip>
          <a:stretch>
            <a:fillRect/>
          </a:stretch>
        </p:blipFill>
        <p:spPr>
          <a:xfrm>
            <a:off x="981093" y="3536965"/>
            <a:ext cx="10229814" cy="2614454"/>
          </a:xfrm>
          <a:prstGeom prst="rect">
            <a:avLst/>
          </a:prstGeom>
        </p:spPr>
      </p:pic>
      <p:sp>
        <p:nvSpPr>
          <p:cNvPr id="16" name="Rectangle 15">
            <a:extLst>
              <a:ext uri="{FF2B5EF4-FFF2-40B4-BE49-F238E27FC236}">
                <a16:creationId xmlns:a16="http://schemas.microsoft.com/office/drawing/2014/main" id="{7A9AEA88-4606-EB4F-B6C3-87C61DB0A76E}"/>
              </a:ext>
            </a:extLst>
          </p:cNvPr>
          <p:cNvSpPr/>
          <p:nvPr/>
        </p:nvSpPr>
        <p:spPr>
          <a:xfrm>
            <a:off x="457200" y="3392488"/>
            <a:ext cx="11277600" cy="3008312"/>
          </a:xfrm>
          <a:prstGeom prst="rect">
            <a:avLst/>
          </a:prstGeom>
          <a:solidFill>
            <a:srgbClr val="3EAC4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17" name="Content Placeholder 4">
            <a:extLst>
              <a:ext uri="{FF2B5EF4-FFF2-40B4-BE49-F238E27FC236}">
                <a16:creationId xmlns:a16="http://schemas.microsoft.com/office/drawing/2014/main" id="{E93949A3-EA01-6A43-A696-C50AD8F58B2C}"/>
              </a:ext>
            </a:extLst>
          </p:cNvPr>
          <p:cNvSpPr>
            <a:spLocks noGrp="1"/>
          </p:cNvSpPr>
          <p:nvPr>
            <p:ph idx="1"/>
          </p:nvPr>
        </p:nvSpPr>
        <p:spPr>
          <a:xfrm>
            <a:off x="1069200" y="2264400"/>
            <a:ext cx="11277600" cy="1587164"/>
          </a:xfrm>
        </p:spPr>
        <p:txBody>
          <a:bodyPr/>
          <a:lstStyle/>
          <a:p>
            <a:pPr>
              <a:spcAft>
                <a:spcPts val="2000"/>
              </a:spcAft>
            </a:pPr>
            <a:r>
              <a:rPr lang="en-US" sz="3000" b="1" dirty="0">
                <a:solidFill>
                  <a:srgbClr val="0B4C86"/>
                </a:solidFill>
              </a:rPr>
              <a:t>Making</a:t>
            </a:r>
          </a:p>
          <a:p>
            <a:r>
              <a:rPr lang="en-GB" sz="2000" dirty="0"/>
              <a:t>You have 50 minutes to make your structure.</a:t>
            </a:r>
          </a:p>
          <a:p>
            <a:endParaRPr lang="en-GB" sz="2000" dirty="0"/>
          </a:p>
          <a:p>
            <a:endParaRPr lang="en-US" dirty="0"/>
          </a:p>
          <a:p>
            <a:endParaRPr lang="en-US" dirty="0"/>
          </a:p>
          <a:p>
            <a:endParaRPr lang="en-US" dirty="0"/>
          </a:p>
        </p:txBody>
      </p:sp>
    </p:spTree>
    <p:extLst>
      <p:ext uri="{BB962C8B-B14F-4D97-AF65-F5344CB8AC3E}">
        <p14:creationId xmlns:p14="http://schemas.microsoft.com/office/powerpoint/2010/main" val="396314588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E556DB3-A648-E180-5C5B-915A0259A6D7}"/>
              </a:ext>
            </a:extLst>
          </p:cNvPr>
          <p:cNvSpPr>
            <a:spLocks noGrp="1"/>
          </p:cNvSpPr>
          <p:nvPr>
            <p:ph type="title"/>
          </p:nvPr>
        </p:nvSpPr>
        <p:spPr/>
        <p:txBody>
          <a:bodyPr/>
          <a:lstStyle/>
          <a:p>
            <a:r>
              <a:rPr lang="en-US" noProof="0" dirty="0"/>
              <a:t>When is it being built?</a:t>
            </a:r>
            <a:br>
              <a:rPr lang="en-US" noProof="0" dirty="0"/>
            </a:br>
            <a:endParaRPr lang="en-GB" dirty="0"/>
          </a:p>
        </p:txBody>
      </p:sp>
      <p:sp>
        <p:nvSpPr>
          <p:cNvPr id="11" name="Content Placeholder 10">
            <a:extLst>
              <a:ext uri="{FF2B5EF4-FFF2-40B4-BE49-F238E27FC236}">
                <a16:creationId xmlns:a16="http://schemas.microsoft.com/office/drawing/2014/main" id="{5DCAA369-B055-857F-215A-CC235BFE4E3C}"/>
              </a:ext>
            </a:extLst>
          </p:cNvPr>
          <p:cNvSpPr>
            <a:spLocks noGrp="1"/>
          </p:cNvSpPr>
          <p:nvPr>
            <p:ph sz="quarter" idx="13"/>
          </p:nvPr>
        </p:nvSpPr>
        <p:spPr/>
        <p:txBody>
          <a:bodyPr/>
          <a:lstStyle/>
          <a:p>
            <a:r>
              <a:rPr lang="en-GB" noProof="0" dirty="0"/>
              <a:t>HS2 is being built in three phases, but the whole network will be complete in the 2040s.</a:t>
            </a:r>
          </a:p>
          <a:p>
            <a:endParaRPr lang="en-GB" dirty="0"/>
          </a:p>
          <a:p>
            <a:endParaRPr lang="en-GB" noProof="0" dirty="0"/>
          </a:p>
          <a:p>
            <a:endParaRPr lang="en-GB" dirty="0"/>
          </a:p>
          <a:p>
            <a:endParaRPr lang="en-GB" noProof="0" dirty="0"/>
          </a:p>
          <a:p>
            <a:endParaRPr lang="en-GB" dirty="0"/>
          </a:p>
          <a:p>
            <a:endParaRPr lang="en-GB" noProof="0" dirty="0"/>
          </a:p>
          <a:p>
            <a:pPr lvl="0"/>
            <a:endParaRPr lang="en-GB" noProof="0" dirty="0"/>
          </a:p>
          <a:p>
            <a:pPr lvl="0"/>
            <a:r>
              <a:rPr lang="en-GB" noProof="0" dirty="0"/>
              <a:t>How old will you be when it is finished?</a:t>
            </a:r>
            <a:endParaRPr lang="en-GB" dirty="0"/>
          </a:p>
          <a:p>
            <a:endParaRPr lang="en-US" noProof="0" dirty="0"/>
          </a:p>
          <a:p>
            <a:endParaRPr lang="en-GB" dirty="0"/>
          </a:p>
        </p:txBody>
      </p:sp>
      <p:grpSp>
        <p:nvGrpSpPr>
          <p:cNvPr id="9" name="Group 8">
            <a:extLst>
              <a:ext uri="{FF2B5EF4-FFF2-40B4-BE49-F238E27FC236}">
                <a16:creationId xmlns:a16="http://schemas.microsoft.com/office/drawing/2014/main" id="{1E958A9B-B5F6-ABB8-AEC4-45562239FEBB}"/>
              </a:ext>
            </a:extLst>
          </p:cNvPr>
          <p:cNvGrpSpPr/>
          <p:nvPr/>
        </p:nvGrpSpPr>
        <p:grpSpPr>
          <a:xfrm>
            <a:off x="336000" y="3172039"/>
            <a:ext cx="11520000" cy="2160000"/>
            <a:chOff x="336000" y="3446359"/>
            <a:chExt cx="11520000" cy="2160000"/>
          </a:xfrm>
        </p:grpSpPr>
        <p:sp>
          <p:nvSpPr>
            <p:cNvPr id="28" name="Rectangle 27">
              <a:extLst>
                <a:ext uri="{FF2B5EF4-FFF2-40B4-BE49-F238E27FC236}">
                  <a16:creationId xmlns:a16="http://schemas.microsoft.com/office/drawing/2014/main" id="{65036B81-448A-7C48-8034-27F77648743D}"/>
                </a:ext>
              </a:extLst>
            </p:cNvPr>
            <p:cNvSpPr/>
            <p:nvPr/>
          </p:nvSpPr>
          <p:spPr>
            <a:xfrm>
              <a:off x="336000" y="3446359"/>
              <a:ext cx="11520000" cy="2160000"/>
            </a:xfrm>
            <a:prstGeom prst="rect">
              <a:avLst/>
            </a:prstGeom>
            <a:solidFill>
              <a:srgbClr val="3EAC4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9" name="Title 3">
              <a:extLst>
                <a:ext uri="{FF2B5EF4-FFF2-40B4-BE49-F238E27FC236}">
                  <a16:creationId xmlns:a16="http://schemas.microsoft.com/office/drawing/2014/main" id="{181B7122-59D6-C241-9FFC-CE9E54C508D4}"/>
                </a:ext>
              </a:extLst>
            </p:cNvPr>
            <p:cNvSpPr txBox="1">
              <a:spLocks/>
            </p:cNvSpPr>
            <p:nvPr/>
          </p:nvSpPr>
          <p:spPr>
            <a:xfrm>
              <a:off x="540000"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2009</a:t>
              </a:r>
            </a:p>
          </p:txBody>
        </p:sp>
        <p:cxnSp>
          <p:nvCxnSpPr>
            <p:cNvPr id="30" name="Straight Connector 29">
              <a:extLst>
                <a:ext uri="{FF2B5EF4-FFF2-40B4-BE49-F238E27FC236}">
                  <a16:creationId xmlns:a16="http://schemas.microsoft.com/office/drawing/2014/main" id="{EF2AF20C-C8AA-6F4D-BBA0-F33CE7248349}"/>
                </a:ext>
              </a:extLst>
            </p:cNvPr>
            <p:cNvCxnSpPr>
              <a:cxnSpLocks/>
            </p:cNvCxnSpPr>
            <p:nvPr/>
          </p:nvCxnSpPr>
          <p:spPr>
            <a:xfrm>
              <a:off x="540816" y="4387014"/>
              <a:ext cx="11221416" cy="4"/>
            </a:xfrm>
            <a:prstGeom prst="line">
              <a:avLst/>
            </a:prstGeom>
            <a:ln w="25400" cmpd="sng">
              <a:solidFill>
                <a:srgbClr val="3EAC4D"/>
              </a:solidFill>
              <a:prstDash val="sysDot"/>
              <a:headEnd type="none"/>
              <a:tailEnd type="none"/>
            </a:ln>
          </p:spPr>
          <p:style>
            <a:lnRef idx="2">
              <a:schemeClr val="accent1"/>
            </a:lnRef>
            <a:fillRef idx="0">
              <a:schemeClr val="accent1"/>
            </a:fillRef>
            <a:effectRef idx="1">
              <a:schemeClr val="accent1"/>
            </a:effectRef>
            <a:fontRef idx="minor">
              <a:schemeClr val="tx1"/>
            </a:fontRef>
          </p:style>
        </p:cxnSp>
        <p:sp>
          <p:nvSpPr>
            <p:cNvPr id="31" name="Title 3">
              <a:extLst>
                <a:ext uri="{FF2B5EF4-FFF2-40B4-BE49-F238E27FC236}">
                  <a16:creationId xmlns:a16="http://schemas.microsoft.com/office/drawing/2014/main" id="{38FCF33B-873B-A843-9F8B-DE318055F267}"/>
                </a:ext>
              </a:extLst>
            </p:cNvPr>
            <p:cNvSpPr txBox="1">
              <a:spLocks/>
            </p:cNvSpPr>
            <p:nvPr/>
          </p:nvSpPr>
          <p:spPr>
            <a:xfrm>
              <a:off x="4344594"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2020</a:t>
              </a:r>
            </a:p>
          </p:txBody>
        </p:sp>
        <p:sp>
          <p:nvSpPr>
            <p:cNvPr id="32" name="Title 3">
              <a:extLst>
                <a:ext uri="{FF2B5EF4-FFF2-40B4-BE49-F238E27FC236}">
                  <a16:creationId xmlns:a16="http://schemas.microsoft.com/office/drawing/2014/main" id="{C3D54086-4811-804D-A574-E5E1D9508F5C}"/>
                </a:ext>
              </a:extLst>
            </p:cNvPr>
            <p:cNvSpPr txBox="1">
              <a:spLocks/>
            </p:cNvSpPr>
            <p:nvPr/>
          </p:nvSpPr>
          <p:spPr>
            <a:xfrm>
              <a:off x="7669912" y="3820221"/>
              <a:ext cx="2753917" cy="84296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1D3673"/>
                </a:solidFill>
                <a:effectLst/>
                <a:uLnTx/>
                <a:uFillTx/>
                <a:latin typeface="Arial"/>
                <a:ea typeface="Open Sans" panose="020B0606030504020204" pitchFamily="34" charset="0"/>
                <a:cs typeface="Open Sans" panose="020B0606030504020204" pitchFamily="34" charset="0"/>
              </a:endParaRPr>
            </a:p>
          </p:txBody>
        </p:sp>
        <p:sp>
          <p:nvSpPr>
            <p:cNvPr id="33" name="Title 3">
              <a:extLst>
                <a:ext uri="{FF2B5EF4-FFF2-40B4-BE49-F238E27FC236}">
                  <a16:creationId xmlns:a16="http://schemas.microsoft.com/office/drawing/2014/main" id="{8CC4326D-5174-AB43-B129-9E3237FF195C}"/>
                </a:ext>
              </a:extLst>
            </p:cNvPr>
            <p:cNvSpPr txBox="1">
              <a:spLocks/>
            </p:cNvSpPr>
            <p:nvPr/>
          </p:nvSpPr>
          <p:spPr>
            <a:xfrm>
              <a:off x="10051486"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2035-2041</a:t>
              </a:r>
            </a:p>
          </p:txBody>
        </p:sp>
        <p:sp>
          <p:nvSpPr>
            <p:cNvPr id="34" name="Title 3">
              <a:extLst>
                <a:ext uri="{FF2B5EF4-FFF2-40B4-BE49-F238E27FC236}">
                  <a16:creationId xmlns:a16="http://schemas.microsoft.com/office/drawing/2014/main" id="{E3E5BBFF-D585-8B42-BE3C-2F0A4CEE4FC1}"/>
                </a:ext>
              </a:extLst>
            </p:cNvPr>
            <p:cNvSpPr txBox="1">
              <a:spLocks/>
            </p:cNvSpPr>
            <p:nvPr/>
          </p:nvSpPr>
          <p:spPr>
            <a:xfrm>
              <a:off x="2442297"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2017</a:t>
              </a:r>
            </a:p>
          </p:txBody>
        </p:sp>
        <p:sp>
          <p:nvSpPr>
            <p:cNvPr id="35" name="TextBox 34">
              <a:extLst>
                <a:ext uri="{FF2B5EF4-FFF2-40B4-BE49-F238E27FC236}">
                  <a16:creationId xmlns:a16="http://schemas.microsoft.com/office/drawing/2014/main" id="{61DACD49-6BB2-1040-B8B6-0962EB35ED67}"/>
                </a:ext>
              </a:extLst>
            </p:cNvPr>
            <p:cNvSpPr txBox="1"/>
            <p:nvPr/>
          </p:nvSpPr>
          <p:spPr>
            <a:xfrm>
              <a:off x="54000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HS2 Ltd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set up</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6" name="TextBox 35">
              <a:extLst>
                <a:ext uri="{FF2B5EF4-FFF2-40B4-BE49-F238E27FC236}">
                  <a16:creationId xmlns:a16="http://schemas.microsoft.com/office/drawing/2014/main" id="{61C3DEC1-D508-0B4D-85FC-49BE727C1A3F}"/>
                </a:ext>
              </a:extLst>
            </p:cNvPr>
            <p:cNvSpPr txBox="1"/>
            <p:nvPr/>
          </p:nvSpPr>
          <p:spPr>
            <a:xfrm>
              <a:off x="244296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Parliamentary approval for Phase One</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7" name="TextBox 36">
              <a:extLst>
                <a:ext uri="{FF2B5EF4-FFF2-40B4-BE49-F238E27FC236}">
                  <a16:creationId xmlns:a16="http://schemas.microsoft.com/office/drawing/2014/main" id="{99BB8A6E-4D3C-7F44-993C-63D8AF57DB00}"/>
                </a:ext>
              </a:extLst>
            </p:cNvPr>
            <p:cNvSpPr txBox="1"/>
            <p:nvPr/>
          </p:nvSpPr>
          <p:spPr>
            <a:xfrm>
              <a:off x="1005480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2b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8" name="TextBox 37">
              <a:extLst>
                <a:ext uri="{FF2B5EF4-FFF2-40B4-BE49-F238E27FC236}">
                  <a16:creationId xmlns:a16="http://schemas.microsoft.com/office/drawing/2014/main" id="{B4FC499E-FDEF-3640-BD26-DC4A903AD0A4}"/>
                </a:ext>
              </a:extLst>
            </p:cNvPr>
            <p:cNvSpPr txBox="1"/>
            <p:nvPr/>
          </p:nvSpPr>
          <p:spPr>
            <a:xfrm>
              <a:off x="434592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3673"/>
                  </a:solidFill>
                  <a:effectLst/>
                  <a:uLnTx/>
                  <a:uFillTx/>
                  <a:latin typeface="Arial"/>
                  <a:ea typeface="+mn-ea"/>
                  <a:cs typeface="+mn-cs"/>
                </a:rPr>
                <a:t>Construction begins</a:t>
              </a:r>
              <a:endParaRPr kumimoji="0" lang="en-GB" sz="2000" b="0" i="0" u="none" strike="noStrike" kern="1200" cap="none" spc="0" normalizeH="0" baseline="0" noProof="0" dirty="0">
                <a:ln>
                  <a:noFill/>
                </a:ln>
                <a:solidFill>
                  <a:srgbClr val="F49114"/>
                </a:solidFill>
                <a:effectLst/>
                <a:uLnTx/>
                <a:uFillTx/>
                <a:latin typeface="Arial"/>
                <a:ea typeface="+mn-ea"/>
                <a:cs typeface="+mn-cs"/>
              </a:endParaRPr>
            </a:p>
          </p:txBody>
        </p:sp>
        <p:sp>
          <p:nvSpPr>
            <p:cNvPr id="39" name="Isosceles Triangle 25">
              <a:extLst>
                <a:ext uri="{FF2B5EF4-FFF2-40B4-BE49-F238E27FC236}">
                  <a16:creationId xmlns:a16="http://schemas.microsoft.com/office/drawing/2014/main" id="{5D608790-22A6-2E47-937E-D6B513C9B639}"/>
                </a:ext>
              </a:extLst>
            </p:cNvPr>
            <p:cNvSpPr/>
            <p:nvPr/>
          </p:nvSpPr>
          <p:spPr>
            <a:xfrm flipV="1">
              <a:off x="116953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Isosceles Triangle 25">
              <a:extLst>
                <a:ext uri="{FF2B5EF4-FFF2-40B4-BE49-F238E27FC236}">
                  <a16:creationId xmlns:a16="http://schemas.microsoft.com/office/drawing/2014/main" id="{8DCC9E0D-5987-1643-8C6F-EBEE04D325F1}"/>
                </a:ext>
              </a:extLst>
            </p:cNvPr>
            <p:cNvSpPr/>
            <p:nvPr/>
          </p:nvSpPr>
          <p:spPr>
            <a:xfrm flipV="1">
              <a:off x="307249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Isosceles Triangle 25">
              <a:extLst>
                <a:ext uri="{FF2B5EF4-FFF2-40B4-BE49-F238E27FC236}">
                  <a16:creationId xmlns:a16="http://schemas.microsoft.com/office/drawing/2014/main" id="{B3BED486-2B1B-9244-A05A-3B433712C911}"/>
                </a:ext>
              </a:extLst>
            </p:cNvPr>
            <p:cNvSpPr/>
            <p:nvPr/>
          </p:nvSpPr>
          <p:spPr>
            <a:xfrm flipV="1">
              <a:off x="497545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Isosceles Triangle 25">
              <a:extLst>
                <a:ext uri="{FF2B5EF4-FFF2-40B4-BE49-F238E27FC236}">
                  <a16:creationId xmlns:a16="http://schemas.microsoft.com/office/drawing/2014/main" id="{89019A13-8AF8-7C42-A1D7-92195250AD78}"/>
                </a:ext>
              </a:extLst>
            </p:cNvPr>
            <p:cNvSpPr/>
            <p:nvPr/>
          </p:nvSpPr>
          <p:spPr>
            <a:xfrm flipV="1">
              <a:off x="1068433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3">
              <a:extLst>
                <a:ext uri="{FF2B5EF4-FFF2-40B4-BE49-F238E27FC236}">
                  <a16:creationId xmlns:a16="http://schemas.microsoft.com/office/drawing/2014/main" id="{A09222DB-81AB-3818-A50C-39673B91D700}"/>
                </a:ext>
              </a:extLst>
            </p:cNvPr>
            <p:cNvSpPr txBox="1">
              <a:spLocks/>
            </p:cNvSpPr>
            <p:nvPr/>
          </p:nvSpPr>
          <p:spPr>
            <a:xfrm>
              <a:off x="8149188"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2034</a:t>
              </a:r>
            </a:p>
          </p:txBody>
        </p:sp>
        <p:sp>
          <p:nvSpPr>
            <p:cNvPr id="3" name="TextBox 2">
              <a:extLst>
                <a:ext uri="{FF2B5EF4-FFF2-40B4-BE49-F238E27FC236}">
                  <a16:creationId xmlns:a16="http://schemas.microsoft.com/office/drawing/2014/main" id="{686752B0-D9C0-35E4-A57D-4B8F6288590D}"/>
                </a:ext>
              </a:extLst>
            </p:cNvPr>
            <p:cNvSpPr txBox="1"/>
            <p:nvPr/>
          </p:nvSpPr>
          <p:spPr>
            <a:xfrm>
              <a:off x="815184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2a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4" name="Isosceles Triangle 25">
              <a:extLst>
                <a:ext uri="{FF2B5EF4-FFF2-40B4-BE49-F238E27FC236}">
                  <a16:creationId xmlns:a16="http://schemas.microsoft.com/office/drawing/2014/main" id="{91FB4C40-979C-E924-D342-0D3DECAC0874}"/>
                </a:ext>
              </a:extLst>
            </p:cNvPr>
            <p:cNvSpPr/>
            <p:nvPr/>
          </p:nvSpPr>
          <p:spPr>
            <a:xfrm flipV="1">
              <a:off x="878137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3">
              <a:extLst>
                <a:ext uri="{FF2B5EF4-FFF2-40B4-BE49-F238E27FC236}">
                  <a16:creationId xmlns:a16="http://schemas.microsoft.com/office/drawing/2014/main" id="{85E396AF-5DEF-E60D-D63B-6FEF2EF48E8E}"/>
                </a:ext>
              </a:extLst>
            </p:cNvPr>
            <p:cNvSpPr txBox="1">
              <a:spLocks/>
            </p:cNvSpPr>
            <p:nvPr/>
          </p:nvSpPr>
          <p:spPr>
            <a:xfrm>
              <a:off x="6246891"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2029-2033</a:t>
              </a:r>
            </a:p>
          </p:txBody>
        </p:sp>
        <p:sp>
          <p:nvSpPr>
            <p:cNvPr id="6" name="TextBox 5">
              <a:extLst>
                <a:ext uri="{FF2B5EF4-FFF2-40B4-BE49-F238E27FC236}">
                  <a16:creationId xmlns:a16="http://schemas.microsoft.com/office/drawing/2014/main" id="{06A810E0-37A6-F132-B02B-7C3F28C8DF16}"/>
                </a:ext>
              </a:extLst>
            </p:cNvPr>
            <p:cNvSpPr txBox="1"/>
            <p:nvPr/>
          </p:nvSpPr>
          <p:spPr>
            <a:xfrm>
              <a:off x="624888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One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7" name="Isosceles Triangle 25">
              <a:extLst>
                <a:ext uri="{FF2B5EF4-FFF2-40B4-BE49-F238E27FC236}">
                  <a16:creationId xmlns:a16="http://schemas.microsoft.com/office/drawing/2014/main" id="{402F219C-3BFD-E407-576E-A9C361CCB493}"/>
                </a:ext>
              </a:extLst>
            </p:cNvPr>
            <p:cNvSpPr/>
            <p:nvPr/>
          </p:nvSpPr>
          <p:spPr>
            <a:xfrm flipV="1">
              <a:off x="687841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244611172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9EC5D7A0-7427-EA45-8600-260C6BAD4E46}"/>
              </a:ext>
            </a:extLst>
          </p:cNvPr>
          <p:cNvSpPr>
            <a:spLocks noGrp="1"/>
          </p:cNvSpPr>
          <p:nvPr>
            <p:ph idx="1"/>
          </p:nvPr>
        </p:nvSpPr>
        <p:spPr>
          <a:xfrm>
            <a:off x="1069200" y="2264400"/>
            <a:ext cx="11277600" cy="4058292"/>
          </a:xfrm>
        </p:spPr>
        <p:txBody>
          <a:bodyPr/>
          <a:lstStyle/>
          <a:p>
            <a:pPr>
              <a:spcAft>
                <a:spcPts val="2000"/>
              </a:spcAft>
            </a:pPr>
            <a:r>
              <a:rPr lang="en-US" sz="3000" b="1" dirty="0">
                <a:solidFill>
                  <a:srgbClr val="0B4C86"/>
                </a:solidFill>
                <a:latin typeface="Arial" panose="020B0604020202020204" pitchFamily="34" charset="0"/>
                <a:cs typeface="Arial" panose="020B0604020202020204" pitchFamily="34" charset="0"/>
              </a:rPr>
              <a:t>Tidy up!</a:t>
            </a:r>
          </a:p>
          <a:p>
            <a:r>
              <a:rPr lang="en-GB" sz="2000" dirty="0">
                <a:latin typeface="Arial" panose="020B0604020202020204" pitchFamily="34" charset="0"/>
                <a:cs typeface="Arial" panose="020B0604020202020204" pitchFamily="34" charset="0"/>
              </a:rPr>
              <a:t>You have 2 minutes to tidy up the room.</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Replace all tools and unused materials.</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Recycle any rubbish.</a:t>
            </a:r>
          </a:p>
          <a:p>
            <a:pPr marL="342900" indent="-342900">
              <a:spcAft>
                <a:spcPts val="1500"/>
              </a:spcAft>
              <a:buClr>
                <a:srgbClr val="3EAC4D"/>
              </a:buClr>
              <a:buFont typeface="Arial"/>
              <a:buChar char="•"/>
            </a:pPr>
            <a:r>
              <a:rPr lang="en-GB" sz="2000" dirty="0">
                <a:latin typeface="Arial" panose="020B0604020202020204" pitchFamily="34" charset="0"/>
                <a:cs typeface="Arial" panose="020B0604020202020204" pitchFamily="34" charset="0"/>
              </a:rPr>
              <a:t>Sit at your tables in silence.</a:t>
            </a:r>
          </a:p>
          <a:p>
            <a:r>
              <a:rPr lang="en-GB" sz="2000" dirty="0">
                <a:latin typeface="Arial" panose="020B0604020202020204" pitchFamily="34" charset="0"/>
                <a:cs typeface="Arial" panose="020B0604020202020204" pitchFamily="34" charset="0"/>
              </a:rPr>
              <a:t>Use your </a:t>
            </a:r>
            <a:r>
              <a:rPr lang="en-US" sz="2000" i="1" dirty="0">
                <a:latin typeface="Arial" panose="020B0604020202020204" pitchFamily="34" charset="0"/>
                <a:cs typeface="Arial" panose="020B0604020202020204" pitchFamily="34" charset="0"/>
              </a:rPr>
              <a:t>Essential Skills</a:t>
            </a:r>
            <a:r>
              <a:rPr lang="en-GB" sz="2000" dirty="0">
                <a:latin typeface="Arial" panose="020B0604020202020204" pitchFamily="34" charset="0"/>
                <a:cs typeface="Arial" panose="020B0604020202020204" pitchFamily="34" charset="0"/>
              </a:rPr>
              <a:t> of </a:t>
            </a:r>
            <a:r>
              <a:rPr lang="en-GB" sz="2000" b="1" dirty="0">
                <a:latin typeface="Arial" panose="020B0604020202020204" pitchFamily="34" charset="0"/>
                <a:cs typeface="Arial" panose="020B0604020202020204" pitchFamily="34" charset="0"/>
              </a:rPr>
              <a:t>teamwork</a:t>
            </a:r>
            <a:r>
              <a:rPr lang="en-GB" sz="2000" dirty="0">
                <a:latin typeface="Arial" panose="020B0604020202020204" pitchFamily="34" charset="0"/>
                <a:cs typeface="Arial" panose="020B0604020202020204" pitchFamily="34" charset="0"/>
              </a:rPr>
              <a:t> and </a:t>
            </a:r>
            <a:r>
              <a:rPr lang="en-GB" sz="2000" b="1" dirty="0">
                <a:latin typeface="Arial" panose="020B0604020202020204" pitchFamily="34" charset="0"/>
                <a:cs typeface="Arial" panose="020B0604020202020204" pitchFamily="34" charset="0"/>
              </a:rPr>
              <a:t>aiming high</a:t>
            </a:r>
          </a:p>
          <a:p>
            <a:endParaRPr lang="en-GB" sz="2000" dirty="0"/>
          </a:p>
          <a:p>
            <a:endParaRPr lang="en-GB" sz="2000" dirty="0"/>
          </a:p>
          <a:p>
            <a:endParaRPr lang="en-US" dirty="0"/>
          </a:p>
          <a:p>
            <a:endParaRPr lang="en-US" dirty="0"/>
          </a:p>
          <a:p>
            <a:endParaRPr lang="en-US" dirty="0"/>
          </a:p>
        </p:txBody>
      </p:sp>
    </p:spTree>
    <p:extLst>
      <p:ext uri="{BB962C8B-B14F-4D97-AF65-F5344CB8AC3E}">
        <p14:creationId xmlns:p14="http://schemas.microsoft.com/office/powerpoint/2010/main" val="311963011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6A18848-9D44-5D44-9786-A3B2D3BEB31D}"/>
              </a:ext>
            </a:extLst>
          </p:cNvPr>
          <p:cNvSpPr txBox="1">
            <a:spLocks/>
          </p:cNvSpPr>
          <p:nvPr/>
        </p:nvSpPr>
        <p:spPr>
          <a:xfrm>
            <a:off x="1069200" y="2264400"/>
            <a:ext cx="8697074" cy="50553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rgbClr val="0B4C86"/>
                </a:solidFill>
                <a:latin typeface="Arial" panose="020B0604020202020204" pitchFamily="34" charset="0"/>
                <a:cs typeface="Arial" panose="020B0604020202020204" pitchFamily="34" charset="0"/>
              </a:rPr>
              <a:t>Testing</a:t>
            </a:r>
          </a:p>
        </p:txBody>
      </p:sp>
      <p:pic>
        <p:nvPicPr>
          <p:cNvPr id="9" name="Picture 8">
            <a:extLst>
              <a:ext uri="{FF2B5EF4-FFF2-40B4-BE49-F238E27FC236}">
                <a16:creationId xmlns:a16="http://schemas.microsoft.com/office/drawing/2014/main" id="{C9B8BEF3-6FB6-A547-9BBF-7C153E806489}"/>
              </a:ext>
            </a:extLst>
          </p:cNvPr>
          <p:cNvPicPr>
            <a:picLocks noChangeAspect="1"/>
          </p:cNvPicPr>
          <p:nvPr/>
        </p:nvPicPr>
        <p:blipFill rotWithShape="1">
          <a:blip r:embed="rId3"/>
          <a:srcRect l="59470"/>
          <a:stretch/>
        </p:blipFill>
        <p:spPr>
          <a:xfrm>
            <a:off x="7495309" y="2992332"/>
            <a:ext cx="3954225" cy="2771953"/>
          </a:xfrm>
          <a:prstGeom prst="rect">
            <a:avLst/>
          </a:prstGeom>
        </p:spPr>
      </p:pic>
      <p:pic>
        <p:nvPicPr>
          <p:cNvPr id="10" name="Picture 9" descr="Table&#10;&#10;Description automatically generated">
            <a:extLst>
              <a:ext uri="{FF2B5EF4-FFF2-40B4-BE49-F238E27FC236}">
                <a16:creationId xmlns:a16="http://schemas.microsoft.com/office/drawing/2014/main" id="{CD1BB84F-9D9F-214A-886F-A622E1E03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891" y="2772098"/>
            <a:ext cx="6248400" cy="3708400"/>
          </a:xfrm>
          <a:prstGeom prst="rect">
            <a:avLst/>
          </a:prstGeom>
        </p:spPr>
      </p:pic>
    </p:spTree>
    <p:extLst>
      <p:ext uri="{BB962C8B-B14F-4D97-AF65-F5344CB8AC3E}">
        <p14:creationId xmlns:p14="http://schemas.microsoft.com/office/powerpoint/2010/main" val="161336061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56CA09A1-A4F7-F943-B253-4ADA79F8CD62}"/>
              </a:ext>
            </a:extLst>
          </p:cNvPr>
          <p:cNvSpPr txBox="1">
            <a:spLocks/>
          </p:cNvSpPr>
          <p:nvPr/>
        </p:nvSpPr>
        <p:spPr>
          <a:xfrm>
            <a:off x="1069200" y="2264400"/>
            <a:ext cx="5928541" cy="405829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cs typeface="Arial" panose="020B0604020202020204" pitchFamily="34" charset="0"/>
              </a:rPr>
              <a:t>Evaluation</a:t>
            </a:r>
            <a:endParaRPr lang="en-GB" sz="3000" dirty="0">
              <a:solidFill>
                <a:srgbClr val="0B4C86"/>
              </a:solidFill>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Complete the evaluation in your student booklet.</a:t>
            </a:r>
          </a:p>
          <a:p>
            <a:r>
              <a:rPr lang="en-GB" sz="2000" dirty="0">
                <a:latin typeface="Arial" panose="020B0604020202020204" pitchFamily="34" charset="0"/>
                <a:cs typeface="Arial" panose="020B0604020202020204" pitchFamily="34" charset="0"/>
              </a:rPr>
              <a:t>What made this activity challenging?</a:t>
            </a:r>
          </a:p>
          <a:p>
            <a:r>
              <a:rPr lang="en-GB" sz="2000" dirty="0">
                <a:latin typeface="Arial" panose="020B0604020202020204" pitchFamily="34" charset="0"/>
                <a:cs typeface="Arial" panose="020B0604020202020204" pitchFamily="34" charset="0"/>
              </a:rPr>
              <a:t>How did you overcome these challenges?</a:t>
            </a:r>
          </a:p>
          <a:p>
            <a:endParaRPr lang="en-GB" sz="2200"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endParaRPr lang="en-GB" sz="2000" b="1" dirty="0"/>
          </a:p>
          <a:p>
            <a:endParaRPr lang="en-GB" sz="2000" dirty="0"/>
          </a:p>
          <a:p>
            <a:endParaRPr lang="en-GB" sz="2000"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713E7D1B-11B5-9E45-922C-32FCFF9EA97F}"/>
              </a:ext>
            </a:extLst>
          </p:cNvPr>
          <p:cNvPicPr>
            <a:picLocks noChangeAspect="1"/>
          </p:cNvPicPr>
          <p:nvPr/>
        </p:nvPicPr>
        <p:blipFill rotWithShape="1">
          <a:blip r:embed="rId3"/>
          <a:srcRect l="59470"/>
          <a:stretch/>
        </p:blipFill>
        <p:spPr>
          <a:xfrm>
            <a:off x="6997741" y="2741759"/>
            <a:ext cx="4133797" cy="2897835"/>
          </a:xfrm>
          <a:prstGeom prst="rect">
            <a:avLst/>
          </a:prstGeom>
        </p:spPr>
      </p:pic>
    </p:spTree>
    <p:extLst>
      <p:ext uri="{BB962C8B-B14F-4D97-AF65-F5344CB8AC3E}">
        <p14:creationId xmlns:p14="http://schemas.microsoft.com/office/powerpoint/2010/main" val="296316540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069200" y="2264400"/>
            <a:ext cx="7143775" cy="3557588"/>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Rail Rush! </a:t>
            </a:r>
            <a:endParaRPr lang="en-US" sz="2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Now that you have learned how to build stations and tunnels, it’s now time to build your own rail company. </a:t>
            </a:r>
          </a:p>
          <a:p>
            <a:r>
              <a:rPr lang="en-US" sz="2000" b="1" dirty="0">
                <a:solidFill>
                  <a:srgbClr val="0B4C86"/>
                </a:solidFill>
                <a:latin typeface="Arial" panose="020B0604020202020204" pitchFamily="34" charset="0"/>
                <a:cs typeface="Arial" panose="020B0604020202020204" pitchFamily="34" charset="0"/>
              </a:rPr>
              <a:t>In this session you will:</a:t>
            </a:r>
          </a:p>
          <a:p>
            <a:pPr marL="285750" indent="-285750">
              <a:buClr>
                <a:srgbClr val="3EAC4D"/>
              </a:buClr>
              <a:buFont typeface="Arial"/>
              <a:buChar char="•"/>
            </a:pPr>
            <a:r>
              <a:rPr lang="en-US" sz="2000" dirty="0">
                <a:latin typeface="Arial" panose="020B0604020202020204" pitchFamily="34" charset="0"/>
                <a:cs typeface="Arial" panose="020B0604020202020204" pitchFamily="34" charset="0"/>
              </a:rPr>
              <a:t>Design and build your own rail service.</a:t>
            </a:r>
          </a:p>
          <a:p>
            <a:pPr marL="285750" indent="-285750">
              <a:buClr>
                <a:srgbClr val="3EAC4D"/>
              </a:buClr>
              <a:buFont typeface="Arial"/>
              <a:buChar char="•"/>
            </a:pPr>
            <a:r>
              <a:rPr lang="en-US" sz="2000" dirty="0">
                <a:latin typeface="Arial" panose="020B0604020202020204" pitchFamily="34" charset="0"/>
                <a:cs typeface="Arial" panose="020B0604020202020204" pitchFamily="34" charset="0"/>
              </a:rPr>
              <a:t>Discover the relationship between transport services, communities and the environment.</a:t>
            </a:r>
          </a:p>
          <a:p>
            <a:pPr marL="285750" indent="-285750">
              <a:buFont typeface="Arial"/>
              <a:buChar char="•"/>
            </a:pPr>
            <a:endParaRPr lang="en-US" dirty="0"/>
          </a:p>
          <a:p>
            <a:endParaRPr lang="en-US" dirty="0"/>
          </a:p>
          <a:p>
            <a:endParaRPr lang="en-US" dirty="0"/>
          </a:p>
        </p:txBody>
      </p:sp>
    </p:spTree>
    <p:extLst>
      <p:ext uri="{BB962C8B-B14F-4D97-AF65-F5344CB8AC3E}">
        <p14:creationId xmlns:p14="http://schemas.microsoft.com/office/powerpoint/2010/main" val="399598048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p:spPr>
        <p:txBody>
          <a:bodyPr/>
          <a:lstStyle/>
          <a:p>
            <a:r>
              <a:rPr lang="en-US" sz="3000" dirty="0">
                <a:solidFill>
                  <a:srgbClr val="0B4C86"/>
                </a:solidFill>
                <a:latin typeface="+mj-lt"/>
              </a:rPr>
              <a:t>Rail Rush student introduction video</a:t>
            </a:r>
          </a:p>
        </p:txBody>
      </p:sp>
    </p:spTree>
    <p:extLst>
      <p:ext uri="{BB962C8B-B14F-4D97-AF65-F5344CB8AC3E}">
        <p14:creationId xmlns:p14="http://schemas.microsoft.com/office/powerpoint/2010/main" val="270028064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069200" y="2264400"/>
            <a:ext cx="5608799" cy="4238288"/>
          </a:xfrm>
        </p:spPr>
        <p:txBody>
          <a:bodyPr/>
          <a:lstStyle/>
          <a:p>
            <a:pPr>
              <a:spcAft>
                <a:spcPts val="2000"/>
              </a:spcAft>
            </a:pPr>
            <a:r>
              <a:rPr lang="en-US" sz="3000" b="1" dirty="0">
                <a:solidFill>
                  <a:srgbClr val="0B4C86"/>
                </a:solidFill>
              </a:rPr>
              <a:t>Rail Rush!</a:t>
            </a:r>
          </a:p>
          <a:p>
            <a:r>
              <a:rPr lang="en-US" sz="2000" dirty="0">
                <a:latin typeface="Arial" panose="020B0604020202020204" pitchFamily="34" charset="0"/>
                <a:cs typeface="Arial" panose="020B0604020202020204" pitchFamily="34" charset="0"/>
              </a:rPr>
              <a:t>Rail Rush! is a four player railway-building game where players compete to build a rail service whilst getting the highest number of points. </a:t>
            </a:r>
          </a:p>
          <a:p>
            <a:endParaRPr lang="en-US" dirty="0"/>
          </a:p>
          <a:p>
            <a:pPr marL="285750" indent="-285750">
              <a:buFont typeface="Arial"/>
              <a:buChar char="•"/>
            </a:pPr>
            <a:endParaRPr lang="en-US" dirty="0"/>
          </a:p>
          <a:p>
            <a:endParaRPr lang="en-US" dirty="0"/>
          </a:p>
          <a:p>
            <a:endParaRPr lang="en-US" dirty="0"/>
          </a:p>
        </p:txBody>
      </p:sp>
      <p:pic>
        <p:nvPicPr>
          <p:cNvPr id="4" name="Picture 3" descr="A close up of a map&#10;&#10;Description generated with high confidence">
            <a:extLst>
              <a:ext uri="{FF2B5EF4-FFF2-40B4-BE49-F238E27FC236}">
                <a16:creationId xmlns:a16="http://schemas.microsoft.com/office/drawing/2014/main" id="{12F5F359-6DE5-4906-B43A-F8E1DF2CE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2969" y="1950720"/>
            <a:ext cx="3385317" cy="4787394"/>
          </a:xfrm>
          <a:prstGeom prst="rect">
            <a:avLst/>
          </a:prstGeom>
        </p:spPr>
      </p:pic>
    </p:spTree>
    <p:extLst>
      <p:ext uri="{BB962C8B-B14F-4D97-AF65-F5344CB8AC3E}">
        <p14:creationId xmlns:p14="http://schemas.microsoft.com/office/powerpoint/2010/main" val="267513864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1" y="2264400"/>
            <a:ext cx="8911404" cy="4058292"/>
          </a:xfrm>
        </p:spPr>
        <p:txBody>
          <a:bodyPr/>
          <a:lstStyle/>
          <a:p>
            <a:pPr>
              <a:spcAft>
                <a:spcPts val="2000"/>
              </a:spcAft>
            </a:pPr>
            <a:r>
              <a:rPr lang="en-US" sz="3000" b="1" dirty="0">
                <a:solidFill>
                  <a:srgbClr val="0B4C86"/>
                </a:solidFill>
                <a:cs typeface="Arial" panose="020B0604020202020204" pitchFamily="34" charset="0"/>
              </a:rPr>
              <a:t>Setting</a:t>
            </a:r>
            <a:r>
              <a:rPr lang="en-US" sz="3000" b="1" dirty="0">
                <a:solidFill>
                  <a:srgbClr val="0B4C86"/>
                </a:solidFill>
              </a:rPr>
              <a:t> </a:t>
            </a:r>
            <a:r>
              <a:rPr lang="en-US" sz="3000" b="1" dirty="0">
                <a:solidFill>
                  <a:srgbClr val="0B4C86"/>
                </a:solidFill>
                <a:cs typeface="Arial" panose="020B0604020202020204" pitchFamily="34" charset="0"/>
              </a:rPr>
              <a:t>up</a:t>
            </a:r>
          </a:p>
          <a:p>
            <a:r>
              <a:rPr lang="en-US" sz="2000" b="1" dirty="0">
                <a:solidFill>
                  <a:srgbClr val="0B4C86"/>
                </a:solidFill>
                <a:latin typeface="Arial" panose="020B0604020202020204" pitchFamily="34" charset="0"/>
                <a:cs typeface="Arial" panose="020B0604020202020204" pitchFamily="34" charset="0"/>
              </a:rPr>
              <a:t>To start the game, each player will need:</a:t>
            </a:r>
          </a:p>
          <a:p>
            <a:pPr marL="342900" indent="-342900">
              <a:buClr>
                <a:srgbClr val="3EAC4D"/>
              </a:buClr>
              <a:buFont typeface="Arial" panose="020B0604020202020204" pitchFamily="34" charset="0"/>
              <a:buChar char="•"/>
            </a:pPr>
            <a:r>
              <a:rPr lang="en-GB" sz="2000" dirty="0">
                <a:solidFill>
                  <a:srgbClr val="4C4D4C"/>
                </a:solidFill>
                <a:latin typeface="Arial" panose="020B0604020202020204" pitchFamily="34" charset="0"/>
                <a:cs typeface="Arial" panose="020B0604020202020204" pitchFamily="34" charset="0"/>
              </a:rPr>
              <a:t>1 x set of cut-out pieces</a:t>
            </a:r>
          </a:p>
          <a:p>
            <a:pPr marL="342900" indent="-342900">
              <a:spcAft>
                <a:spcPts val="1500"/>
              </a:spcAft>
              <a:buClr>
                <a:srgbClr val="3EAC4D"/>
              </a:buClr>
              <a:buFont typeface="Arial" panose="020B0604020202020204" pitchFamily="34" charset="0"/>
              <a:buChar char="•"/>
            </a:pPr>
            <a:r>
              <a:rPr lang="en-GB" sz="2000" dirty="0">
                <a:solidFill>
                  <a:srgbClr val="4C4D4C"/>
                </a:solidFill>
                <a:latin typeface="Arial" panose="020B0604020202020204" pitchFamily="34" charset="0"/>
                <a:cs typeface="Arial" panose="020B0604020202020204" pitchFamily="34" charset="0"/>
              </a:rPr>
              <a:t>1 x scorecard</a:t>
            </a:r>
          </a:p>
          <a:p>
            <a:pPr>
              <a:spcAft>
                <a:spcPts val="1500"/>
              </a:spcAft>
            </a:pPr>
            <a:r>
              <a:rPr lang="en-GB" sz="2000" dirty="0">
                <a:latin typeface="Arial" panose="020B0604020202020204" pitchFamily="34" charset="0"/>
                <a:cs typeface="Arial" panose="020B0604020202020204" pitchFamily="34" charset="0"/>
              </a:rPr>
              <a:t>Separate the card deck into the four smaller decks (construction, community, environment and service) and place these on their spaces on the board.</a:t>
            </a:r>
          </a:p>
          <a:p>
            <a:r>
              <a:rPr lang="en-GB" sz="2000" dirty="0">
                <a:latin typeface="Arial" panose="020B0604020202020204" pitchFamily="34" charset="0"/>
                <a:cs typeface="Arial" panose="020B0604020202020204" pitchFamily="34" charset="0"/>
              </a:rPr>
              <a:t>Rule card positions remain empty. </a:t>
            </a:r>
          </a:p>
          <a:p>
            <a:endParaRPr lang="en-GB" sz="2000" dirty="0">
              <a:latin typeface="Arial" panose="020B0604020202020204" pitchFamily="34" charset="0"/>
              <a:cs typeface="Arial" panose="020B0604020202020204" pitchFamily="34" charset="0"/>
            </a:endParaRPr>
          </a:p>
          <a:p>
            <a:endParaRPr lang="en-GB" dirty="0"/>
          </a:p>
          <a:p>
            <a:endParaRPr lang="en-GB" dirty="0"/>
          </a:p>
          <a:p>
            <a:endParaRPr lang="en-US" dirty="0"/>
          </a:p>
          <a:p>
            <a:endParaRPr lang="en-US" dirty="0"/>
          </a:p>
          <a:p>
            <a:endParaRPr lang="en-US" dirty="0"/>
          </a:p>
        </p:txBody>
      </p:sp>
    </p:spTree>
    <p:extLst>
      <p:ext uri="{BB962C8B-B14F-4D97-AF65-F5344CB8AC3E}">
        <p14:creationId xmlns:p14="http://schemas.microsoft.com/office/powerpoint/2010/main" val="180929039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7958422" cy="2675916"/>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How the game works</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The aim of the game is to be the player who has collected the most points whilst growing their rail network.</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You can collect </a:t>
            </a:r>
            <a:r>
              <a:rPr lang="en-GB" sz="2000" b="1" dirty="0">
                <a:latin typeface="Arial" panose="020B0604020202020204" pitchFamily="34" charset="0"/>
                <a:cs typeface="Arial" panose="020B0604020202020204" pitchFamily="34" charset="0"/>
              </a:rPr>
              <a:t>track points</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environment points</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service points </a:t>
            </a:r>
            <a:r>
              <a:rPr lang="en-GB" sz="2000" dirty="0">
                <a:latin typeface="Arial" panose="020B0604020202020204" pitchFamily="34" charset="0"/>
                <a:cs typeface="Arial" panose="020B0604020202020204" pitchFamily="34" charset="0"/>
              </a:rPr>
              <a:t>or </a:t>
            </a:r>
            <a:r>
              <a:rPr lang="en-GB" sz="2000" b="1" dirty="0">
                <a:latin typeface="Arial" panose="020B0604020202020204" pitchFamily="34" charset="0"/>
                <a:cs typeface="Arial" panose="020B0604020202020204" pitchFamily="34" charset="0"/>
              </a:rPr>
              <a:t>community points</a:t>
            </a:r>
            <a:r>
              <a:rPr lang="en-GB" sz="2000" dirty="0">
                <a:latin typeface="Arial" panose="020B0604020202020204" pitchFamily="34" charset="0"/>
                <a:cs typeface="Arial" panose="020B0604020202020204" pitchFamily="34" charset="0"/>
              </a:rPr>
              <a:t>. You can also win </a:t>
            </a:r>
            <a:r>
              <a:rPr lang="en-GB" sz="2000" b="1" dirty="0">
                <a:latin typeface="Arial" panose="020B0604020202020204" pitchFamily="34" charset="0"/>
                <a:cs typeface="Arial" panose="020B0604020202020204" pitchFamily="34" charset="0"/>
              </a:rPr>
              <a:t>bonus points </a:t>
            </a:r>
            <a:r>
              <a:rPr lang="en-GB" sz="2000" dirty="0">
                <a:latin typeface="Arial" panose="020B0604020202020204" pitchFamily="34" charset="0"/>
                <a:cs typeface="Arial" panose="020B0604020202020204" pitchFamily="34" charset="0"/>
              </a:rPr>
              <a:t>which appear during the game. </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Players record their points on their score card.</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The game ends when the first player lays all of their track. </a:t>
            </a:r>
          </a:p>
          <a:p>
            <a:pPr>
              <a:buClr>
                <a:srgbClr val="3EAC4D"/>
              </a:buClr>
            </a:pPr>
            <a:endParaRPr lang="en-GB" sz="2000" dirty="0">
              <a:latin typeface="Arial" panose="020B0604020202020204" pitchFamily="34" charset="0"/>
              <a:cs typeface="Arial" panose="020B0604020202020204" pitchFamily="34" charset="0"/>
            </a:endParaRPr>
          </a:p>
          <a:p>
            <a:endParaRPr lang="en-GB" dirty="0"/>
          </a:p>
          <a:p>
            <a:endParaRPr lang="en-US" dirty="0"/>
          </a:p>
          <a:p>
            <a:endParaRPr lang="en-US" dirty="0"/>
          </a:p>
          <a:p>
            <a:endParaRPr lang="en-US" dirty="0"/>
          </a:p>
        </p:txBody>
      </p:sp>
    </p:spTree>
    <p:extLst>
      <p:ext uri="{BB962C8B-B14F-4D97-AF65-F5344CB8AC3E}">
        <p14:creationId xmlns:p14="http://schemas.microsoft.com/office/powerpoint/2010/main" val="375098676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5055220"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Starting the game</a:t>
            </a:r>
            <a:endParaRPr lang="en-GB" sz="2000" dirty="0">
              <a:solidFill>
                <a:srgbClr val="0B4C86"/>
              </a:solidFill>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In the first round, in turn, each player must build two starter stations anywhere on the board, followed by one length of track, which must join to at least one station. Start with the youngest player, then work clockwise</a:t>
            </a:r>
            <a:r>
              <a:rPr lang="en-GB" sz="2200" dirty="0">
                <a:latin typeface="Arial" panose="020B0604020202020204" pitchFamily="34" charset="0"/>
                <a:cs typeface="Arial" panose="020B0604020202020204" pitchFamily="34" charset="0"/>
              </a:rPr>
              <a:t>.</a:t>
            </a:r>
          </a:p>
          <a:p>
            <a:endParaRPr lang="en-GB" dirty="0"/>
          </a:p>
          <a:p>
            <a:endParaRPr lang="en-US" dirty="0"/>
          </a:p>
          <a:p>
            <a:endParaRPr lang="en-US" dirty="0"/>
          </a:p>
          <a:p>
            <a:endParaRPr lang="en-US" dirty="0"/>
          </a:p>
        </p:txBody>
      </p:sp>
      <p:pic>
        <p:nvPicPr>
          <p:cNvPr id="16" name="Picture 15">
            <a:extLst>
              <a:ext uri="{FF2B5EF4-FFF2-40B4-BE49-F238E27FC236}">
                <a16:creationId xmlns:a16="http://schemas.microsoft.com/office/drawing/2014/main" id="{388AD68B-9DE9-45E6-A034-CDF093559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71" t="11102" r="22789"/>
          <a:stretch/>
        </p:blipFill>
        <p:spPr>
          <a:xfrm>
            <a:off x="6238240" y="2384396"/>
            <a:ext cx="5496560" cy="4037348"/>
          </a:xfrm>
          <a:prstGeom prst="rect">
            <a:avLst/>
          </a:prstGeom>
        </p:spPr>
      </p:pic>
      <p:sp>
        <p:nvSpPr>
          <p:cNvPr id="21" name="Flowchart: Process 20">
            <a:extLst>
              <a:ext uri="{FF2B5EF4-FFF2-40B4-BE49-F238E27FC236}">
                <a16:creationId xmlns:a16="http://schemas.microsoft.com/office/drawing/2014/main" id="{29EA9476-E620-47C6-BFFA-4C4FE58913E0}"/>
              </a:ext>
            </a:extLst>
          </p:cNvPr>
          <p:cNvSpPr/>
          <p:nvPr/>
        </p:nvSpPr>
        <p:spPr>
          <a:xfrm rot="4262135">
            <a:off x="7858018" y="2641829"/>
            <a:ext cx="197928" cy="152590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t"/>
          <a:lstStyle/>
          <a:p>
            <a:pPr algn="l"/>
            <a:endParaRPr lang="en-GB" sz="1600" dirty="0" err="1"/>
          </a:p>
        </p:txBody>
      </p:sp>
      <p:sp>
        <p:nvSpPr>
          <p:cNvPr id="22" name="Flowchart: Process 21">
            <a:extLst>
              <a:ext uri="{FF2B5EF4-FFF2-40B4-BE49-F238E27FC236}">
                <a16:creationId xmlns:a16="http://schemas.microsoft.com/office/drawing/2014/main" id="{7FFA8910-81A6-4ABD-9BEF-071CC57586C3}"/>
              </a:ext>
            </a:extLst>
          </p:cNvPr>
          <p:cNvSpPr/>
          <p:nvPr/>
        </p:nvSpPr>
        <p:spPr>
          <a:xfrm>
            <a:off x="10386134" y="3746317"/>
            <a:ext cx="209530" cy="832626"/>
          </a:xfrm>
          <a:prstGeom prst="flowChartProcess">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lstStyle/>
          <a:p>
            <a:pPr algn="l"/>
            <a:endParaRPr lang="en-GB" sz="1600" dirty="0" err="1"/>
          </a:p>
        </p:txBody>
      </p:sp>
      <p:sp>
        <p:nvSpPr>
          <p:cNvPr id="2" name="Oval 1">
            <a:extLst>
              <a:ext uri="{FF2B5EF4-FFF2-40B4-BE49-F238E27FC236}">
                <a16:creationId xmlns:a16="http://schemas.microsoft.com/office/drawing/2014/main" id="{1E7EDD1E-8E51-42F1-84FC-AF1F5D84C5D2}"/>
              </a:ext>
            </a:extLst>
          </p:cNvPr>
          <p:cNvSpPr/>
          <p:nvPr/>
        </p:nvSpPr>
        <p:spPr>
          <a:xfrm>
            <a:off x="10279359" y="4382209"/>
            <a:ext cx="423080" cy="474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sp>
        <p:nvSpPr>
          <p:cNvPr id="11" name="Oval 10">
            <a:extLst>
              <a:ext uri="{FF2B5EF4-FFF2-40B4-BE49-F238E27FC236}">
                <a16:creationId xmlns:a16="http://schemas.microsoft.com/office/drawing/2014/main" id="{2D02D3C9-607D-4CB4-ACB1-85F23BC87ADD}"/>
              </a:ext>
            </a:extLst>
          </p:cNvPr>
          <p:cNvSpPr/>
          <p:nvPr/>
        </p:nvSpPr>
        <p:spPr>
          <a:xfrm>
            <a:off x="8614041" y="2826070"/>
            <a:ext cx="423080" cy="474347"/>
          </a:xfrm>
          <a:prstGeom prst="ellipse">
            <a:avLst/>
          </a:prstGeom>
          <a:solidFill>
            <a:srgbClr val="5FB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err="1"/>
          </a:p>
        </p:txBody>
      </p:sp>
    </p:spTree>
    <p:extLst>
      <p:ext uri="{BB962C8B-B14F-4D97-AF65-F5344CB8AC3E}">
        <p14:creationId xmlns:p14="http://schemas.microsoft.com/office/powerpoint/2010/main" val="3414852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1" y="2264400"/>
            <a:ext cx="9105578"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Playing the game</a:t>
            </a:r>
          </a:p>
          <a:p>
            <a:r>
              <a:rPr lang="en-GB" sz="2000" b="1" dirty="0">
                <a:solidFill>
                  <a:srgbClr val="0B4C86"/>
                </a:solidFill>
                <a:latin typeface="Arial" panose="020B0604020202020204" pitchFamily="34" charset="0"/>
                <a:cs typeface="Arial" panose="020B0604020202020204" pitchFamily="34" charset="0"/>
              </a:rPr>
              <a:t>The game then runs as following: </a:t>
            </a:r>
          </a:p>
          <a:p>
            <a:pPr marL="285750" lvl="0" indent="-285750">
              <a:buClr>
                <a:srgbClr val="3EAC4D"/>
              </a:buClr>
              <a:buFont typeface="Arial"/>
              <a:buChar char="•"/>
            </a:pPr>
            <a:r>
              <a:rPr lang="en-GB" sz="2000" dirty="0">
                <a:latin typeface="Arial" panose="020B0604020202020204" pitchFamily="34" charset="0"/>
                <a:cs typeface="Arial" panose="020B0604020202020204" pitchFamily="34" charset="0"/>
              </a:rPr>
              <a:t>Each turn you may pick as many cards as you have stations. You can choose a mix of cards from each of the four decks. </a:t>
            </a:r>
          </a:p>
          <a:p>
            <a:pPr marL="285750" lvl="0" indent="-285750">
              <a:buClr>
                <a:srgbClr val="3EAC4D"/>
              </a:buClr>
              <a:buFont typeface="Arial"/>
              <a:buChar char="•"/>
            </a:pPr>
            <a:r>
              <a:rPr lang="en-GB" sz="2000" dirty="0">
                <a:latin typeface="Arial" panose="020B0604020202020204" pitchFamily="34" charset="0"/>
                <a:cs typeface="Arial" panose="020B0604020202020204" pitchFamily="34" charset="0"/>
              </a:rPr>
              <a:t>Reveal your cards. Place any rule cards on the rule card spaces. Record any points that you have gained, replacing the cards at the bottom of their respective decks. </a:t>
            </a:r>
          </a:p>
          <a:p>
            <a:pPr marL="285750" lvl="0" indent="-285750">
              <a:buClr>
                <a:srgbClr val="3EAC4D"/>
              </a:buClr>
              <a:buFont typeface="Arial"/>
              <a:buChar char="•"/>
            </a:pPr>
            <a:r>
              <a:rPr lang="en-GB" sz="2000" dirty="0">
                <a:latin typeface="Arial" panose="020B0604020202020204" pitchFamily="34" charset="0"/>
                <a:cs typeface="Arial" panose="020B0604020202020204" pitchFamily="34" charset="0"/>
              </a:rPr>
              <a:t>Build and track or stations if cards instruct you to.</a:t>
            </a:r>
          </a:p>
          <a:p>
            <a:pPr marL="285750" lvl="0" indent="-285750">
              <a:buClr>
                <a:srgbClr val="3EAC4D"/>
              </a:buClr>
              <a:buFont typeface="Arial"/>
              <a:buChar char="•"/>
            </a:pPr>
            <a:r>
              <a:rPr lang="en-GB" sz="2000" dirty="0">
                <a:latin typeface="Arial" panose="020B0604020202020204" pitchFamily="34" charset="0"/>
                <a:cs typeface="Arial" panose="020B0604020202020204" pitchFamily="34" charset="0"/>
              </a:rPr>
              <a:t>Change player</a:t>
            </a:r>
            <a:r>
              <a:rPr lang="en-GB" sz="2200" dirty="0">
                <a:latin typeface="Arial" panose="020B0604020202020204" pitchFamily="34" charset="0"/>
                <a:cs typeface="Arial" panose="020B0604020202020204" pitchFamily="34" charset="0"/>
              </a:rPr>
              <a:t>. </a:t>
            </a:r>
          </a:p>
          <a:p>
            <a:endParaRPr lang="en-US" dirty="0"/>
          </a:p>
          <a:p>
            <a:endParaRPr lang="en-US" dirty="0"/>
          </a:p>
        </p:txBody>
      </p:sp>
    </p:spTree>
    <p:extLst>
      <p:ext uri="{BB962C8B-B14F-4D97-AF65-F5344CB8AC3E}">
        <p14:creationId xmlns:p14="http://schemas.microsoft.com/office/powerpoint/2010/main" val="11276843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1069200" y="2264400"/>
            <a:ext cx="10972187" cy="355758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ea typeface="Open Sans" panose="020B0606030504020204" pitchFamily="34" charset="0"/>
                <a:cs typeface="Open Sans" panose="020B0606030504020204" pitchFamily="34" charset="0"/>
              </a:rPr>
              <a:t>Plan for the day</a:t>
            </a:r>
            <a:endParaRPr lang="en-US" dirty="0">
              <a:solidFill>
                <a:srgbClr val="0B4C86"/>
              </a:solidFill>
            </a:endParaRPr>
          </a:p>
          <a:p>
            <a:r>
              <a:rPr lang="en-US" sz="2000" b="1" dirty="0">
                <a:solidFill>
                  <a:srgbClr val="0B4C86"/>
                </a:solidFill>
              </a:rPr>
              <a:t>Today there will be six activities: </a:t>
            </a:r>
          </a:p>
          <a:p>
            <a:pPr marL="457200" indent="-457200">
              <a:buClr>
                <a:srgbClr val="3EAC4D"/>
              </a:buClr>
              <a:buFont typeface="+mj-lt"/>
              <a:buAutoNum type="arabicPeriod"/>
            </a:pPr>
            <a:r>
              <a:rPr lang="en-US" sz="2000" dirty="0"/>
              <a:t>Welcome To the Team: Introduction</a:t>
            </a:r>
          </a:p>
          <a:p>
            <a:pPr marL="457200" indent="-457200">
              <a:buClr>
                <a:srgbClr val="3EAC4D"/>
              </a:buClr>
              <a:buFont typeface="+mj-lt"/>
              <a:buAutoNum type="arabicPeriod"/>
            </a:pPr>
            <a:r>
              <a:rPr lang="en-US" sz="2000" dirty="0"/>
              <a:t>Stations of The Future</a:t>
            </a:r>
          </a:p>
          <a:p>
            <a:pPr marL="457200" indent="-457200">
              <a:buClr>
                <a:srgbClr val="3EAC4D"/>
              </a:buClr>
              <a:buFont typeface="+mj-lt"/>
              <a:buAutoNum type="arabicPeriod"/>
            </a:pPr>
            <a:r>
              <a:rPr lang="en-US" sz="2000" dirty="0"/>
              <a:t>Tunnel Building: Cut &amp; Cover Tunnel Challenge</a:t>
            </a:r>
          </a:p>
          <a:p>
            <a:pPr marL="457200" indent="-457200">
              <a:buClr>
                <a:srgbClr val="3EAC4D"/>
              </a:buClr>
              <a:buFont typeface="+mj-lt"/>
              <a:buAutoNum type="arabicPeriod"/>
            </a:pPr>
            <a:r>
              <a:rPr lang="en-US" sz="2000" dirty="0"/>
              <a:t>Rail Rush Board Game</a:t>
            </a:r>
          </a:p>
          <a:p>
            <a:pPr marL="457200" indent="-457200">
              <a:spcAft>
                <a:spcPts val="1500"/>
              </a:spcAft>
              <a:buClr>
                <a:srgbClr val="3EAC4D"/>
              </a:buClr>
              <a:buFont typeface="+mj-lt"/>
              <a:buAutoNum type="arabicPeriod"/>
            </a:pPr>
            <a:r>
              <a:rPr lang="en-US" sz="2000" dirty="0"/>
              <a:t>Reflection</a:t>
            </a:r>
          </a:p>
          <a:p>
            <a:r>
              <a:rPr lang="en-US" sz="2000" dirty="0"/>
              <a:t>Your breaks and lunchtime will be at the usual times.</a:t>
            </a:r>
          </a:p>
        </p:txBody>
      </p:sp>
    </p:spTree>
    <p:extLst>
      <p:ext uri="{BB962C8B-B14F-4D97-AF65-F5344CB8AC3E}">
        <p14:creationId xmlns:p14="http://schemas.microsoft.com/office/powerpoint/2010/main" val="202810635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9305084"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Rule cards</a:t>
            </a:r>
          </a:p>
          <a:p>
            <a:r>
              <a:rPr lang="en-GB" sz="2000" dirty="0">
                <a:latin typeface="Arial" panose="020B0604020202020204" pitchFamily="34" charset="0"/>
                <a:cs typeface="Arial" panose="020B0604020202020204" pitchFamily="34" charset="0"/>
              </a:rPr>
              <a:t>Rule cards will appear from time to time in all four decks. These can change the rules of the game.</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Only three rule cards can be in play at any time.</a:t>
            </a:r>
          </a:p>
          <a:p>
            <a:pPr marL="285750" indent="-285750">
              <a:spcAft>
                <a:spcPts val="1500"/>
              </a:spcAft>
              <a:buClr>
                <a:srgbClr val="3EAC4D"/>
              </a:buClr>
              <a:buFont typeface="Arial"/>
              <a:buChar char="•"/>
            </a:pPr>
            <a:r>
              <a:rPr lang="en-GB" sz="2000" dirty="0">
                <a:latin typeface="Arial" panose="020B0604020202020204" pitchFamily="34" charset="0"/>
                <a:cs typeface="Arial" panose="020B0604020202020204" pitchFamily="34" charset="0"/>
              </a:rPr>
              <a:t>The player who picks a fourth rule card must replace an in play rule card by placing their rule over an. existing rule </a:t>
            </a:r>
          </a:p>
          <a:p>
            <a:r>
              <a:rPr lang="en-GB" sz="2000" b="1" dirty="0">
                <a:solidFill>
                  <a:srgbClr val="0B4C86"/>
                </a:solidFill>
                <a:latin typeface="Arial" panose="020B0604020202020204" pitchFamily="34" charset="0"/>
                <a:cs typeface="Arial" panose="020B0604020202020204" pitchFamily="34" charset="0"/>
              </a:rPr>
              <a:t>Examples of rule cards include:</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Bonus points for having stations on ports or airports.</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Bonus points for longest continuous track.</a:t>
            </a:r>
          </a:p>
          <a:p>
            <a:pPr marL="285750" indent="-285750">
              <a:buClr>
                <a:srgbClr val="3EAC4D"/>
              </a:buClr>
              <a:buFont typeface="Arial"/>
              <a:buChar char="•"/>
            </a:pPr>
            <a:r>
              <a:rPr lang="en-GB" sz="2000" dirty="0">
                <a:latin typeface="Arial" panose="020B0604020202020204" pitchFamily="34" charset="0"/>
                <a:cs typeface="Arial" panose="020B0604020202020204" pitchFamily="34" charset="0"/>
              </a:rPr>
              <a:t>Restricted building on national parks.</a:t>
            </a:r>
          </a:p>
          <a:p>
            <a:endParaRPr lang="en-US" dirty="0"/>
          </a:p>
          <a:p>
            <a:endParaRPr lang="en-US" dirty="0"/>
          </a:p>
        </p:txBody>
      </p:sp>
    </p:spTree>
    <p:extLst>
      <p:ext uri="{BB962C8B-B14F-4D97-AF65-F5344CB8AC3E}">
        <p14:creationId xmlns:p14="http://schemas.microsoft.com/office/powerpoint/2010/main" val="7071300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8274305"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Ending the game</a:t>
            </a:r>
          </a:p>
          <a:p>
            <a:r>
              <a:rPr lang="en-GB" sz="2000" dirty="0">
                <a:latin typeface="Arial" panose="020B0604020202020204" pitchFamily="34" charset="0"/>
                <a:cs typeface="Arial" panose="020B0604020202020204" pitchFamily="34" charset="0"/>
              </a:rPr>
              <a:t>The game ends when the first player uses all of their track. Then, add up your </a:t>
            </a:r>
            <a:r>
              <a:rPr lang="en-GB" sz="2000" b="1" dirty="0">
                <a:latin typeface="Arial" panose="020B0604020202020204" pitchFamily="34" charset="0"/>
                <a:cs typeface="Arial" panose="020B0604020202020204" pitchFamily="34" charset="0"/>
              </a:rPr>
              <a:t>track points</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environment points</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service points,</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community points </a:t>
            </a:r>
            <a:r>
              <a:rPr lang="en-GB" sz="2000" dirty="0">
                <a:latin typeface="Arial" panose="020B0604020202020204" pitchFamily="34" charset="0"/>
                <a:cs typeface="Arial" panose="020B0604020202020204" pitchFamily="34" charset="0"/>
              </a:rPr>
              <a:t>and</a:t>
            </a:r>
            <a:r>
              <a:rPr lang="en-GB" sz="2000" b="1" dirty="0">
                <a:latin typeface="Arial" panose="020B0604020202020204" pitchFamily="34" charset="0"/>
                <a:cs typeface="Arial" panose="020B0604020202020204" pitchFamily="34" charset="0"/>
              </a:rPr>
              <a:t> bonus points using </a:t>
            </a:r>
            <a:r>
              <a:rPr lang="en-GB" sz="2000" dirty="0">
                <a:latin typeface="Arial" panose="020B0604020202020204" pitchFamily="34" charset="0"/>
                <a:cs typeface="Arial" panose="020B0604020202020204" pitchFamily="34" charset="0"/>
              </a:rPr>
              <a:t>their scorecard</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The winner has the highest score. </a:t>
            </a:r>
          </a:p>
          <a:p>
            <a:br>
              <a:rPr lang="en-GB" dirty="0"/>
            </a:br>
            <a:endParaRPr lang="en-US" b="1" dirty="0"/>
          </a:p>
        </p:txBody>
      </p:sp>
    </p:spTree>
    <p:extLst>
      <p:ext uri="{BB962C8B-B14F-4D97-AF65-F5344CB8AC3E}">
        <p14:creationId xmlns:p14="http://schemas.microsoft.com/office/powerpoint/2010/main" val="192002977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1277600"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Using your scorecard</a:t>
            </a:r>
          </a:p>
          <a:p>
            <a:r>
              <a:rPr lang="en-GB" sz="2000" dirty="0">
                <a:latin typeface="Arial" panose="020B0604020202020204" pitchFamily="34" charset="0"/>
                <a:cs typeface="Arial" panose="020B0604020202020204" pitchFamily="34" charset="0"/>
              </a:rPr>
              <a:t>Tick the boxes on your scorecard whenever you earn points or lay a piece of track. </a:t>
            </a:r>
          </a:p>
          <a:p>
            <a:br>
              <a:rPr lang="en-GB" dirty="0"/>
            </a:b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744061" y="3439001"/>
            <a:ext cx="10731500" cy="3248793"/>
          </a:xfrm>
          <a:prstGeom prst="rect">
            <a:avLst/>
          </a:prstGeom>
        </p:spPr>
      </p:pic>
    </p:spTree>
    <p:extLst>
      <p:ext uri="{BB962C8B-B14F-4D97-AF65-F5344CB8AC3E}">
        <p14:creationId xmlns:p14="http://schemas.microsoft.com/office/powerpoint/2010/main" val="1406680710"/>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8756118" cy="405829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Game over</a:t>
            </a:r>
          </a:p>
          <a:p>
            <a:pPr>
              <a:spcAft>
                <a:spcPts val="1500"/>
              </a:spcAft>
            </a:pPr>
            <a:r>
              <a:rPr lang="en-GB" sz="2000" dirty="0">
                <a:latin typeface="Arial" panose="020B0604020202020204" pitchFamily="34" charset="0"/>
                <a:cs typeface="Arial" panose="020B0604020202020204" pitchFamily="34" charset="0"/>
              </a:rPr>
              <a:t>Add up your scores and carefully tidy away. Please place all cards neatly back into the deck, grouped accordingly.</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essential skills</a:t>
            </a:r>
            <a:r>
              <a:rPr lang="en-GB" sz="2000" dirty="0">
                <a:latin typeface="Arial" panose="020B0604020202020204" pitchFamily="34" charset="0"/>
                <a:cs typeface="Arial" panose="020B0604020202020204" pitchFamily="34" charset="0"/>
              </a:rPr>
              <a:t> helped you to win the games?</a:t>
            </a:r>
          </a:p>
          <a:p>
            <a:pPr marL="342900" indent="-342900">
              <a:buClr>
                <a:srgbClr val="3EAC4D"/>
              </a:buClr>
              <a:buFont typeface="Arial"/>
              <a:buChar char="•"/>
            </a:pPr>
            <a:r>
              <a:rPr lang="en-GB" sz="2000" dirty="0">
                <a:latin typeface="Arial" panose="020B0604020202020204" pitchFamily="34" charset="0"/>
                <a:cs typeface="Arial" panose="020B0604020202020204" pitchFamily="34" charset="0"/>
              </a:rPr>
              <a:t>Was it better to have the longest track or to care about t</a:t>
            </a:r>
            <a:r>
              <a:rPr lang="en-US" sz="2000" dirty="0">
                <a:latin typeface="Arial" panose="020B0604020202020204" pitchFamily="34" charset="0"/>
                <a:cs typeface="Arial" panose="020B0604020202020204" pitchFamily="34" charset="0"/>
              </a:rPr>
              <a:t>he</a:t>
            </a:r>
            <a:r>
              <a:rPr lang="en-GB" sz="2000" dirty="0">
                <a:latin typeface="Arial" panose="020B0604020202020204" pitchFamily="34" charset="0"/>
                <a:cs typeface="Arial" panose="020B0604020202020204" pitchFamily="34" charset="0"/>
              </a:rPr>
              <a:t> service, the environment and local communities?</a:t>
            </a:r>
          </a:p>
          <a:p>
            <a:br>
              <a:rPr lang="en-GB" dirty="0"/>
            </a:br>
            <a:endParaRPr lang="en-US" b="1" dirty="0"/>
          </a:p>
        </p:txBody>
      </p:sp>
    </p:spTree>
    <p:extLst>
      <p:ext uri="{BB962C8B-B14F-4D97-AF65-F5344CB8AC3E}">
        <p14:creationId xmlns:p14="http://schemas.microsoft.com/office/powerpoint/2010/main" val="182691827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9042988" cy="3783747"/>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EPIC careers skills</a:t>
            </a:r>
            <a:endParaRPr lang="en-GB" sz="2000" dirty="0">
              <a:solidFill>
                <a:srgbClr val="0B4C86"/>
              </a:solidFill>
            </a:endParaRPr>
          </a:p>
          <a:p>
            <a:r>
              <a:rPr lang="en-GB" sz="2000" dirty="0"/>
              <a:t>In this activity, you will be interviewed to become an apprentice Civil Engineer, Environmental Advisor, Customer Experience Designer, Buildings Information Modelling Technician or Construction Plant Operator.</a:t>
            </a:r>
          </a:p>
          <a:p>
            <a:pPr marL="342900" indent="-342900">
              <a:spcAft>
                <a:spcPts val="1500"/>
              </a:spcAft>
              <a:buClr>
                <a:srgbClr val="3EAC4D"/>
              </a:buClr>
              <a:buFont typeface="Arial"/>
              <a:buChar char="•"/>
            </a:pPr>
            <a:r>
              <a:rPr lang="en-GB" sz="2000" dirty="0"/>
              <a:t>Use the space in your booklet to plan your answers to the interview questions. You could use examples of activities you have been part of today.</a:t>
            </a:r>
          </a:p>
          <a:p>
            <a:r>
              <a:rPr lang="en-GB" sz="2000" dirty="0"/>
              <a:t>How have you used your essential skills today?</a:t>
            </a:r>
          </a:p>
          <a:p>
            <a:br>
              <a:rPr lang="en-GB" dirty="0"/>
            </a:br>
            <a:endParaRPr lang="en-US" b="1" dirty="0"/>
          </a:p>
        </p:txBody>
      </p:sp>
    </p:spTree>
    <p:extLst>
      <p:ext uri="{BB962C8B-B14F-4D97-AF65-F5344CB8AC3E}">
        <p14:creationId xmlns:p14="http://schemas.microsoft.com/office/powerpoint/2010/main" val="23033740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069200" y="2264400"/>
            <a:ext cx="5582612" cy="4426512"/>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Reflection</a:t>
            </a:r>
            <a:endParaRPr lang="en-US" sz="2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It’s nearly the end of the day, so it’s time to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re-evaluate your essential skills and think about how you have improved your learning.</a:t>
            </a:r>
          </a:p>
          <a:p>
            <a:pPr>
              <a:spcAft>
                <a:spcPts val="1500"/>
              </a:spcAft>
            </a:pPr>
            <a:r>
              <a:rPr lang="en-US" sz="2000" dirty="0">
                <a:latin typeface="Arial" panose="020B0604020202020204" pitchFamily="34" charset="0"/>
                <a:cs typeface="Arial" panose="020B0604020202020204" pitchFamily="34" charset="0"/>
              </a:rPr>
              <a:t>Complete the reflection task in your student booklets.</a:t>
            </a:r>
          </a:p>
        </p:txBody>
      </p:sp>
      <p:sp>
        <p:nvSpPr>
          <p:cNvPr id="2" name="TextBox 1">
            <a:extLst>
              <a:ext uri="{FF2B5EF4-FFF2-40B4-BE49-F238E27FC236}">
                <a16:creationId xmlns:a16="http://schemas.microsoft.com/office/drawing/2014/main" id="{72E46FF4-13D3-5342-BBAB-41DD6FF63455}"/>
              </a:ext>
            </a:extLst>
          </p:cNvPr>
          <p:cNvSpPr txBox="1"/>
          <p:nvPr/>
        </p:nvSpPr>
        <p:spPr>
          <a:xfrm>
            <a:off x="2241176" y="2510118"/>
            <a:ext cx="0" cy="0"/>
          </a:xfrm>
          <a:prstGeom prst="rect">
            <a:avLst/>
          </a:prstGeom>
          <a:noFill/>
        </p:spPr>
        <p:txBody>
          <a:bodyPr wrap="none" lIns="0" tIns="0" rIns="0" bIns="0" rtlCol="0">
            <a:noAutofit/>
          </a:bodyPr>
          <a:lstStyle/>
          <a:p>
            <a:pPr algn="l"/>
            <a:endParaRPr lang="en-US" sz="1600" dirty="0">
              <a:solidFill>
                <a:schemeClr val="accent1"/>
              </a:solidFill>
            </a:endParaRPr>
          </a:p>
        </p:txBody>
      </p:sp>
      <p:grpSp>
        <p:nvGrpSpPr>
          <p:cNvPr id="9" name="Group 8">
            <a:extLst>
              <a:ext uri="{FF2B5EF4-FFF2-40B4-BE49-F238E27FC236}">
                <a16:creationId xmlns:a16="http://schemas.microsoft.com/office/drawing/2014/main" id="{85A3166C-246D-A643-B946-E0514F8E34AD}"/>
              </a:ext>
            </a:extLst>
          </p:cNvPr>
          <p:cNvGrpSpPr/>
          <p:nvPr/>
        </p:nvGrpSpPr>
        <p:grpSpPr>
          <a:xfrm>
            <a:off x="7718612" y="2501153"/>
            <a:ext cx="2689412" cy="3899647"/>
            <a:chOff x="7718612" y="2501153"/>
            <a:chExt cx="2689412" cy="3899647"/>
          </a:xfrm>
        </p:grpSpPr>
        <p:sp>
          <p:nvSpPr>
            <p:cNvPr id="8" name="Rectangle 7">
              <a:extLst>
                <a:ext uri="{FF2B5EF4-FFF2-40B4-BE49-F238E27FC236}">
                  <a16:creationId xmlns:a16="http://schemas.microsoft.com/office/drawing/2014/main" id="{BB738C84-F2D2-2D4F-A6B9-B10288AEE173}"/>
                </a:ext>
              </a:extLst>
            </p:cNvPr>
            <p:cNvSpPr/>
            <p:nvPr/>
          </p:nvSpPr>
          <p:spPr>
            <a:xfrm>
              <a:off x="7718612" y="2501153"/>
              <a:ext cx="2689412" cy="3899647"/>
            </a:xfrm>
            <a:prstGeom prst="rect">
              <a:avLst/>
            </a:prstGeom>
            <a:solidFill>
              <a:schemeClr val="bg1"/>
            </a:solid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pic>
          <p:nvPicPr>
            <p:cNvPr id="6" name="Picture 5" descr="Graphical user interface, application, table&#10;&#10;Description automatically generated">
              <a:extLst>
                <a:ext uri="{FF2B5EF4-FFF2-40B4-BE49-F238E27FC236}">
                  <a16:creationId xmlns:a16="http://schemas.microsoft.com/office/drawing/2014/main" id="{A78172F9-4B79-CB49-BFF7-9263B7C07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1502" y="2617479"/>
              <a:ext cx="2551781" cy="3720353"/>
            </a:xfrm>
            <a:prstGeom prst="rect">
              <a:avLst/>
            </a:prstGeom>
          </p:spPr>
        </p:pic>
      </p:grpSp>
    </p:spTree>
    <p:extLst>
      <p:ext uri="{BB962C8B-B14F-4D97-AF65-F5344CB8AC3E}">
        <p14:creationId xmlns:p14="http://schemas.microsoft.com/office/powerpoint/2010/main" val="119562222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069200" y="2264400"/>
            <a:ext cx="6428880" cy="4426512"/>
          </a:xfrm>
        </p:spPr>
        <p:txBody>
          <a:bodyPr/>
          <a:lstStyle/>
          <a:p>
            <a:pPr>
              <a:spcAft>
                <a:spcPts val="2000"/>
              </a:spcAft>
            </a:pPr>
            <a:r>
              <a:rPr lang="en-US" sz="2800" b="1" dirty="0">
                <a:solidFill>
                  <a:srgbClr val="0B4C86"/>
                </a:solidFill>
                <a:latin typeface="Arial" panose="020B0604020202020204" pitchFamily="34" charset="0"/>
                <a:ea typeface="Open Sans" panose="020B0606030504020204" pitchFamily="34" charset="0"/>
                <a:cs typeface="Arial" panose="020B0604020202020204" pitchFamily="34" charset="0"/>
              </a:rPr>
              <a:t>Winning team</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We will now reveal the winning team. </a:t>
            </a:r>
          </a:p>
          <a:p>
            <a:r>
              <a:rPr lang="en-US" sz="2000" dirty="0">
                <a:latin typeface="Arial" panose="020B0604020202020204" pitchFamily="34" charset="0"/>
                <a:cs typeface="Arial" panose="020B0604020202020204" pitchFamily="34" charset="0"/>
              </a:rPr>
              <a:t>You will receive a commendation from your school for all of your efforts in showing off your essential skills</a:t>
            </a:r>
            <a:r>
              <a:rPr lang="en-US" sz="2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6315620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p:spPr>
        <p:txBody>
          <a:bodyPr/>
          <a:lstStyle/>
          <a:p>
            <a:r>
              <a:rPr lang="en-US" sz="3000" dirty="0">
                <a:solidFill>
                  <a:srgbClr val="0B4C86"/>
                </a:solidFill>
                <a:latin typeface="+mj-lt"/>
              </a:rPr>
              <a:t>Placeholder for Careers video</a:t>
            </a:r>
          </a:p>
        </p:txBody>
      </p:sp>
    </p:spTree>
    <p:extLst>
      <p:ext uri="{BB962C8B-B14F-4D97-AF65-F5344CB8AC3E}">
        <p14:creationId xmlns:p14="http://schemas.microsoft.com/office/powerpoint/2010/main" val="270028064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0A54B5E2-B6CC-0D43-B05E-7474B2FAE544}"/>
              </a:ext>
            </a:extLst>
          </p:cNvPr>
          <p:cNvSpPr txBox="1">
            <a:spLocks/>
          </p:cNvSpPr>
          <p:nvPr/>
        </p:nvSpPr>
        <p:spPr>
          <a:xfrm>
            <a:off x="1069201" y="2264400"/>
            <a:ext cx="4818982" cy="377774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Keep on using your essential skills!</a:t>
            </a:r>
            <a:endParaRPr lang="en-US" sz="3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From all the team, thank you for using your essential skills across today’s activity.</a:t>
            </a:r>
          </a:p>
          <a:p>
            <a:pPr>
              <a:spcAft>
                <a:spcPts val="1500"/>
              </a:spcAft>
            </a:pPr>
            <a:r>
              <a:rPr lang="en-US" sz="2000" dirty="0">
                <a:latin typeface="Arial" panose="020B0604020202020204" pitchFamily="34" charset="0"/>
                <a:cs typeface="Arial" panose="020B0604020202020204" pitchFamily="34" charset="0"/>
              </a:rPr>
              <a:t>If you want to keep on using your essential skills and are thinking about a stem career, you can look at the following websites:</a:t>
            </a:r>
            <a:endParaRPr lang="en-GB" b="1" dirty="0">
              <a:solidFill>
                <a:schemeClr val="tx1"/>
              </a:solidFill>
            </a:endParaRPr>
          </a:p>
          <a:p>
            <a:r>
              <a:rPr lang="en-US" sz="2000" b="1" dirty="0">
                <a:solidFill>
                  <a:schemeClr val="tx1"/>
                </a:solidFill>
                <a:latin typeface="Arial" panose="020B0604020202020204" pitchFamily="34" charset="0"/>
                <a:cs typeface="Arial" panose="020B0604020202020204" pitchFamily="34" charset="0"/>
              </a:rPr>
              <a:t>`</a:t>
            </a:r>
          </a:p>
        </p:txBody>
      </p:sp>
      <p:pic>
        <p:nvPicPr>
          <p:cNvPr id="8" name="Picture 7" descr="0 SB Partnership Logo.png">
            <a:extLst>
              <a:ext uri="{FF2B5EF4-FFF2-40B4-BE49-F238E27FC236}">
                <a16:creationId xmlns:a16="http://schemas.microsoft.com/office/drawing/2014/main" id="{A1C00829-2BE1-DB43-8068-3224A78768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9781" y="2264400"/>
            <a:ext cx="3405220" cy="1005058"/>
          </a:xfrm>
          <a:prstGeom prst="rect">
            <a:avLst/>
          </a:prstGeom>
        </p:spPr>
      </p:pic>
      <p:sp>
        <p:nvSpPr>
          <p:cNvPr id="9" name="Rectangle 8">
            <a:extLst>
              <a:ext uri="{FF2B5EF4-FFF2-40B4-BE49-F238E27FC236}">
                <a16:creationId xmlns:a16="http://schemas.microsoft.com/office/drawing/2014/main" id="{D1ECC70E-5AE2-A246-B77E-253518154395}"/>
              </a:ext>
            </a:extLst>
          </p:cNvPr>
          <p:cNvSpPr/>
          <p:nvPr/>
        </p:nvSpPr>
        <p:spPr>
          <a:xfrm>
            <a:off x="7453745" y="3484634"/>
            <a:ext cx="6096000" cy="2554545"/>
          </a:xfrm>
          <a:prstGeom prst="rect">
            <a:avLst/>
          </a:prstGeom>
        </p:spPr>
        <p:txBody>
          <a:bodyPr>
            <a:spAutoFit/>
          </a:bodyPr>
          <a:lstStyle/>
          <a:p>
            <a:endParaRPr lang="en-US" sz="2000" dirty="0">
              <a:latin typeface="Arial" panose="020B0604020202020204" pitchFamily="34" charset="0"/>
              <a:cs typeface="Arial" panose="020B0604020202020204" pitchFamily="34" charset="0"/>
            </a:endParaRPr>
          </a:p>
          <a:p>
            <a:pPr>
              <a:lnSpc>
                <a:spcPts val="2400"/>
              </a:lnSpc>
            </a:pPr>
            <a:r>
              <a:rPr lang="en-GB" sz="2000" b="1" u="sng" dirty="0">
                <a:hlinkClick r:id="rId4"/>
              </a:rPr>
              <a:t>www.hs2.org.uk/education</a:t>
            </a:r>
            <a:endParaRPr lang="en-GB" sz="2000" b="1" u="sng" dirty="0"/>
          </a:p>
          <a:p>
            <a:pPr>
              <a:lnSpc>
                <a:spcPts val="2400"/>
              </a:lnSpc>
            </a:pPr>
            <a:r>
              <a:rPr lang="en-GB" sz="2000" b="1" u="sng" dirty="0">
                <a:hlinkClick r:id="rId5"/>
              </a:rPr>
              <a:t>www.skillsbuilder.org/</a:t>
            </a:r>
            <a:endParaRPr lang="en-GB" sz="2000" b="1" u="sng" dirty="0"/>
          </a:p>
          <a:p>
            <a:pPr>
              <a:lnSpc>
                <a:spcPts val="2400"/>
              </a:lnSpc>
            </a:pPr>
            <a:r>
              <a:rPr lang="en-GB" sz="2000" b="1" dirty="0">
                <a:hlinkClick r:id="rId6"/>
              </a:rPr>
              <a:t>https://neonfutures.org.uk/</a:t>
            </a:r>
            <a:endParaRPr lang="en-GB" sz="2000" b="1" dirty="0"/>
          </a:p>
          <a:p>
            <a:pPr>
              <a:lnSpc>
                <a:spcPts val="2400"/>
              </a:lnSpc>
            </a:pPr>
            <a:r>
              <a:rPr lang="en-GB" sz="2000" b="1" dirty="0">
                <a:hlinkClick r:id="rId7"/>
              </a:rPr>
              <a:t>www.ice.org.uk</a:t>
            </a:r>
            <a:endParaRPr lang="en-GB" sz="2000" b="1" dirty="0"/>
          </a:p>
          <a:p>
            <a:pPr>
              <a:lnSpc>
                <a:spcPts val="2400"/>
              </a:lnSpc>
            </a:pPr>
            <a:r>
              <a:rPr lang="en-GB" sz="2000" b="1" dirty="0">
                <a:hlinkClick r:id="rId8"/>
              </a:rPr>
              <a:t>www.goconstruct.org</a:t>
            </a:r>
            <a:endParaRPr lang="en-GB" sz="2000" b="1" dirty="0"/>
          </a:p>
          <a:p>
            <a:pPr>
              <a:lnSpc>
                <a:spcPts val="2400"/>
              </a:lnSpc>
            </a:pPr>
            <a:r>
              <a:rPr lang="en-GB" sz="2000" b="1" dirty="0">
                <a:hlinkClick r:id="rId9"/>
              </a:rPr>
              <a:t>https://routesintorail.org/</a:t>
            </a:r>
            <a:endParaRPr lang="en-GB" sz="2000" b="1" dirty="0"/>
          </a:p>
          <a:p>
            <a:pPr>
              <a:lnSpc>
                <a:spcPts val="2400"/>
              </a:lnSpc>
            </a:pPr>
            <a:endParaRPr lang="en-GB" sz="2000" b="1" dirty="0"/>
          </a:p>
        </p:txBody>
      </p:sp>
    </p:spTree>
    <p:extLst>
      <p:ext uri="{BB962C8B-B14F-4D97-AF65-F5344CB8AC3E}">
        <p14:creationId xmlns:p14="http://schemas.microsoft.com/office/powerpoint/2010/main" val="57160536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069200" y="2264400"/>
            <a:ext cx="10784749" cy="3557588"/>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Starter: What is a STEM career?</a:t>
            </a:r>
            <a:endParaRPr lang="en-GB" sz="2000" dirty="0">
              <a:solidFill>
                <a:srgbClr val="0B4C86"/>
              </a:solidFill>
              <a:latin typeface="Arial" panose="020B0604020202020204" pitchFamily="34" charset="0"/>
              <a:cs typeface="Arial" panose="020B0604020202020204" pitchFamily="34" charset="0"/>
            </a:endParaRPr>
          </a:p>
          <a:p>
            <a:pPr>
              <a:spcAft>
                <a:spcPts val="1500"/>
              </a:spcAft>
            </a:pPr>
            <a:r>
              <a:rPr lang="en-GB" sz="2000" dirty="0">
                <a:latin typeface="Arial" panose="020B0604020202020204" pitchFamily="34" charset="0"/>
                <a:cs typeface="Arial" panose="020B0604020202020204" pitchFamily="34" charset="0"/>
              </a:rPr>
              <a:t>Before we start, lets think about the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many types of STEM careers.</a:t>
            </a:r>
          </a:p>
          <a:p>
            <a:pPr>
              <a:spcAft>
                <a:spcPts val="1500"/>
              </a:spcAft>
            </a:pPr>
            <a:r>
              <a:rPr lang="en-GB" sz="2000" dirty="0">
                <a:latin typeface="Arial" panose="020B0604020202020204" pitchFamily="34" charset="0"/>
                <a:cs typeface="Arial" panose="020B0604020202020204" pitchFamily="34" charset="0"/>
              </a:rPr>
              <a:t>How many STEM careers can you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name? List them down on the first</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page of your booklet.</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US" dirty="0"/>
          </a:p>
        </p:txBody>
      </p:sp>
      <p:pic>
        <p:nvPicPr>
          <p:cNvPr id="3" name="Picture 2" descr="Table&#10;&#10;Description automatically generated">
            <a:extLst>
              <a:ext uri="{FF2B5EF4-FFF2-40B4-BE49-F238E27FC236}">
                <a16:creationId xmlns:a16="http://schemas.microsoft.com/office/drawing/2014/main" id="{5E4FE353-F0EB-6440-B0C6-4067BAF30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200"/>
          <a:stretch/>
        </p:blipFill>
        <p:spPr>
          <a:xfrm>
            <a:off x="5575299" y="2780813"/>
            <a:ext cx="6172455" cy="2622459"/>
          </a:xfrm>
          <a:prstGeom prst="rect">
            <a:avLst/>
          </a:prstGeom>
        </p:spPr>
      </p:pic>
    </p:spTree>
    <p:extLst>
      <p:ext uri="{BB962C8B-B14F-4D97-AF65-F5344CB8AC3E}">
        <p14:creationId xmlns:p14="http://schemas.microsoft.com/office/powerpoint/2010/main" val="17528452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dcloud (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31694"/>
            <a:ext cx="12188389" cy="685800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2" name="Rounded Rectangle 1"/>
          <p:cNvSpPr/>
          <p:nvPr/>
        </p:nvSpPr>
        <p:spPr>
          <a:xfrm rot="4064668">
            <a:off x="2126559" y="4356200"/>
            <a:ext cx="4199498" cy="541543"/>
          </a:xfrm>
          <a:prstGeom prst="round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a:p>
        </p:txBody>
      </p:sp>
      <p:sp>
        <p:nvSpPr>
          <p:cNvPr id="5" name="Rounded Rectangle 4"/>
          <p:cNvSpPr/>
          <p:nvPr/>
        </p:nvSpPr>
        <p:spPr>
          <a:xfrm>
            <a:off x="3922359" y="3345643"/>
            <a:ext cx="4407985" cy="314448"/>
          </a:xfrm>
          <a:prstGeom prst="round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 </a:t>
            </a:r>
          </a:p>
        </p:txBody>
      </p:sp>
      <p:sp>
        <p:nvSpPr>
          <p:cNvPr id="6" name="Rounded Rectangle 5"/>
          <p:cNvSpPr/>
          <p:nvPr/>
        </p:nvSpPr>
        <p:spPr>
          <a:xfrm>
            <a:off x="4183850" y="3062524"/>
            <a:ext cx="3380700" cy="398170"/>
          </a:xfrm>
          <a:prstGeom prst="round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 </a:t>
            </a:r>
          </a:p>
        </p:txBody>
      </p:sp>
      <p:sp>
        <p:nvSpPr>
          <p:cNvPr id="7" name="Rounded Rectangle 6"/>
          <p:cNvSpPr/>
          <p:nvPr/>
        </p:nvSpPr>
        <p:spPr>
          <a:xfrm>
            <a:off x="7975464" y="6069027"/>
            <a:ext cx="2316060" cy="392152"/>
          </a:xfrm>
          <a:prstGeom prst="round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 </a:t>
            </a:r>
          </a:p>
        </p:txBody>
      </p:sp>
      <p:sp>
        <p:nvSpPr>
          <p:cNvPr id="8" name="Rounded Rectangle 7"/>
          <p:cNvSpPr/>
          <p:nvPr/>
        </p:nvSpPr>
        <p:spPr>
          <a:xfrm>
            <a:off x="4728486" y="5437123"/>
            <a:ext cx="2014236" cy="314447"/>
          </a:xfrm>
          <a:prstGeom prst="round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 </a:t>
            </a:r>
          </a:p>
        </p:txBody>
      </p:sp>
    </p:spTree>
    <p:extLst>
      <p:ext uri="{BB962C8B-B14F-4D97-AF65-F5344CB8AC3E}">
        <p14:creationId xmlns:p14="http://schemas.microsoft.com/office/powerpoint/2010/main" val="3837861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069201" y="2264400"/>
            <a:ext cx="8390684" cy="3557588"/>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Introduction to Skills Builder essential skills</a:t>
            </a:r>
            <a:endParaRPr lang="en-GB" sz="3000" dirty="0">
              <a:solidFill>
                <a:srgbClr val="0B4C86"/>
              </a:solidFill>
              <a:latin typeface="Arial" panose="020B0604020202020204" pitchFamily="34" charset="0"/>
              <a:cs typeface="Arial" panose="020B0604020202020204" pitchFamily="34" charset="0"/>
            </a:endParaRPr>
          </a:p>
          <a:p>
            <a:pPr>
              <a:spcAft>
                <a:spcPts val="1500"/>
              </a:spcAft>
            </a:pPr>
            <a:r>
              <a:rPr lang="en-GB" sz="2000" dirty="0">
                <a:latin typeface="Arial" panose="020B0604020202020204" pitchFamily="34" charset="0"/>
                <a:cs typeface="Arial" panose="020B0604020202020204" pitchFamily="34" charset="0"/>
              </a:rPr>
              <a:t>In this first session, we are going to think about your essential skills. </a:t>
            </a:r>
          </a:p>
          <a:p>
            <a:pPr>
              <a:spcAft>
                <a:spcPts val="1500"/>
              </a:spcAft>
            </a:pPr>
            <a:r>
              <a:rPr lang="en-GB" sz="2000" dirty="0">
                <a:latin typeface="Arial" panose="020B0604020202020204" pitchFamily="34" charset="0"/>
                <a:cs typeface="Arial" panose="020B0604020202020204" pitchFamily="34" charset="0"/>
              </a:rPr>
              <a:t>These are the skills that we will use across today’s workshop, and are useful in STEM careers and further education. You will be rewarded across the day for showing these skills.</a:t>
            </a:r>
          </a:p>
        </p:txBody>
      </p:sp>
      <p:sp>
        <p:nvSpPr>
          <p:cNvPr id="2" name="TextBox 1"/>
          <p:cNvSpPr txBox="1"/>
          <p:nvPr/>
        </p:nvSpPr>
        <p:spPr>
          <a:xfrm>
            <a:off x="7943196" y="149152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pic>
        <p:nvPicPr>
          <p:cNvPr id="6" name="Picture 5" descr="0 SB Partnership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695" y="4632751"/>
            <a:ext cx="4396075" cy="1297511"/>
          </a:xfrm>
          <a:prstGeom prst="rect">
            <a:avLst/>
          </a:prstGeom>
        </p:spPr>
      </p:pic>
    </p:spTree>
    <p:extLst>
      <p:ext uri="{BB962C8B-B14F-4D97-AF65-F5344CB8AC3E}">
        <p14:creationId xmlns:p14="http://schemas.microsoft.com/office/powerpoint/2010/main" val="8898232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3_HS2 PPT Theme">
  <a:themeElements>
    <a:clrScheme name="HS2 EPIC">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HS2 EP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b9a0227-bf1e-4a44-bc60-99f9497ec5cd">
      <Terms xmlns="http://schemas.microsoft.com/office/infopath/2007/PartnerControls"/>
    </lcf76f155ced4ddcb4097134ff3c332f>
    <TaxCatchAll xmlns="6be5dfe6-1706-4b72-9ee2-ab07c3cef90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61D2242490024E9B4B5490944E1CC3" ma:contentTypeVersion="16" ma:contentTypeDescription="Create a new document." ma:contentTypeScope="" ma:versionID="13cfa58ac072c0aaaea3bc72c98243e7">
  <xsd:schema xmlns:xsd="http://www.w3.org/2001/XMLSchema" xmlns:xs="http://www.w3.org/2001/XMLSchema" xmlns:p="http://schemas.microsoft.com/office/2006/metadata/properties" xmlns:ns2="7b9a0227-bf1e-4a44-bc60-99f9497ec5cd" xmlns:ns3="1f294477-467c-4f2e-ab05-2b8f85ca1eb1" xmlns:ns4="6be5dfe6-1706-4b72-9ee2-ab07c3cef907" targetNamespace="http://schemas.microsoft.com/office/2006/metadata/properties" ma:root="true" ma:fieldsID="9ac5ff517f1100bc9d506a4ee079fa1c" ns2:_="" ns3:_="" ns4:_="">
    <xsd:import namespace="7b9a0227-bf1e-4a44-bc60-99f9497ec5cd"/>
    <xsd:import namespace="1f294477-467c-4f2e-ab05-2b8f85ca1eb1"/>
    <xsd:import namespace="6be5dfe6-1706-4b72-9ee2-ab07c3cef9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a0227-bf1e-4a44-bc60-99f9497ec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ea3f29-b9b5-4fd8-8144-7850a058dc3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294477-467c-4f2e-ab05-2b8f85ca1eb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e5dfe6-1706-4b72-9ee2-ab07c3cef90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846816d-631c-4d6e-b50c-72a4dc86432f}" ma:internalName="TaxCatchAll" ma:showField="CatchAllData" ma:web="1f294477-467c-4f2e-ab05-2b8f85ca1e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F8134FC0-E121-4ABB-B3DD-3189B98A1584}"/>
</file>

<file path=customXml/itemProps3.xml><?xml version="1.0" encoding="utf-8"?>
<ds:datastoreItem xmlns:ds="http://schemas.openxmlformats.org/officeDocument/2006/customXml" ds:itemID="{D34F44B3-AA9D-448D-964A-3AD013732D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8505</TotalTime>
  <Words>6770</Words>
  <Application>Microsoft Office PowerPoint</Application>
  <PresentationFormat>Widescreen</PresentationFormat>
  <Paragraphs>605</Paragraphs>
  <Slides>68</Slides>
  <Notes>68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68</vt:i4>
      </vt:variant>
    </vt:vector>
  </HeadingPairs>
  <TitlesOfParts>
    <vt:vector size="78" baseType="lpstr">
      <vt:lpstr>Arial</vt:lpstr>
      <vt:lpstr>Calibri</vt:lpstr>
      <vt:lpstr>Courier New</vt:lpstr>
      <vt:lpstr>Fira Sans</vt:lpstr>
      <vt:lpstr>Mada</vt:lpstr>
      <vt:lpstr>Open Sans</vt:lpstr>
      <vt:lpstr>Open Sans Semibold</vt:lpstr>
      <vt:lpstr>1_HS2 PPT Theme</vt:lpstr>
      <vt:lpstr>2_HS2 PPT Theme</vt:lpstr>
      <vt:lpstr>3_HS2 PPT Theme</vt:lpstr>
      <vt:lpstr>PowerPoint Presentation</vt:lpstr>
      <vt:lpstr>PowerPoint Presentation</vt:lpstr>
      <vt:lpstr>Introduction video</vt:lpstr>
      <vt:lpstr>PowerPoint Presentation</vt:lpstr>
      <vt:lpstr>When is it being built? </vt:lpstr>
      <vt:lpstr>PowerPoint Presentation</vt:lpstr>
      <vt:lpstr>PowerPoint Presentation</vt:lpstr>
      <vt:lpstr>PowerPoint Presentation</vt:lpstr>
      <vt:lpstr>PowerPoint Presentation</vt:lpstr>
      <vt:lpstr>Introducing essential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SOTF student introduction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Tunnel Structures student introduction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Rail Rush student introduction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Placeholder for Careers video</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Richard Winter</cp:lastModifiedBy>
  <cp:revision>303</cp:revision>
  <cp:lastPrinted>2020-12-14T18:32:18Z</cp:lastPrinted>
  <dcterms:created xsi:type="dcterms:W3CDTF">2018-06-19T10:55:36Z</dcterms:created>
  <dcterms:modified xsi:type="dcterms:W3CDTF">2023-04-17T13:44:47Z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0x0101003B61D2242490024E9B4B5490944E1CC3</vt:lpwstr>
  </property>
</Properties>
</file>