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321" r:id="rId3"/>
    <p:sldId id="257" r:id="rId4"/>
    <p:sldId id="276" r:id="rId5"/>
    <p:sldId id="288" r:id="rId6"/>
    <p:sldId id="287" r:id="rId7"/>
    <p:sldId id="286" r:id="rId8"/>
    <p:sldId id="289" r:id="rId9"/>
    <p:sldId id="290" r:id="rId10"/>
    <p:sldId id="291" r:id="rId11"/>
    <p:sldId id="292" r:id="rId12"/>
    <p:sldId id="285" r:id="rId13"/>
    <p:sldId id="293" r:id="rId14"/>
    <p:sldId id="265" r:id="rId15"/>
    <p:sldId id="294" r:id="rId16"/>
    <p:sldId id="295" r:id="rId17"/>
    <p:sldId id="296" r:id="rId18"/>
    <p:sldId id="297" r:id="rId19"/>
    <p:sldId id="298" r:id="rId20"/>
    <p:sldId id="299" r:id="rId21"/>
    <p:sldId id="271" r:id="rId22"/>
    <p:sldId id="268" r:id="rId23"/>
    <p:sldId id="300" r:id="rId24"/>
    <p:sldId id="301" r:id="rId25"/>
    <p:sldId id="302" r:id="rId26"/>
    <p:sldId id="303" r:id="rId27"/>
    <p:sldId id="304" r:id="rId28"/>
    <p:sldId id="306" r:id="rId29"/>
    <p:sldId id="307" r:id="rId30"/>
    <p:sldId id="269" r:id="rId31"/>
    <p:sldId id="274" r:id="rId32"/>
    <p:sldId id="309" r:id="rId33"/>
    <p:sldId id="310" r:id="rId34"/>
    <p:sldId id="311" r:id="rId35"/>
    <p:sldId id="312" r:id="rId36"/>
    <p:sldId id="313" r:id="rId37"/>
    <p:sldId id="308" r:id="rId38"/>
    <p:sldId id="319" r:id="rId39"/>
    <p:sldId id="275" r:id="rId40"/>
    <p:sldId id="305" r:id="rId41"/>
    <p:sldId id="314" r:id="rId42"/>
    <p:sldId id="315" r:id="rId43"/>
    <p:sldId id="316" r:id="rId44"/>
    <p:sldId id="317" r:id="rId45"/>
    <p:sldId id="31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0F1"/>
    <a:srgbClr val="00A29E"/>
    <a:srgbClr val="6EA693"/>
    <a:srgbClr val="496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8" autoAdjust="0"/>
    <p:restoredTop sz="94706" autoAdjust="0"/>
  </p:normalViewPr>
  <p:slideViewPr>
    <p:cSldViewPr snapToGrid="0" snapToObjects="1">
      <p:cViewPr varScale="1">
        <p:scale>
          <a:sx n="80" d="100"/>
          <a:sy n="80" d="100"/>
        </p:scale>
        <p:origin x="53" y="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35415-CBD4-0D45-AAD2-A7569E0D826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559E4-678D-7D46-92D8-B224C9DAD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559E4-678D-7D46-92D8-B224C9DAD1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8200" y="6356350"/>
            <a:ext cx="10515600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756" y="115888"/>
            <a:ext cx="1176848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CCC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7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9945"/>
            <a:ext cx="10515600" cy="3607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  <a:lvl2pPr marL="685800" indent="-228600">
              <a:buFont typeface="Arial" charset="0"/>
              <a:buChar char="•"/>
              <a:defRPr sz="16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CCC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515600" cy="1011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 spc="0"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1299412"/>
            <a:ext cx="10515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4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hyph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9945"/>
            <a:ext cx="10515600" cy="36070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LucidaGrande" charset="0"/>
              <a:buChar char="-"/>
              <a:defRPr sz="1600">
                <a:solidFill>
                  <a:schemeClr val="accent2"/>
                </a:solidFill>
              </a:defRPr>
            </a:lvl1pPr>
            <a:lvl2pPr marL="685800" indent="-228600">
              <a:buFont typeface="LucidaGrande" charset="0"/>
              <a:buChar char="-"/>
              <a:defRPr sz="1600">
                <a:solidFill>
                  <a:schemeClr val="accent2"/>
                </a:solidFill>
              </a:defRPr>
            </a:lvl2pPr>
            <a:lvl3pPr marL="1143000" indent="-228600">
              <a:buFont typeface="LucidaGrande" charset="0"/>
              <a:buChar char="-"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LucidaGrande" charset="0"/>
              <a:buChar char="-"/>
              <a:defRPr sz="1600">
                <a:solidFill>
                  <a:schemeClr val="accent2"/>
                </a:solidFill>
              </a:defRPr>
            </a:lvl4pPr>
            <a:lvl5pPr marL="2057400" indent="-228600">
              <a:buFont typeface="LucidaGrande" charset="0"/>
              <a:buChar char="-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CCC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515600" cy="1011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 spc="0"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9727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hyphen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799"/>
            <a:ext cx="10515600" cy="36070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LucidaGrande" charset="0"/>
              <a:buChar char="-"/>
              <a:defRPr sz="1600">
                <a:solidFill>
                  <a:schemeClr val="accent2"/>
                </a:solidFill>
              </a:defRPr>
            </a:lvl1pPr>
            <a:lvl2pPr marL="685800" indent="-228600">
              <a:buFont typeface="LucidaGrande" charset="0"/>
              <a:buChar char="-"/>
              <a:defRPr sz="1600">
                <a:solidFill>
                  <a:schemeClr val="accent2"/>
                </a:solidFill>
              </a:defRPr>
            </a:lvl2pPr>
            <a:lvl3pPr marL="1143000" indent="-228600">
              <a:buFont typeface="LucidaGrande" charset="0"/>
              <a:buChar char="-"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LucidaGrande" charset="0"/>
              <a:buChar char="-"/>
              <a:defRPr sz="1600">
                <a:solidFill>
                  <a:schemeClr val="accent2"/>
                </a:solidFill>
              </a:defRPr>
            </a:lvl4pPr>
            <a:lvl5pPr marL="2057400" indent="-228600">
              <a:buFont typeface="LucidaGrande" charset="0"/>
              <a:buChar char="-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CCC.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5165726"/>
            <a:ext cx="10515600" cy="1011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 spc="0"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3093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9945"/>
            <a:ext cx="10515600" cy="3607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1600">
                <a:solidFill>
                  <a:schemeClr val="accent2"/>
                </a:solidFill>
              </a:defRPr>
            </a:lvl1pPr>
            <a:lvl2pPr marL="800100" indent="-342900">
              <a:lnSpc>
                <a:spcPct val="150000"/>
              </a:lnSpc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1257300" indent="-342900">
              <a:lnSpc>
                <a:spcPct val="150000"/>
              </a:lnSpc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3pPr>
            <a:lvl4pPr marL="1714500" indent="-342900">
              <a:lnSpc>
                <a:spcPct val="150000"/>
              </a:lnSpc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4pPr>
            <a:lvl5pPr marL="2171700" indent="-342900">
              <a:lnSpc>
                <a:spcPct val="150000"/>
              </a:lnSpc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CCC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515600" cy="1011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 spc="0"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1299412"/>
            <a:ext cx="10515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9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CCC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515600" cy="4636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 spc="0"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0257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CCC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515600" cy="463646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50000"/>
              </a:lnSpc>
              <a:buFont typeface="Arial" charset="0"/>
              <a:buChar char="•"/>
              <a:defRPr sz="1600" b="0" i="0" spc="0"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2637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Workshop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4CF5F-DB72-D443-9C7F-CF735AB9C47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6246796"/>
            <a:ext cx="10515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80730"/>
            <a:ext cx="716640" cy="5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1" r:id="rId6"/>
    <p:sldLayoutId id="2147483664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charset="0"/>
        <a:buChar char="•"/>
        <a:defRPr sz="2800" b="0" i="0" kern="1200">
          <a:solidFill>
            <a:schemeClr val="accent3"/>
          </a:solidFill>
          <a:latin typeface="Georgia" charset="0"/>
          <a:ea typeface="Georgia" charset="0"/>
          <a:cs typeface="Georgia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ZapfDingbatsITC" charset="0"/>
        <a:buChar char="✱"/>
        <a:defRPr sz="24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1756" y="4289093"/>
            <a:ext cx="11768488" cy="1131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utura Maxi CG Bold" charset="0"/>
                <a:ea typeface="Futura Maxi CG Bold" charset="0"/>
                <a:cs typeface="Futura Maxi CG Bold" charset="0"/>
              </a:defRPr>
            </a:lvl1pPr>
          </a:lstStyle>
          <a:p>
            <a:pPr algn="l"/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37847" y="2427802"/>
            <a:ext cx="11258853" cy="920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4000" dirty="0" smtClean="0">
                <a:solidFill>
                  <a:schemeClr val="tx1"/>
                </a:solidFill>
              </a:rPr>
              <a:t/>
            </a:r>
            <a:br>
              <a:rPr lang="en-GB" sz="4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presentation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886325" cy="101123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You have 5 minutes to prepare your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presentation.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Use the A3 sheets and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Post-it notes provided.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Make sure everyone in your group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has an opportunity to speak.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0756" y="4954967"/>
            <a:ext cx="1286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© Transport for </a:t>
            </a:r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London</a:t>
            </a:r>
            <a:endParaRPr lang="en-GB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914" y="1586967"/>
            <a:ext cx="4896000" cy="3260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395" y="6297484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the presentations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515600" cy="2271299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While the presentations are going on,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think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about two things:</a:t>
            </a:r>
          </a:p>
          <a:p>
            <a:pPr marL="514350" indent="-514350">
              <a:buAutoNum type="arabicParenR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Do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any stakeholders agree? If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so, what on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514350" indent="-514350">
              <a:buAutoNum type="arabicParenR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Do any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stakeholders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disagree? If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so,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what on?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395" y="6297484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roundup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90575" y="1379321"/>
            <a:ext cx="4953000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Which type of river crossing, if any, would the people of Smeaton want built?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Vote by going to the areas of the room for different crossings.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If you don’t want a crossing then stay in the middle.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VOTE NOW!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6" y="1562100"/>
            <a:ext cx="4896000" cy="36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3276" y="5285917"/>
            <a:ext cx="3159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Image by Leslie </a:t>
            </a:r>
            <a:r>
              <a:rPr lang="en-GB" sz="800" dirty="0" err="1" smtClean="0">
                <a:solidFill>
                  <a:schemeClr val="accent3">
                    <a:lumMod val="75000"/>
                  </a:schemeClr>
                </a:solidFill>
              </a:rPr>
              <a:t>Landrachuk</a:t>
            </a:r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, is in the Public </a:t>
            </a:r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omain</a:t>
            </a:r>
            <a:endParaRPr lang="en-GB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395" y="6297484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roundup - Concessions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5000625" cy="101123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Now a majority decision has been made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But there will be some people in the minority with a different view. </a:t>
            </a:r>
          </a:p>
          <a:p>
            <a:endParaRPr lang="en-GB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Can you think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of two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concessions to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the minority view that can be factored in to the design of the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crossing?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395" y="6297484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447" y="3208852"/>
            <a:ext cx="11258853" cy="92012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4000" dirty="0" smtClean="0">
                <a:solidFill>
                  <a:schemeClr val="tx1"/>
                </a:solidFill>
              </a:rPr>
              <a:t/>
            </a:r>
            <a:br>
              <a:rPr lang="en-GB" sz="4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46061" y="5708073"/>
            <a:ext cx="11365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6061" y="674255"/>
            <a:ext cx="11365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437847" y="2427802"/>
            <a:ext cx="11258853" cy="920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4000" dirty="0" smtClean="0">
                <a:solidFill>
                  <a:schemeClr val="tx1"/>
                </a:solidFill>
              </a:rPr>
              <a:t/>
            </a:r>
            <a:br>
              <a:rPr lang="en-GB" sz="4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46061" y="1674463"/>
            <a:ext cx="11768488" cy="113161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utura Maxi CG Bold" charset="0"/>
                <a:ea typeface="Futura Maxi CG Bold" charset="0"/>
                <a:cs typeface="Futura Maxi CG Bold" charset="0"/>
              </a:defRPr>
            </a:lvl1pPr>
          </a:lstStyle>
          <a:p>
            <a:pPr algn="l"/>
            <a:r>
              <a:rPr lang="en-GB" sz="4000" b="1" dirty="0"/>
              <a:t>Understanding the environment and the community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651171" y="1753022"/>
            <a:ext cx="4702629" cy="36070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u="sng" dirty="0">
                <a:solidFill>
                  <a:schemeClr val="accent3">
                    <a:lumMod val="75000"/>
                  </a:schemeClr>
                </a:solidFill>
              </a:rPr>
              <a:t>Workshop objectives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Evaluate environmental factors, existing site conditions and identify constraints resulting from these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Identify a type for the proposed crossing</a:t>
            </a:r>
          </a:p>
          <a:p>
            <a:pPr>
              <a:lnSpc>
                <a:spcPct val="100000"/>
              </a:lnSpc>
            </a:pPr>
            <a:r>
              <a:rPr lang="en-GB" sz="2000" u="sng" dirty="0">
                <a:solidFill>
                  <a:schemeClr val="accent3">
                    <a:lumMod val="75000"/>
                  </a:schemeClr>
                </a:solidFill>
              </a:rPr>
              <a:t>Employability skills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Negotiation;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communication.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933950" cy="1011237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What sort of people do you need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to build a river crossing?</a:t>
            </a:r>
          </a:p>
          <a:p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2" descr="V:\03 Projects\240 TU Crossing Curricula\09 Content\_images\tfl quantit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30" y="3431968"/>
            <a:ext cx="2532467" cy="200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:\03 Projects\240 TU Crossing Curricula\09 Content\_images\HS2_150701_06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600" y="2536856"/>
            <a:ext cx="2559580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1858" y="5515959"/>
            <a:ext cx="1301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© Transport for London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9884" y="4327080"/>
            <a:ext cx="1301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© </a:t>
            </a:r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HS2 Ltd</a:t>
            </a:r>
            <a:endParaRPr lang="en-GB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45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project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829175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Representatives of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Zoom Rail,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Transport for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Smeaton and an independent environmental consultant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are collaborating on a detailed proposal for the Smeaton Crossing.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Over the next five workshops you will be taking on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roles of these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representatives.</a:t>
            </a: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You will create a proposal for the Smeaton crossing. 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2" descr="V:\03 Projects\240 TU Crossing Curricula\09 Content\_images\tfl plann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200" y="1607078"/>
            <a:ext cx="4896000" cy="3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68226" y="4871078"/>
            <a:ext cx="2095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© Transport for London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45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roles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8882743" cy="1011237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Project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Director –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Zoom Rail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(runs project)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Transport Planner – Transport for Smeaton (integration with existing transport networks)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Quantity Surveyor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– Zoom Rail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(cost)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Civil Engineer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– Zoom Rail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(design)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Community Manager – Transport for Smeaton (relationships with stakeholders)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Environmental Consultant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– independent (environmental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impact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254108"/>
            <a:ext cx="4924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Read the role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descriptions on Resource 2.1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and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agree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your role in the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team.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45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brief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17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199" y="1379321"/>
            <a:ext cx="10441727" cy="169892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Read the brief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on Resource 2.2 carefully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Discuss in your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groups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making sure that everyone understands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45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the crossing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876800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You are about to receive costing information about the different types of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crossing. Either you’ll receive Resources 2.4, 2.7 and 2.8.1 or 2.4 and 2.8.2 depending on your mathematical ability.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Work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out the cost and capacity of each crossing. </a:t>
            </a:r>
            <a:endParaRPr lang="en-GB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With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your brief in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mind,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choose a crossing type for Smeaton.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Although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cost is a key driver you should think about the stakeholder views from W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orkshop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1.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7150" y="5377892"/>
            <a:ext cx="2095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CC0 Image is in the Public </a:t>
            </a:r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omain</a:t>
            </a:r>
            <a:endParaRPr lang="en-GB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150" y="1705892"/>
            <a:ext cx="4896000" cy="36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45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46061" y="5708073"/>
            <a:ext cx="11365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061" y="674255"/>
            <a:ext cx="11365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37847" y="2427802"/>
            <a:ext cx="11258853" cy="920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4000" dirty="0" smtClean="0">
                <a:solidFill>
                  <a:schemeClr val="tx1"/>
                </a:solidFill>
              </a:rPr>
              <a:t/>
            </a:r>
            <a:br>
              <a:rPr lang="en-GB" sz="4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208287" cy="6867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12169" y="6470113"/>
            <a:ext cx="2095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(Cover image © Expedition Engineering)</a:t>
            </a:r>
            <a:endParaRPr lang="en-GB" sz="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roundup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515600" cy="1636105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Find someone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whose job role you don’t know.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Using only yes or no questions about their duties find out what their job role is. </a:t>
            </a:r>
          </a:p>
          <a:p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45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46061" y="5708073"/>
            <a:ext cx="11365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6061" y="674255"/>
            <a:ext cx="11365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37847" y="2427802"/>
            <a:ext cx="11258853" cy="920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4000" dirty="0" smtClean="0">
                <a:solidFill>
                  <a:schemeClr val="tx1"/>
                </a:solidFill>
              </a:rPr>
              <a:t/>
            </a:r>
            <a:br>
              <a:rPr lang="en-GB" sz="4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509657" y="1439192"/>
            <a:ext cx="4528457" cy="32432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u="sng" dirty="0">
                <a:solidFill>
                  <a:schemeClr val="accent3">
                    <a:lumMod val="75000"/>
                  </a:schemeClr>
                </a:solidFill>
              </a:rPr>
              <a:t>Workshop objectives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Preliminary sketch proposals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Produce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 plan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and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cross-section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of the proposed crossing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Gain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an understanding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of different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materials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GB" sz="20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u="sng" dirty="0" smtClean="0">
                <a:solidFill>
                  <a:schemeClr val="accent3">
                    <a:lumMod val="75000"/>
                  </a:schemeClr>
                </a:solidFill>
              </a:rPr>
              <a:t>Employability </a:t>
            </a:r>
            <a:r>
              <a:rPr lang="en-GB" sz="2000" u="sng" dirty="0">
                <a:solidFill>
                  <a:schemeClr val="accent3">
                    <a:lumMod val="75000"/>
                  </a:schemeClr>
                </a:solidFill>
              </a:rPr>
              <a:t>skills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Team working;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brainstorming.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21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5127171" cy="101123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Think of a famous building that most people will know the name of.</a:t>
            </a:r>
          </a:p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Without saying the name of the building describe it to your partner, see if they can guess the name. 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864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your crossing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2653953"/>
            <a:ext cx="6290840" cy="443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Use the plans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and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cross-sections on Resources 3.1 – 3.11 to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design your crossing.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Spend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5 minutes recapping your brief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5 minutes discussing ideas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10 minutes sketching ideas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Afterwards your team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will have a design team meeting </a:t>
            </a:r>
            <a:endParaRPr lang="en-GB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here you will choose a design.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5442" y="5668077"/>
            <a:ext cx="3897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Image courtesy of Expedition Engineering</a:t>
            </a:r>
            <a:endParaRPr lang="en-GB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442" y="2500077"/>
            <a:ext cx="3960000" cy="316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479141"/>
            <a:ext cx="10188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Having chosen your crossing, you need to design how it will look, and how it will attach to the existing infrastructure. This is an opportunity to make compromises to minority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-held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views.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864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team meeting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23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You now have 10 minutes to decide on a design.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Remember your job role!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The project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director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has the final say!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9218" name="Picture 2" descr="V:\03 Projects\240 TU Crossing Curricula\09 Content\_images\brainstorm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067" y="3236912"/>
            <a:ext cx="7657033" cy="2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7068" y="5881688"/>
            <a:ext cx="7657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 Image by </a:t>
            </a:r>
            <a:r>
              <a:rPr lang="en-GB" sz="800" dirty="0" err="1">
                <a:solidFill>
                  <a:schemeClr val="accent3">
                    <a:lumMod val="75000"/>
                  </a:schemeClr>
                </a:solidFill>
              </a:rPr>
              <a:t>Juhan</a:t>
            </a:r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800" dirty="0" err="1">
                <a:solidFill>
                  <a:schemeClr val="accent3">
                    <a:lumMod val="75000"/>
                  </a:schemeClr>
                </a:solidFill>
              </a:rPr>
              <a:t>Sonin</a:t>
            </a:r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, licensed under CC BY 2.0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864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roundup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24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515599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Write down two advantages and one disadvantage of your design.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864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447" y="2275402"/>
            <a:ext cx="11258853" cy="92012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4000" dirty="0" smtClean="0">
                <a:solidFill>
                  <a:schemeClr val="tx1"/>
                </a:solidFill>
              </a:rPr>
              <a:t/>
            </a:r>
            <a:br>
              <a:rPr lang="en-GB" sz="4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46061" y="674255"/>
            <a:ext cx="11365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061" y="5708073"/>
            <a:ext cx="11365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336424" y="1189943"/>
            <a:ext cx="11768488" cy="1131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utura Maxi CG Bold" charset="0"/>
                <a:ea typeface="Futura Maxi CG Bold" charset="0"/>
                <a:cs typeface="Futura Maxi CG Bold" charset="0"/>
              </a:defRPr>
            </a:lvl1pPr>
          </a:lstStyle>
          <a:p>
            <a:pPr algn="l"/>
            <a:r>
              <a:rPr lang="en-GB" sz="4000" b="1" dirty="0"/>
              <a:t>Making the model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124450" y="2099093"/>
            <a:ext cx="6229350" cy="3607018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Investigate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different options for river crossings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Produce a plan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cross-section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of the proposed crossing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Evaluate environmental factors,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and existing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site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conditions. Then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identify constraints resulting from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these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Identify and understand the need for links between infrastructure and communities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Identify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a type for the proposed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crossing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Preliminary sketch proposals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26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Below are the first three workshop titles and the workshop objectives. Match the objectives to the titles: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Welcome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to Smeaton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Understanding the environment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Designing a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crossing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001" y="6318000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the model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27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61419" y="1400261"/>
            <a:ext cx="5431971" cy="1084673"/>
          </a:xfrm>
        </p:spPr>
        <p:txBody>
          <a:bodyPr>
            <a:noAutofit/>
          </a:bodyPr>
          <a:lstStyle/>
          <a:p>
            <a:r>
              <a:rPr lang="en-GB" sz="2000" u="sng" dirty="0">
                <a:solidFill>
                  <a:schemeClr val="accent3">
                    <a:lumMod val="75000"/>
                  </a:schemeClr>
                </a:solidFill>
              </a:rPr>
              <a:t>Workshop objective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Make a model to scale using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your chosen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materials.</a:t>
            </a:r>
          </a:p>
          <a:p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171" y="1658167"/>
            <a:ext cx="4896000" cy="33109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93390" y="4969087"/>
            <a:ext cx="3907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Image by Jonathan </a:t>
            </a:r>
            <a:r>
              <a:rPr lang="en-GB" sz="800" dirty="0" err="1">
                <a:solidFill>
                  <a:schemeClr val="accent3">
                    <a:lumMod val="75000"/>
                  </a:schemeClr>
                </a:solidFill>
              </a:rPr>
              <a:t>Juursema</a:t>
            </a:r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, licensed under CC BY-SA 3.0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001" y="6318000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the model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379321"/>
            <a:ext cx="10515600" cy="33070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You should aim for your model to be visually accurate.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model should be at a scale of 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1:200.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materials you can use have a price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per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unit length. You will need to record how much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material you use.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Any unused material can be sold back at the end.</a:t>
            </a:r>
          </a:p>
          <a:p>
            <a:pPr lvl="0">
              <a:lnSpc>
                <a:spcPct val="100000"/>
              </a:lnSpc>
            </a:pPr>
            <a:r>
              <a:rPr lang="en-GB" sz="2000" u="sng" dirty="0" smtClean="0">
                <a:solidFill>
                  <a:schemeClr val="accent3">
                    <a:lumMod val="75000"/>
                  </a:schemeClr>
                </a:solidFill>
              </a:rPr>
              <a:t>Prices</a:t>
            </a:r>
            <a:endParaRPr lang="en-GB" sz="20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Timber (suggested 9x9mm) £15,000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per cm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Rigid plastic tubes (suggested 10mm diameter) is £10,000 per cm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Straws (£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1,000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per cm)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String (£500 per cm)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Corrugated cardboard (£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500 per cm</a:t>
            </a:r>
            <a:r>
              <a:rPr lang="en-GB" sz="2000" baseline="30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001" y="6318000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779374" y="1383867"/>
            <a:ext cx="5105400" cy="3929920"/>
          </a:xfrm>
        </p:spPr>
        <p:txBody>
          <a:bodyPr>
            <a:noAutofit/>
          </a:bodyPr>
          <a:lstStyle/>
          <a:p>
            <a:r>
              <a:rPr lang="en-GB" sz="2000" u="sng" dirty="0" smtClean="0">
                <a:solidFill>
                  <a:schemeClr val="accent3">
                    <a:lumMod val="75000"/>
                  </a:schemeClr>
                </a:solidFill>
              </a:rPr>
              <a:t>Workshop </a:t>
            </a:r>
            <a:r>
              <a:rPr lang="en-GB" sz="2000" u="sng" dirty="0">
                <a:solidFill>
                  <a:schemeClr val="accent3">
                    <a:lumMod val="75000"/>
                  </a:schemeClr>
                </a:solidFill>
              </a:rPr>
              <a:t>objectives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Identify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and understand the need for links between infrastructure and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communities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Investigate different options for river crossings</a:t>
            </a:r>
          </a:p>
          <a:p>
            <a:pPr>
              <a:lnSpc>
                <a:spcPct val="100000"/>
              </a:lnSpc>
            </a:pPr>
            <a:endParaRPr lang="en-GB" sz="20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u="sng" dirty="0" smtClean="0">
                <a:solidFill>
                  <a:schemeClr val="accent3">
                    <a:lumMod val="75000"/>
                  </a:schemeClr>
                </a:solidFill>
              </a:rPr>
              <a:t>Employability </a:t>
            </a:r>
            <a:r>
              <a:rPr lang="en-GB" sz="2000" u="sng" dirty="0">
                <a:solidFill>
                  <a:schemeClr val="accent3">
                    <a:lumMod val="75000"/>
                  </a:schemeClr>
                </a:solidFill>
              </a:rPr>
              <a:t>skills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Summarising; Brainstorming;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Note-taking.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1" y="1534886"/>
            <a:ext cx="5257800" cy="8556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Use the map and information on Resources 1.1 to 1.3 to learn about Smeaton. Answer the questions on 1.3.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7145" y="2456289"/>
            <a:ext cx="3616484" cy="3299613"/>
            <a:chOff x="0" y="0"/>
            <a:chExt cx="5964791" cy="544195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5964791" cy="5441950"/>
              <a:chOff x="0" y="0"/>
              <a:chExt cx="3853166" cy="351489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3853166" cy="3514890"/>
                <a:chOff x="0" y="0"/>
                <a:chExt cx="3853166" cy="3514890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0" y="0"/>
                  <a:ext cx="3853166" cy="351489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88824" y="1966224"/>
                  <a:ext cx="491556" cy="1263246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Text Box 4"/>
              <p:cNvSpPr txBox="1"/>
              <p:nvPr/>
            </p:nvSpPr>
            <p:spPr>
              <a:xfrm>
                <a:off x="1429550" y="2721844"/>
                <a:ext cx="1072967" cy="29599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800" kern="1200" dirty="0">
                    <a:solidFill>
                      <a:srgbClr val="7F7F7F"/>
                    </a:solidFill>
                    <a:effectLst/>
                    <a:latin typeface="Arial Rounded MT Bold"/>
                    <a:ea typeface="Calibri"/>
                  </a:rPr>
                  <a:t>ZoomRai</a:t>
                </a:r>
                <a:r>
                  <a:rPr lang="en-GB" sz="400" kern="1200" dirty="0">
                    <a:solidFill>
                      <a:srgbClr val="7F7F7F"/>
                    </a:solidFill>
                    <a:effectLst/>
                    <a:latin typeface="Arial Rounded MT Bold"/>
                    <a:ea typeface="Calibri"/>
                  </a:rPr>
                  <a:t>l</a:t>
                </a:r>
                <a:endParaRPr lang="en-GB" sz="7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395944">
              <a:off x="2286000" y="3564467"/>
              <a:ext cx="5334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395944">
              <a:off x="2235200" y="3886200"/>
              <a:ext cx="93133" cy="8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227637" y="5755902"/>
            <a:ext cx="2095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Image courtesy of Think Up</a:t>
            </a:r>
            <a:endParaRPr lang="en-GB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80730"/>
            <a:ext cx="716640" cy="516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395" y="6297484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roundup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29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822371" cy="1011237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Consider one of the materials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you have used today.</a:t>
            </a:r>
          </a:p>
          <a:p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Give an advantage and a disadvantage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of making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 model from that material.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001" y="6318000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447" y="2275402"/>
            <a:ext cx="11258853" cy="92012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4000" dirty="0" smtClean="0">
                <a:solidFill>
                  <a:schemeClr val="tx1"/>
                </a:solidFill>
              </a:rPr>
              <a:t/>
            </a:r>
            <a:br>
              <a:rPr lang="en-GB" sz="4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46061" y="5708073"/>
            <a:ext cx="11365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36424" y="1189943"/>
            <a:ext cx="11768488" cy="1131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utura Maxi CG Bold" charset="0"/>
                <a:ea typeface="Futura Maxi CG Bold" charset="0"/>
                <a:cs typeface="Futura Maxi CG Bold" charset="0"/>
              </a:defRPr>
            </a:lvl1pPr>
          </a:lstStyle>
          <a:p>
            <a:pPr algn="l"/>
            <a:r>
              <a:rPr lang="en-GB" sz="4000" b="1" dirty="0"/>
              <a:t>Creating a presentation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618515" y="1416560"/>
            <a:ext cx="4735286" cy="24626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u="sng" dirty="0">
                <a:solidFill>
                  <a:schemeClr val="accent3">
                    <a:lumMod val="75000"/>
                  </a:schemeClr>
                </a:solidFill>
              </a:rPr>
              <a:t>Workshop objectives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Summarise design decisions to present to others</a:t>
            </a:r>
          </a:p>
          <a:p>
            <a:pPr>
              <a:lnSpc>
                <a:spcPct val="100000"/>
              </a:lnSpc>
            </a:pPr>
            <a:r>
              <a:rPr lang="en-GB" sz="2000" u="sng" dirty="0">
                <a:solidFill>
                  <a:schemeClr val="accent3">
                    <a:lumMod val="75000"/>
                  </a:schemeClr>
                </a:solidFill>
              </a:rPr>
              <a:t>Employability skills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Summarising; brainstorming; team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working.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31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5248275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Each group should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come-up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with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examples of three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great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pitches that they have seen or heard.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Think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adverts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, a deal on T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he Apprentice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Dragons’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en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or a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strong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brand.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00" y="2981575"/>
            <a:ext cx="4320000" cy="28767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386" y="5858291"/>
            <a:ext cx="3570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© Transport for London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1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great pitch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32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515600" cy="3827873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Before creating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your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presentation, we are going to look at what makes a great pitch.</a:t>
            </a:r>
          </a:p>
          <a:p>
            <a:endParaRPr lang="en-GB" sz="2000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For each example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that you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came up with in the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Starter exercise,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brainstorm what made it great.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1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great pitch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33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337024" cy="1098675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As a class we will now come up with 5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rules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when making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 great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pitch.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GB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GB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sz="2000" dirty="0"/>
              <a:t> </a:t>
            </a:r>
          </a:p>
          <a:p>
            <a:pPr lvl="1"/>
            <a:r>
              <a:rPr lang="en-GB" sz="2000" dirty="0"/>
              <a:t> </a:t>
            </a:r>
          </a:p>
          <a:p>
            <a:endParaRPr lang="en-US" sz="2000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1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community consultation?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34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114800" cy="101123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 community consultation is an opportunity for stakeholders to have their say on proposed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designs.</a:t>
            </a:r>
          </a:p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It is also for the project team to learn from local people about local issues and history; the things you can’t learn from a map or a survey.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8" name="Picture 2" descr="V:\03 Projects\240 TU Crossing Curricula\09 Content\_images\tfl present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138" y="1538069"/>
            <a:ext cx="4979297" cy="33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7138" y="4857750"/>
            <a:ext cx="2095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© Transport for London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1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</a:t>
            </a:r>
            <a:r>
              <a:rPr lang="en-GB" dirty="0" smtClean="0"/>
              <a:t>your </a:t>
            </a:r>
            <a:r>
              <a:rPr lang="en-GB" dirty="0"/>
              <a:t>message right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35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1" y="1379321"/>
            <a:ext cx="4983480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Next lesson will be the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community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consultation. The audience will be role-playing the stakeholders from the first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workshop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n-GB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You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each will have to explain and defend the decisions that you took in the design of this project, specifically anything relevant to your job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roles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Look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back to your brief and decide what the main points of your presentation must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be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Show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how you have followed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majority-held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views but that you have made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concessions to minority views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V:\03 Projects\240 TU Crossing Curricula\09 Content\_images\prepare presentat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839" y="1521461"/>
            <a:ext cx="4642802" cy="34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73839" y="5013442"/>
            <a:ext cx="4642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'Feedback session' is licensed under CC BY-SA 3.0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1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the presentation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36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5000625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You will now produce a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five-minute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presentation of your crossing proposal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Think about using visuals to bring your presentation to life.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If you use PowerPoint you can use a maximum of five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slides.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1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roundup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37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515600" cy="101123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Name one way that you have made your presentation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engaging.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16" y="6268912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447" y="2275402"/>
            <a:ext cx="11258853" cy="92012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4000" dirty="0" smtClean="0">
                <a:solidFill>
                  <a:schemeClr val="tx1"/>
                </a:solidFill>
              </a:rPr>
              <a:t/>
            </a:r>
            <a:br>
              <a:rPr lang="en-GB" sz="4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46061" y="674255"/>
            <a:ext cx="11365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061" y="5708073"/>
            <a:ext cx="11365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346061" y="1374789"/>
            <a:ext cx="11258853" cy="920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4000" dirty="0" smtClean="0"/>
              <a:t>CCC</a:t>
            </a:r>
            <a:r>
              <a:rPr lang="en-GB" sz="4000" dirty="0" smtClean="0">
                <a:solidFill>
                  <a:schemeClr val="tx1"/>
                </a:solidFill>
              </a:rPr>
              <a:t/>
            </a:r>
            <a:br>
              <a:rPr lang="en-GB" sz="4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Smeaton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379321"/>
            <a:ext cx="10515600" cy="4797642"/>
          </a:xfrm>
        </p:spPr>
        <p:txBody>
          <a:bodyPr>
            <a:noAutofit/>
          </a:bodyPr>
          <a:lstStyle/>
          <a:p>
            <a:pPr lvl="0"/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Resource 1.3 questions: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What benefits are there to high-speed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rail?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Why is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Zoom Rail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coming to Smeaton?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Why was the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station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built on the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west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side of the river?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Can you see any issues with the placement of the station?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Are there any similarities between Smeaton and your local area?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Are there any big projects going on in your local area like the ones in Smeaton?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If so, what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do you think about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those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local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projects?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Extension:</a:t>
            </a:r>
          </a:p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Research the UK government’s plans for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 new high-speed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rail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network.</a:t>
            </a:r>
            <a:r>
              <a:rPr lang="en-GB" dirty="0" smtClean="0">
                <a:solidFill>
                  <a:schemeClr val="accent5"/>
                </a:solidFill>
              </a:rPr>
              <a:t/>
            </a:r>
            <a:br>
              <a:rPr lang="en-GB" dirty="0" smtClean="0">
                <a:solidFill>
                  <a:schemeClr val="accent5"/>
                </a:solidFill>
              </a:rPr>
            </a:br>
            <a:endParaRPr lang="en-GB" dirty="0" smtClean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395" y="6297484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335486" y="1379321"/>
            <a:ext cx="5018314" cy="47182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u="sng" dirty="0">
                <a:solidFill>
                  <a:schemeClr val="accent3">
                    <a:lumMod val="75000"/>
                  </a:schemeClr>
                </a:solidFill>
              </a:rPr>
              <a:t>Workshop objectives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Understand the different stakeholders and their perspectives in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relation to an infrastructure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project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Be able to present the new crossing project and explain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the reasoning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behind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it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u="sng" dirty="0">
                <a:solidFill>
                  <a:schemeClr val="accent3">
                    <a:lumMod val="75000"/>
                  </a:schemeClr>
                </a:solidFill>
              </a:rPr>
              <a:t>Employability skills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Communication;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summarising.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39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953000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Think back to the first workshop and the stakeholder you role-played. On a scrap piece of paper write down three things that your stakeholder was concerned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about or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hopeful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for. 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Read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these to someone who doesn’t know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which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stakeholder group you were in.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The other person should try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to guess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your stakeholder group before you finish reading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416" y="6318000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</a:t>
            </a:r>
            <a:r>
              <a:rPr lang="en-GB" dirty="0" smtClean="0"/>
              <a:t>sheet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40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815840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Soon you will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receive one of the resource sheets 6.1 to 6.5.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You need to remember which stakeholder group you were in in the first workshop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On the sheet write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down three things the stakeholder was concerned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about or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hopeful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for.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If you are unsure you can read the posters from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Workshop 01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416" y="6318000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</a:t>
            </a:r>
            <a:r>
              <a:rPr lang="en-GB" dirty="0" smtClean="0"/>
              <a:t>consultation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41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819650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In today’s workshop we will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carry out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 community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consultation.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Each team will present for 5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minutes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ollowed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by 2 minutes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for questions from the audience.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When you are not presenting you are taking notes from the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point of view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of a local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stakeholder.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At the end we will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vote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for the best crossing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proposal.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8" name="Picture 2" descr="V:\03 Projects\240 TU Crossing Curricula\09 Content\_images\tfl present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138" y="1538069"/>
            <a:ext cx="4979297" cy="33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7138" y="4860552"/>
            <a:ext cx="2095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© Transport for London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416" y="6318000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Voting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42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943475" cy="1011237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Discuss in your stakeholder groups which project you liked the most and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why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Each stakeholder group should choose their preferred crossing proposal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Have ready a few quick reasons as to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why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You should mention any compromises made between the majority and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minority-held views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900" y="1562100"/>
            <a:ext cx="4787900" cy="3590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416" y="6318000"/>
            <a:ext cx="506250" cy="5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65900" y="5176874"/>
            <a:ext cx="3159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Image by Leslie </a:t>
            </a:r>
            <a:r>
              <a:rPr lang="en-GB" sz="800" dirty="0" err="1" smtClean="0">
                <a:solidFill>
                  <a:schemeClr val="accent3">
                    <a:lumMod val="75000"/>
                  </a:schemeClr>
                </a:solidFill>
              </a:rPr>
              <a:t>Landrachuk</a:t>
            </a:r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, is in the Public </a:t>
            </a:r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omain</a:t>
            </a:r>
            <a:endParaRPr lang="en-GB" sz="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</a:t>
            </a:r>
            <a:r>
              <a:rPr lang="en-GB" dirty="0" smtClean="0"/>
              <a:t>steps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43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Although we leave the project here, in a real project this would be the beginning of a second phase of design.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Zoom Rail and Transport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for Smeaton would take the preferred crossing design and adjust it to the comments made during the community consultation.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For very large projects they may even have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 second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round community consultation.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Finally the process of building can begin!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416" y="6318000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</a:t>
            </a:r>
            <a:r>
              <a:rPr lang="en-GB" dirty="0" smtClean="0"/>
              <a:t>roundup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44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10515600" cy="104958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Think of a key concept you will take away from this project.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416" y="6318000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1 challenge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743450" cy="101123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5"/>
                </a:solidFill>
              </a:rPr>
              <a:t>In order to connect communities from across the </a:t>
            </a:r>
            <a:r>
              <a:rPr lang="en-GB" sz="2000" dirty="0" smtClean="0">
                <a:solidFill>
                  <a:schemeClr val="accent5"/>
                </a:solidFill>
              </a:rPr>
              <a:t>river </a:t>
            </a:r>
            <a:r>
              <a:rPr lang="en-GB" sz="2000" dirty="0">
                <a:solidFill>
                  <a:schemeClr val="accent5"/>
                </a:solidFill>
              </a:rPr>
              <a:t>with </a:t>
            </a:r>
            <a:r>
              <a:rPr lang="en-GB" sz="2000" dirty="0" smtClean="0">
                <a:solidFill>
                  <a:schemeClr val="accent5"/>
                </a:solidFill>
              </a:rPr>
              <a:t>each other, and with the new station, </a:t>
            </a:r>
            <a:r>
              <a:rPr lang="en-GB" sz="2000" dirty="0">
                <a:solidFill>
                  <a:schemeClr val="accent5"/>
                </a:solidFill>
              </a:rPr>
              <a:t>a river crossing is being proposed.</a:t>
            </a:r>
          </a:p>
          <a:p>
            <a:endParaRPr lang="en-GB" sz="2000" dirty="0">
              <a:solidFill>
                <a:schemeClr val="accent5"/>
              </a:solidFill>
            </a:endParaRPr>
          </a:p>
          <a:p>
            <a:r>
              <a:rPr lang="en-GB" sz="2000" dirty="0" smtClean="0">
                <a:solidFill>
                  <a:schemeClr val="accent5"/>
                </a:solidFill>
              </a:rPr>
              <a:t>Your </a:t>
            </a:r>
            <a:r>
              <a:rPr lang="en-GB" sz="2000" dirty="0">
                <a:solidFill>
                  <a:schemeClr val="accent5"/>
                </a:solidFill>
              </a:rPr>
              <a:t>challenge is to decide which type of river </a:t>
            </a:r>
            <a:r>
              <a:rPr lang="en-GB" sz="2000" dirty="0" smtClean="0">
                <a:solidFill>
                  <a:schemeClr val="accent5"/>
                </a:solidFill>
              </a:rPr>
              <a:t>crossing, </a:t>
            </a:r>
            <a:r>
              <a:rPr lang="en-GB" sz="2000" dirty="0">
                <a:solidFill>
                  <a:schemeClr val="accent5"/>
                </a:solidFill>
              </a:rPr>
              <a:t>if any, </a:t>
            </a:r>
            <a:r>
              <a:rPr lang="en-GB" sz="2000" dirty="0" smtClean="0">
                <a:solidFill>
                  <a:schemeClr val="accent5"/>
                </a:solidFill>
              </a:rPr>
              <a:t>the </a:t>
            </a:r>
            <a:r>
              <a:rPr lang="en-GB" sz="2000" dirty="0">
                <a:solidFill>
                  <a:schemeClr val="accent5"/>
                </a:solidFill>
              </a:rPr>
              <a:t>people of Smeaton </a:t>
            </a:r>
            <a:r>
              <a:rPr lang="en-GB" sz="2000" dirty="0" smtClean="0">
                <a:solidFill>
                  <a:schemeClr val="accent5"/>
                </a:solidFill>
              </a:rPr>
              <a:t>would want to be built.</a:t>
            </a:r>
            <a:endParaRPr lang="en-US" sz="200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V:\03 Projects\240 TU Crossing Curricula\09 Content\_images\tfl cran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014" y="1607919"/>
            <a:ext cx="4896000" cy="32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24786" y="4898652"/>
            <a:ext cx="2095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© Transport for London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395" y="6297484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Stakeholders’ </a:t>
            </a:r>
            <a:r>
              <a:rPr lang="en-US" dirty="0"/>
              <a:t>views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981575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5"/>
                </a:solidFill>
              </a:rPr>
              <a:t>The people of Smeaton are very </a:t>
            </a:r>
            <a:r>
              <a:rPr lang="en-GB" sz="2000" dirty="0" smtClean="0">
                <a:solidFill>
                  <a:schemeClr val="accent5"/>
                </a:solidFill>
              </a:rPr>
              <a:t>diverse, </a:t>
            </a:r>
            <a:r>
              <a:rPr lang="en-GB" sz="2000" dirty="0">
                <a:solidFill>
                  <a:schemeClr val="accent5"/>
                </a:solidFill>
              </a:rPr>
              <a:t>so we are going to split them into stakeholder groups.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5"/>
                </a:solidFill>
              </a:rPr>
              <a:t>A </a:t>
            </a:r>
            <a:r>
              <a:rPr lang="en-GB" sz="2000" dirty="0">
                <a:solidFill>
                  <a:schemeClr val="accent5"/>
                </a:solidFill>
              </a:rPr>
              <a:t>stakeholder is anyone </a:t>
            </a:r>
            <a:r>
              <a:rPr lang="en-GB" sz="2000" dirty="0" smtClean="0">
                <a:solidFill>
                  <a:schemeClr val="accent5"/>
                </a:solidFill>
              </a:rPr>
              <a:t>affected by a project. 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5"/>
                </a:solidFill>
              </a:rPr>
              <a:t>For example, the Smeaton Tourism </a:t>
            </a:r>
            <a:r>
              <a:rPr lang="en-GB" sz="2000" dirty="0">
                <a:solidFill>
                  <a:schemeClr val="accent5"/>
                </a:solidFill>
              </a:rPr>
              <a:t>B</a:t>
            </a:r>
            <a:r>
              <a:rPr lang="en-GB" sz="2000" dirty="0" smtClean="0">
                <a:solidFill>
                  <a:schemeClr val="accent5"/>
                </a:solidFill>
              </a:rPr>
              <a:t>oard is a stakeholder in the project because they will be affected by the choice of a new crossing.</a:t>
            </a:r>
            <a:endParaRPr lang="en-GB" sz="2000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5"/>
                </a:solidFill>
              </a:rPr>
              <a:t>Can </a:t>
            </a:r>
            <a:r>
              <a:rPr lang="en-GB" sz="2000" dirty="0">
                <a:solidFill>
                  <a:schemeClr val="accent5"/>
                </a:solidFill>
              </a:rPr>
              <a:t>you think of any other stakeholder groups</a:t>
            </a:r>
            <a:r>
              <a:rPr lang="en-GB" sz="2000" dirty="0" smtClean="0">
                <a:solidFill>
                  <a:schemeClr val="accent5"/>
                </a:solidFill>
              </a:rPr>
              <a:t>?</a:t>
            </a:r>
            <a:endParaRPr lang="en-GB" sz="2000" dirty="0">
              <a:solidFill>
                <a:schemeClr val="accent5"/>
              </a:solidFill>
            </a:endParaRPr>
          </a:p>
        </p:txBody>
      </p:sp>
      <p:pic>
        <p:nvPicPr>
          <p:cNvPr id="11" name="Picture 2" descr="V:\03 Projects\240 TU Crossing Curricula\09 Content\_images\tourism boar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847" y="1603654"/>
            <a:ext cx="4896000" cy="37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7065" y="5375453"/>
            <a:ext cx="3952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Image by Man </a:t>
            </a:r>
            <a:r>
              <a:rPr lang="en-GB" sz="800" dirty="0" err="1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GB" sz="800" dirty="0" err="1" smtClean="0">
                <a:solidFill>
                  <a:schemeClr val="accent3">
                    <a:lumMod val="75000"/>
                  </a:schemeClr>
                </a:solidFill>
              </a:rPr>
              <a:t>yi</a:t>
            </a:r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, licensed under Public domain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395" y="6297484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Role-playing a stakeholder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6067426" y="1352549"/>
            <a:ext cx="5524500" cy="1604963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accent5"/>
                </a:solidFill>
              </a:rPr>
              <a:t>Make </a:t>
            </a:r>
            <a:r>
              <a:rPr lang="en-GB" sz="2000" dirty="0">
                <a:solidFill>
                  <a:schemeClr val="accent5"/>
                </a:solidFill>
              </a:rPr>
              <a:t>sure you </a:t>
            </a:r>
            <a:r>
              <a:rPr lang="en-GB" sz="2000" dirty="0" smtClean="0">
                <a:solidFill>
                  <a:schemeClr val="accent5"/>
                </a:solidFill>
              </a:rPr>
              <a:t>note down </a:t>
            </a:r>
            <a:r>
              <a:rPr lang="en-GB" sz="2000" dirty="0">
                <a:solidFill>
                  <a:schemeClr val="accent5"/>
                </a:solidFill>
              </a:rPr>
              <a:t>what </a:t>
            </a:r>
            <a:r>
              <a:rPr lang="en-GB" sz="2000" dirty="0" smtClean="0">
                <a:solidFill>
                  <a:schemeClr val="accent5"/>
                </a:solidFill>
              </a:rPr>
              <a:t>you </a:t>
            </a:r>
            <a:r>
              <a:rPr lang="en-GB" sz="2000" dirty="0">
                <a:solidFill>
                  <a:schemeClr val="accent5"/>
                </a:solidFill>
              </a:rPr>
              <a:t>find, you will be presenting it later!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5114925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5"/>
                </a:solidFill>
              </a:rPr>
              <a:t>You will role-play these </a:t>
            </a:r>
            <a:r>
              <a:rPr lang="en-GB" sz="2000" dirty="0">
                <a:solidFill>
                  <a:schemeClr val="accent5"/>
                </a:solidFill>
              </a:rPr>
              <a:t>stakeholder </a:t>
            </a:r>
            <a:r>
              <a:rPr lang="en-GB" sz="2000" dirty="0" smtClean="0">
                <a:solidFill>
                  <a:schemeClr val="accent5"/>
                </a:solidFill>
              </a:rPr>
              <a:t>groups:</a:t>
            </a:r>
            <a:endParaRPr lang="en-GB" sz="2000" dirty="0">
              <a:solidFill>
                <a:schemeClr val="accent5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/>
                </a:solidFill>
              </a:rPr>
              <a:t>Group </a:t>
            </a:r>
            <a:r>
              <a:rPr lang="en-GB" sz="2000" dirty="0">
                <a:solidFill>
                  <a:schemeClr val="accent5"/>
                </a:solidFill>
              </a:rPr>
              <a:t>A </a:t>
            </a:r>
            <a:r>
              <a:rPr lang="en-GB" sz="2000" dirty="0" smtClean="0">
                <a:solidFill>
                  <a:schemeClr val="accent5"/>
                </a:solidFill>
              </a:rPr>
              <a:t>- </a:t>
            </a:r>
            <a:r>
              <a:rPr lang="en-GB" sz="2000" dirty="0">
                <a:solidFill>
                  <a:schemeClr val="accent5"/>
                </a:solidFill>
              </a:rPr>
              <a:t>Ecologists’ </a:t>
            </a:r>
            <a:r>
              <a:rPr lang="en-GB" sz="2000" dirty="0" smtClean="0">
                <a:solidFill>
                  <a:schemeClr val="accent5"/>
                </a:solidFill>
              </a:rPr>
              <a:t>Alliance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/>
                </a:solidFill>
              </a:rPr>
              <a:t>Group B - Confederation of Businesses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/>
                </a:solidFill>
              </a:rPr>
              <a:t>Group </a:t>
            </a:r>
            <a:r>
              <a:rPr lang="en-GB" sz="2000" dirty="0">
                <a:solidFill>
                  <a:schemeClr val="accent5"/>
                </a:solidFill>
              </a:rPr>
              <a:t>C </a:t>
            </a:r>
            <a:r>
              <a:rPr lang="en-GB" sz="2000" dirty="0" smtClean="0">
                <a:solidFill>
                  <a:schemeClr val="accent5"/>
                </a:solidFill>
              </a:rPr>
              <a:t>– Smeaton Housing </a:t>
            </a:r>
            <a:r>
              <a:rPr lang="en-GB" sz="2000" dirty="0">
                <a:solidFill>
                  <a:schemeClr val="accent5"/>
                </a:solidFill>
              </a:rPr>
              <a:t>Coalition </a:t>
            </a:r>
            <a:endParaRPr lang="en-GB" sz="2000" dirty="0" smtClean="0">
              <a:solidFill>
                <a:schemeClr val="accent5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/>
                </a:solidFill>
              </a:rPr>
              <a:t>Group D – Smeaton Tourism Board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/>
                </a:solidFill>
              </a:rPr>
              <a:t>Group </a:t>
            </a:r>
            <a:r>
              <a:rPr lang="en-GB" sz="2000" dirty="0">
                <a:solidFill>
                  <a:schemeClr val="accent5"/>
                </a:solidFill>
              </a:rPr>
              <a:t>E </a:t>
            </a:r>
            <a:r>
              <a:rPr lang="en-GB" sz="2000" dirty="0" smtClean="0">
                <a:solidFill>
                  <a:schemeClr val="accent5"/>
                </a:solidFill>
              </a:rPr>
              <a:t>– Smeaton City Council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5"/>
                </a:solidFill>
              </a:rPr>
              <a:t>Follow </a:t>
            </a:r>
            <a:r>
              <a:rPr lang="en-GB" sz="2000" dirty="0">
                <a:solidFill>
                  <a:schemeClr val="accent5"/>
                </a:solidFill>
              </a:rPr>
              <a:t>the Stakeholder sheet </a:t>
            </a:r>
            <a:r>
              <a:rPr lang="en-GB" sz="2000" dirty="0" smtClean="0">
                <a:solidFill>
                  <a:schemeClr val="accent5"/>
                </a:solidFill>
              </a:rPr>
              <a:t>instructions on resources 1.4.1 – 1.4.5. </a:t>
            </a:r>
            <a:r>
              <a:rPr lang="en-GB" sz="2000" dirty="0">
                <a:solidFill>
                  <a:schemeClr val="accent5"/>
                </a:solidFill>
              </a:rPr>
              <a:t>Brainstorm what </a:t>
            </a:r>
            <a:r>
              <a:rPr lang="en-GB" sz="2000" dirty="0" smtClean="0">
                <a:solidFill>
                  <a:schemeClr val="accent5"/>
                </a:solidFill>
              </a:rPr>
              <a:t>the stakeholder concerns and hopes are for </a:t>
            </a:r>
            <a:r>
              <a:rPr lang="en-GB" sz="2000" dirty="0">
                <a:solidFill>
                  <a:schemeClr val="accent5"/>
                </a:solidFill>
              </a:rPr>
              <a:t>the new crossing.</a:t>
            </a:r>
          </a:p>
          <a:p>
            <a:endParaRPr lang="en-US" dirty="0"/>
          </a:p>
        </p:txBody>
      </p:sp>
      <p:pic>
        <p:nvPicPr>
          <p:cNvPr id="10" name="Picture 3" descr="V:\03 Projects\240 TU Crossing Curricula\09 Content\_images\Ecolog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578" y="2528887"/>
            <a:ext cx="4896000" cy="32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47600" y="5824960"/>
            <a:ext cx="4002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Image by </a:t>
            </a:r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the U.S</a:t>
            </a:r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. Navy, </a:t>
            </a:r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is in the Public </a:t>
            </a:r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GB" sz="800" dirty="0" smtClean="0">
                <a:solidFill>
                  <a:schemeClr val="accent3">
                    <a:lumMod val="75000"/>
                  </a:schemeClr>
                </a:solidFill>
              </a:rPr>
              <a:t>omain</a:t>
            </a:r>
            <a:endParaRPr lang="en-GB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395" y="6297484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crossing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4886325" cy="101123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You will research different types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of river crossing.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What types of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river crossing can you think of?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3" descr="V:\03 Projects\240 TU Crossing Curricula\09 Content\_images\tfl ferr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168" y="1598419"/>
            <a:ext cx="4896000" cy="32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28666" y="4883194"/>
            <a:ext cx="2095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© Transport for London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395" y="6297484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1 - Types of river </a:t>
            </a:r>
            <a:r>
              <a:rPr lang="en-GB" dirty="0" smtClean="0"/>
              <a:t>crossing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FD9-E2CE-C943-BF5C-5701EF3B9EDB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379321"/>
            <a:ext cx="5038725" cy="101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The crossing types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you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will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research are: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Cable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car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Ferry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Suspension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bridge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Concrete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viaduct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Tunnel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Follow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instructions on Resources 1.5.1 – 1.5.5 to find the advantages and disadvantages of your crossing.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You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have 15 minutes.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You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will be presenting this information to the class at the end of the workshop.</a:t>
            </a:r>
          </a:p>
          <a:p>
            <a:endParaRPr lang="en-US" dirty="0"/>
          </a:p>
        </p:txBody>
      </p:sp>
      <p:pic>
        <p:nvPicPr>
          <p:cNvPr id="11" name="Picture 5" descr="V:\03 Projects\240 TU Crossing Curricula\09 Content\_images\tfl tunn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258" y="1466850"/>
            <a:ext cx="2904492" cy="193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:\03 Projects\240 TU Crossing Curricula\09 Content\_images\tfl cable ca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258" y="3848100"/>
            <a:ext cx="2904492" cy="19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17776" y="3396650"/>
            <a:ext cx="11828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© Transport for London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7776" y="5787279"/>
            <a:ext cx="11828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3">
                    <a:lumMod val="75000"/>
                  </a:schemeClr>
                </a:solidFill>
              </a:rPr>
              <a:t>© Transport for London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395" y="6297484"/>
            <a:ext cx="5062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ssing Curricula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2181</Words>
  <Application>Microsoft Office PowerPoint</Application>
  <PresentationFormat>Widescreen</PresentationFormat>
  <Paragraphs>356</Paragraphs>
  <Slides>45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Arial Rounded MT Bold</vt:lpstr>
      <vt:lpstr>Calibri</vt:lpstr>
      <vt:lpstr>Century Gothic</vt:lpstr>
      <vt:lpstr>Futura Maxi CG Bold</vt:lpstr>
      <vt:lpstr>Georgia</vt:lpstr>
      <vt:lpstr>LucidaGrande</vt:lpstr>
      <vt:lpstr>Times New Roman</vt:lpstr>
      <vt:lpstr>ZapfDingbatsITC</vt:lpstr>
      <vt:lpstr>Crossing Curricula</vt:lpstr>
      <vt:lpstr>PowerPoint Presentation</vt:lpstr>
      <vt:lpstr>PowerPoint Presentation</vt:lpstr>
      <vt:lpstr>Starter</vt:lpstr>
      <vt:lpstr>Introduction to Smeaton</vt:lpstr>
      <vt:lpstr>Workshop 1 challenge</vt:lpstr>
      <vt:lpstr>Stakeholders’ views</vt:lpstr>
      <vt:lpstr>Role-playing a stakeholder</vt:lpstr>
      <vt:lpstr>Types of crossing</vt:lpstr>
      <vt:lpstr>Task 1 - Types of river crossing</vt:lpstr>
      <vt:lpstr>Your presentation</vt:lpstr>
      <vt:lpstr>During the presentations</vt:lpstr>
      <vt:lpstr>Workshop roundup</vt:lpstr>
      <vt:lpstr>Workshop roundup - Concessions</vt:lpstr>
      <vt:lpstr> </vt:lpstr>
      <vt:lpstr>Starter</vt:lpstr>
      <vt:lpstr>Your project</vt:lpstr>
      <vt:lpstr>Project roles</vt:lpstr>
      <vt:lpstr>The brief</vt:lpstr>
      <vt:lpstr>Evaluating the crossing</vt:lpstr>
      <vt:lpstr>Workshop roundup</vt:lpstr>
      <vt:lpstr>PowerPoint Presentation</vt:lpstr>
      <vt:lpstr>Starter</vt:lpstr>
      <vt:lpstr>Designing your crossing</vt:lpstr>
      <vt:lpstr>Design team meeting</vt:lpstr>
      <vt:lpstr>Workshop roundup</vt:lpstr>
      <vt:lpstr> </vt:lpstr>
      <vt:lpstr>Starter</vt:lpstr>
      <vt:lpstr>Making the model</vt:lpstr>
      <vt:lpstr>Making the model</vt:lpstr>
      <vt:lpstr>Workshop roundup</vt:lpstr>
      <vt:lpstr> </vt:lpstr>
      <vt:lpstr>Starter</vt:lpstr>
      <vt:lpstr>A great pitch</vt:lpstr>
      <vt:lpstr>A great pitch</vt:lpstr>
      <vt:lpstr>What is a community consultation?</vt:lpstr>
      <vt:lpstr>Getting your message right</vt:lpstr>
      <vt:lpstr>Creating the presentation </vt:lpstr>
      <vt:lpstr>Workshop roundup</vt:lpstr>
      <vt:lpstr> </vt:lpstr>
      <vt:lpstr>Starter</vt:lpstr>
      <vt:lpstr>Assessment sheet</vt:lpstr>
      <vt:lpstr>Community consultation</vt:lpstr>
      <vt:lpstr>Voting</vt:lpstr>
      <vt:lpstr>Next steps</vt:lpstr>
      <vt:lpstr>Workshop roundup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2016-09-07T10:52:44Z</dcterms:created>
  <dcterms:modified xsi:type="dcterms:W3CDTF">2016-12-08T18:13:20Z</dcterms:modified>
</cp:coreProperties>
</file>