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14"/>
  </p:notesMasterIdLst>
  <p:handoutMasterIdLst>
    <p:handoutMasterId r:id="rId15"/>
  </p:handoutMasterIdLst>
  <p:sldIdLst>
    <p:sldId id="383" r:id="rId6"/>
    <p:sldId id="384" r:id="rId7"/>
    <p:sldId id="410" r:id="rId8"/>
    <p:sldId id="416" r:id="rId9"/>
    <p:sldId id="403" r:id="rId10"/>
    <p:sldId id="411" r:id="rId11"/>
    <p:sldId id="415" r:id="rId12"/>
    <p:sldId id="414" r:id="rId13"/>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17"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Lynda Taylor" initials="LT" lastIdx="4" clrIdx="3">
    <p:extLst>
      <p:ext uri="{19B8F6BF-5375-455C-9EA6-DF929625EA0E}">
        <p15:presenceInfo xmlns:p15="http://schemas.microsoft.com/office/powerpoint/2012/main"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68A6"/>
    <a:srgbClr val="014A80"/>
    <a:srgbClr val="014A81"/>
    <a:srgbClr val="5FB9F5"/>
    <a:srgbClr val="994392"/>
    <a:srgbClr val="3C96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7" autoAdjust="0"/>
    <p:restoredTop sz="74929" autoAdjust="0"/>
  </p:normalViewPr>
  <p:slideViewPr>
    <p:cSldViewPr snapToGrid="0">
      <p:cViewPr varScale="1">
        <p:scale>
          <a:sx n="85" d="100"/>
          <a:sy n="85" d="100"/>
        </p:scale>
        <p:origin x="1848" y="176"/>
      </p:cViewPr>
      <p:guideLst>
        <p:guide orient="horz" pos="2115"/>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928" y="90"/>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Motorway Bridge Challenge. </a:t>
            </a:r>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Ensure that your students understand the key terminology of the lesson. You may have to recap the meaning of the following words from your students previous learning:</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Civil Engineering </a:t>
            </a:r>
            <a:r>
              <a:rPr lang="mr-IN" b="0" baseline="0" dirty="0"/>
              <a:t>–</a:t>
            </a:r>
            <a:r>
              <a:rPr lang="en-US" b="0" baseline="0" dirty="0"/>
              <a:t> The design, construction and maintenance of infrastructure systems such as the transport system.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a:t>Project Managers </a:t>
            </a:r>
            <a:r>
              <a:rPr lang="mr-IN" b="0" baseline="0" dirty="0"/>
              <a:t>–</a:t>
            </a:r>
            <a:r>
              <a:rPr lang="en-US" b="0" baseline="0" dirty="0"/>
              <a:t> The professionals who’s job it is to control and manage projects, ensuring that they are delivered on time, on budget and to a high quality.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t>In addition, you may wish to define problem solving and teamwork for the purposes of this session. This lesson will focus on the problem solving and teamwork steps 6-10 from the Skills Builder framework.</a:t>
            </a:r>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Motorway Bridge Challenge</a:t>
            </a:r>
          </a:p>
          <a:p>
            <a:r>
              <a:rPr lang="en-US" b="0" dirty="0"/>
              <a:t>Use this slide to</a:t>
            </a:r>
            <a:r>
              <a:rPr lang="en-US" b="0" baseline="0" dirty="0"/>
              <a:t> introduce the main themes of the lesson. Students will be working as Project Managers to plan the construction of a road bridge that will cross a motorway. Students will have to choose the site where it will be built and the type of bridge.</a:t>
            </a:r>
          </a:p>
          <a:p>
            <a:pPr marL="171450" indent="-171450">
              <a:buFont typeface="Arial"/>
              <a:buChar char="•"/>
            </a:pPr>
            <a:r>
              <a:rPr lang="en-US" b="0" baseline="0" dirty="0"/>
              <a:t>Pre-cast concrete bridges are made from slabs of concrete cast off-site.</a:t>
            </a:r>
          </a:p>
          <a:p>
            <a:pPr marL="171450" indent="-171450">
              <a:buFont typeface="Arial"/>
              <a:buChar char="•"/>
            </a:pPr>
            <a:r>
              <a:rPr lang="en-US" b="0" baseline="0" dirty="0"/>
              <a:t>Steel truss bridges are built using a steel frame.</a:t>
            </a:r>
          </a:p>
          <a:p>
            <a:pPr marL="171450" indent="-171450">
              <a:buFont typeface="Arial"/>
              <a:buChar char="•"/>
            </a:pPr>
            <a:endParaRPr lang="en-US" b="0" baseline="0" dirty="0"/>
          </a:p>
          <a:p>
            <a:pPr marL="0" indent="0">
              <a:buFont typeface="Arial"/>
              <a:buNone/>
            </a:pPr>
            <a:r>
              <a:rPr lang="en-US" b="0" baseline="0" dirty="0"/>
              <a:t>Students will decide which bridge to build based on the cost, environmental impact and time taken to build. </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Motorway Bridge Challenge</a:t>
            </a:r>
          </a:p>
          <a:p>
            <a:r>
              <a:rPr lang="en-US" b="0" dirty="0"/>
              <a:t>Use this slide to</a:t>
            </a:r>
            <a:r>
              <a:rPr lang="en-US" b="0" baseline="0" dirty="0"/>
              <a:t> help students understand why they are building a road bridge. You could ask students what types of things they would need to consider when building a road bridge. They might suggest:</a:t>
            </a:r>
          </a:p>
          <a:p>
            <a:pPr marL="171450" indent="-171450">
              <a:buFont typeface="Arial"/>
              <a:buChar char="•"/>
            </a:pPr>
            <a:r>
              <a:rPr lang="en-US" b="0" baseline="0" dirty="0"/>
              <a:t>It must be the correct span to cross the motorway;</a:t>
            </a:r>
          </a:p>
          <a:p>
            <a:pPr marL="171450" indent="-171450">
              <a:buFont typeface="Arial"/>
              <a:buChar char="•"/>
            </a:pPr>
            <a:r>
              <a:rPr lang="en-US" b="0" baseline="0" dirty="0"/>
              <a:t>It must be the right cost;</a:t>
            </a:r>
          </a:p>
          <a:p>
            <a:pPr marL="171450" indent="-171450">
              <a:buFont typeface="Arial"/>
              <a:buChar char="•"/>
            </a:pPr>
            <a:r>
              <a:rPr lang="en-US" b="0" baseline="0" dirty="0"/>
              <a:t>It must be the right width for the traffic that is crossing it;</a:t>
            </a:r>
          </a:p>
          <a:p>
            <a:pPr marL="171450" indent="-171450">
              <a:buFont typeface="Arial"/>
              <a:buChar char="•"/>
            </a:pPr>
            <a:r>
              <a:rPr lang="en-US" b="0" baseline="0" dirty="0"/>
              <a:t>It must be strong enough to carry the traffic;</a:t>
            </a:r>
          </a:p>
          <a:p>
            <a:pPr marL="171450" indent="-171450">
              <a:buFont typeface="Arial"/>
              <a:buChar char="•"/>
            </a:pPr>
            <a:r>
              <a:rPr lang="en-US" b="0" baseline="0" dirty="0"/>
              <a:t>It must withstand the weather, such as rain, snow </a:t>
            </a:r>
            <a:r>
              <a:rPr lang="en-US" b="0" baseline="0" dirty="0" err="1"/>
              <a:t>etc</a:t>
            </a:r>
            <a:r>
              <a:rPr lang="en-US" b="0" baseline="0" dirty="0"/>
              <a:t>;</a:t>
            </a:r>
          </a:p>
          <a:p>
            <a:pPr marL="171450" indent="-171450">
              <a:buFont typeface="Arial"/>
              <a:buChar char="•"/>
            </a:pPr>
            <a:r>
              <a:rPr lang="en-US" b="0" baseline="0" dirty="0"/>
              <a:t>It must have a low environmental impact.</a:t>
            </a:r>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1:</a:t>
            </a:r>
            <a:r>
              <a:rPr lang="en-US" baseline="0" dirty="0"/>
              <a:t> Choose a Site</a:t>
            </a:r>
          </a:p>
          <a:p>
            <a:r>
              <a:rPr lang="en-US" b="0" baseline="0" dirty="0"/>
              <a:t>Introduce Challenge 1. Students must read the descriptions of the three sites and decide which site should be built on. Students should use the ecological value scorings system to decide which site should be used. Students should work in groups of three and should try to complete this activity quickly. </a:t>
            </a:r>
          </a:p>
          <a:p>
            <a:r>
              <a:rPr lang="en-US" b="0" baseline="0" dirty="0"/>
              <a:t>Ask students to feedback their answers. You could use a show of hands to vote for each site. Ask students to explain their answers. Site 1 is the site with the lowest ecological value, and so constructing here will have the smallest possible environmental impact.</a:t>
            </a:r>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a:t>
            </a:r>
            <a:r>
              <a:rPr lang="en-US" baseline="0" dirty="0"/>
              <a:t> 2: Choose a Bridge</a:t>
            </a:r>
            <a:endParaRPr lang="en-US" dirty="0"/>
          </a:p>
          <a:p>
            <a:r>
              <a:rPr lang="en-US" b="0" dirty="0"/>
              <a:t>Introduce</a:t>
            </a:r>
            <a:r>
              <a:rPr lang="en-US" b="0" baseline="0" dirty="0"/>
              <a:t> Challenge 2. This is a long-form problem solving activity where students will have to work in a group, under a time limit, to solve a complicated mathematical problem. Tell the students how long they have according to your planning, and that they must present their answer at the end of the session. </a:t>
            </a:r>
          </a:p>
          <a:p>
            <a:r>
              <a:rPr lang="en-US" b="0" baseline="0" dirty="0"/>
              <a:t>Encourage your students to </a:t>
            </a:r>
            <a:r>
              <a:rPr lang="en-GB" b="0" baseline="0" noProof="1"/>
              <a:t>organise</a:t>
            </a:r>
            <a:r>
              <a:rPr lang="en-US" b="0" baseline="0" dirty="0"/>
              <a:t> their teams to solve the problem. They can split up different sections of the challenge between themselves and they do not have to complete the activity in a linear order. </a:t>
            </a:r>
          </a:p>
          <a:p>
            <a:r>
              <a:rPr lang="en-US" b="0" baseline="0" dirty="0"/>
              <a:t>At the end of this session, ask students to justify their choices. They should have chosen the pre-cast concrete bridge as it takes less time to build, produces less CO</a:t>
            </a:r>
            <a:r>
              <a:rPr lang="en-US" b="0" baseline="-25000" dirty="0"/>
              <a:t>2 </a:t>
            </a:r>
            <a:r>
              <a:rPr lang="en-US" b="0" baseline="0" dirty="0"/>
              <a:t>and is more cost effective. </a:t>
            </a:r>
          </a:p>
          <a:p>
            <a:endParaRPr lang="en-US" b="0" baseline="0" dirty="0"/>
          </a:p>
          <a:p>
            <a:endParaRPr lang="en-GB" b="0" noProof="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A446 Bridge</a:t>
            </a:r>
          </a:p>
          <a:p>
            <a:r>
              <a:rPr lang="en-GB" b="0" baseline="0" dirty="0"/>
              <a:t>This road bridge built by HS2 is a marvel of civil engineering. Preassembled at the road-side from pre-cast reinforced concrete blocks, it was then moved into place in just 45 minutes. </a:t>
            </a:r>
          </a:p>
          <a:p>
            <a:endParaRPr lang="en-GB" b="0" baseline="0" dirty="0"/>
          </a:p>
          <a:p>
            <a:r>
              <a:rPr lang="en-GB" b="0" baseline="0" dirty="0"/>
              <a:t>Ask the students the questions on the presentation. </a:t>
            </a:r>
          </a:p>
          <a:p>
            <a:r>
              <a:rPr lang="en-GB" b="0" baseline="0" dirty="0"/>
              <a:t>The advantages are that it causes less disruption than closing a major motorway and will reduce the costs of hiring equipment and workers over a longer period. </a:t>
            </a:r>
            <a:endParaRPr lang="en-US" b="0" baseline="0" dirty="0"/>
          </a:p>
          <a:p>
            <a:endParaRPr lang="en-US" b="0" baseline="0" dirty="0"/>
          </a:p>
          <a:p>
            <a:endParaRPr lang="en-GB" b="0" noProof="0" dirty="0"/>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 and</a:t>
            </a:r>
            <a:r>
              <a:rPr lang="en-US" b="0" baseline="0" dirty="0"/>
              <a:t> return to the objectives set at the beginning of the lesson. This also provides students with a chance to show off what they have learned and to share ideas and skills.</a:t>
            </a:r>
          </a:p>
          <a:p>
            <a:endParaRPr lang="en-US" b="0" baseline="0" dirty="0"/>
          </a:p>
          <a:p>
            <a:r>
              <a:rPr lang="en-US" b="0" baseline="0" dirty="0"/>
              <a:t>For the other real-life bridge building factors that students would have to think about, consider:</a:t>
            </a:r>
          </a:p>
          <a:p>
            <a:pPr marL="171450" indent="-171450">
              <a:buFont typeface="Arial"/>
              <a:buChar char="•"/>
            </a:pPr>
            <a:r>
              <a:rPr lang="en-US" b="0" baseline="0" dirty="0"/>
              <a:t>The weight of the traffic, such as trains, cars, lorries or people;</a:t>
            </a:r>
          </a:p>
          <a:p>
            <a:pPr marL="171450" indent="-171450">
              <a:buFont typeface="Arial"/>
              <a:buChar char="•"/>
            </a:pPr>
            <a:r>
              <a:rPr lang="en-US" b="0" baseline="0" dirty="0"/>
              <a:t>Weather and climate factors such as the effect of temperature, moisture or sunshine on materials, as well as the additional load from wind, rain, snow </a:t>
            </a:r>
            <a:r>
              <a:rPr lang="en-US" b="0" baseline="0" dirty="0" err="1"/>
              <a:t>etc</a:t>
            </a:r>
            <a:r>
              <a:rPr lang="en-US" b="0" baseline="0" dirty="0"/>
              <a:t>;</a:t>
            </a:r>
          </a:p>
          <a:p>
            <a:pPr marL="171450" indent="-171450">
              <a:buFont typeface="Arial"/>
              <a:buChar char="•"/>
            </a:pPr>
            <a:r>
              <a:rPr lang="en-US" b="0" baseline="0" dirty="0"/>
              <a:t>The impact of natural disasters such as earthquakes, floods, hurricanes or tornadoes; </a:t>
            </a:r>
          </a:p>
          <a:p>
            <a:pPr marL="171450" indent="-171450">
              <a:buFont typeface="Arial"/>
              <a:buChar char="•"/>
            </a:pPr>
            <a:r>
              <a:rPr lang="en-US" b="0" baseline="0" dirty="0"/>
              <a:t>The geology and ground conditions, and how they might affect the structure;</a:t>
            </a:r>
          </a:p>
          <a:p>
            <a:pPr marL="171450" indent="-171450">
              <a:buFont typeface="Arial"/>
              <a:buChar char="•"/>
            </a:pPr>
            <a:r>
              <a:rPr lang="en-US" b="0" baseline="0" dirty="0"/>
              <a:t>The impact of rushing water if the bridge is built over water;</a:t>
            </a:r>
          </a:p>
          <a:p>
            <a:pPr marL="171450" indent="-171450">
              <a:buFont typeface="Arial"/>
              <a:buChar char="•"/>
            </a:pPr>
            <a:r>
              <a:rPr lang="en-US" b="0" baseline="0" dirty="0"/>
              <a:t>How the bridge will be maintained, and accessed for maintenance;</a:t>
            </a:r>
          </a:p>
          <a:p>
            <a:pPr marL="171450" indent="-171450">
              <a:buFont typeface="Arial"/>
              <a:buChar char="•"/>
            </a:pPr>
            <a:r>
              <a:rPr lang="en-US" b="0" baseline="0" dirty="0"/>
              <a:t>The historic and and natural environmental impact of the bridge;</a:t>
            </a:r>
          </a:p>
          <a:p>
            <a:pPr marL="171450" indent="-171450">
              <a:buFont typeface="Arial"/>
              <a:buChar char="•"/>
            </a:pPr>
            <a:r>
              <a:rPr lang="en-US" b="0" baseline="0" dirty="0"/>
              <a:t>The aesthetic design of the bridge, e.g. does it have to be unique or beautiful;</a:t>
            </a:r>
          </a:p>
          <a:p>
            <a:pPr marL="171450" indent="-171450">
              <a:buFont typeface="Arial"/>
              <a:buChar char="•"/>
            </a:pPr>
            <a:r>
              <a:rPr lang="en-US" b="0" baseline="0" dirty="0"/>
              <a:t>Time constraints.</a:t>
            </a:r>
          </a:p>
          <a:p>
            <a:endParaRPr lang="en-US" b="0" baseline="0" dirty="0"/>
          </a:p>
          <a:p>
            <a:endParaRPr lang="en-US" b="0" baseline="0" dirty="0"/>
          </a:p>
          <a:p>
            <a:r>
              <a:rPr lang="en-US" b="0" baseline="0" dirty="0"/>
              <a:t>Use the question on problem solving and teamwork to review the students’ improvement of their essential skills. Students will have had to use the team working skill of group organisation to complete this challenge in the time limit. </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30620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CECD05-2B64-4C0A-B244-E7625063457E}"/>
              </a:ext>
            </a:extLst>
          </p:cNvPr>
          <p:cNvSpPr>
            <a:spLocks noGrp="1"/>
          </p:cNvSpPr>
          <p:nvPr>
            <p:ph type="ftr" sz="quarter" idx="3"/>
          </p:nvPr>
        </p:nvSpPr>
        <p:spPr>
          <a:xfrm>
            <a:off x="547199" y="6483601"/>
            <a:ext cx="4117669" cy="212399"/>
          </a:xfrm>
          <a:prstGeom prst="rect">
            <a:avLst/>
          </a:prstGeom>
        </p:spPr>
        <p:txBody>
          <a:bodyPr vert="horz" lIns="0" tIns="0" rIns="0" bIns="0" rtlCol="0" anchor="t" anchorCtr="0">
            <a:noAutofit/>
          </a:bodyPr>
          <a:lstStyle>
            <a:lvl1pPr algn="l">
              <a:defRPr sz="1000">
                <a:solidFill>
                  <a:schemeClr val="tx1"/>
                </a:solidFill>
              </a:defRPr>
            </a:lvl1pPr>
          </a:lstStyle>
          <a:p>
            <a:r>
              <a:rPr lang="en-GB" dirty="0"/>
              <a:t>www.hs2.org.uk</a:t>
            </a:r>
          </a:p>
        </p:txBody>
      </p:sp>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DCA13F05-7440-0449-ABD6-E7D55D80959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0"/>
            <a:ext cx="12192000" cy="1866900"/>
          </a:xfrm>
          <a:prstGeom prst="rect">
            <a:avLst/>
          </a:prstGeom>
        </p:spPr>
      </p:pic>
      <p:sp>
        <p:nvSpPr>
          <p:cNvPr id="9" name="TextBox 8">
            <a:extLst>
              <a:ext uri="{FF2B5EF4-FFF2-40B4-BE49-F238E27FC236}">
                <a16:creationId xmlns:a16="http://schemas.microsoft.com/office/drawing/2014/main" id="{2C6BAF28-538D-0B48-B5F8-7EFF0A551E94}"/>
              </a:ext>
            </a:extLst>
          </p:cNvPr>
          <p:cNvSpPr txBox="1"/>
          <p:nvPr userDrawn="1"/>
        </p:nvSpPr>
        <p:spPr>
          <a:xfrm>
            <a:off x="2551685" y="1397920"/>
            <a:ext cx="8635428" cy="430676"/>
          </a:xfrm>
          <a:prstGeom prst="rect">
            <a:avLst/>
          </a:prstGeom>
          <a:noFill/>
        </p:spPr>
        <p:txBody>
          <a:bodyPr wrap="square" lIns="0" tIns="0" rIns="0" bIns="0" rtlCol="0" anchor="ctr">
            <a:noAutofit/>
          </a:bodyPr>
          <a:lstStyle/>
          <a:p>
            <a:pPr algn="l"/>
            <a:r>
              <a:rPr lang="en-US" sz="2600" b="0" i="0" baseline="0" dirty="0">
                <a:solidFill>
                  <a:schemeClr val="bg1"/>
                </a:solidFill>
                <a:latin typeface="+mn-lt"/>
                <a:ea typeface="Open Sans Condensed Light" panose="020B0306030504020204" pitchFamily="34" charset="0"/>
                <a:cs typeface="Open Sans Condensed Light" panose="020B0306030504020204" pitchFamily="34" charset="0"/>
              </a:rPr>
              <a:t>MODULE 2 – </a:t>
            </a:r>
            <a:r>
              <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rPr>
              <a:t>MOTORWAY BRIDGE CHALLENGE</a:t>
            </a: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4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https://www.youtube.com/embed/bzfyH5lXkVE?start=54&amp;feature=oembed" TargetMode="Externa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069200" y="2264400"/>
            <a:ext cx="11277600" cy="842963"/>
          </a:xfrm>
          <a:prstGeom prst="rect">
            <a:avLst/>
          </a:prstGeom>
        </p:spPr>
        <p:txBody>
          <a:bodyPr/>
          <a:lstStyle/>
          <a:p>
            <a:r>
              <a:rPr lang="en-US" sz="3000" dirty="0">
                <a:latin typeface="+mj-lt"/>
              </a:rPr>
              <a:t>Motorway Bridge Challenge</a:t>
            </a:r>
            <a:br>
              <a:rPr lang="en-US" sz="3000" dirty="0">
                <a:latin typeface="+mj-lt"/>
              </a:rPr>
            </a:br>
            <a:br>
              <a:rPr lang="en-US" sz="3000" dirty="0">
                <a:latin typeface="+mj-lt"/>
              </a:rPr>
            </a:br>
            <a:endParaRPr lang="en-US" sz="3000" dirty="0">
              <a:latin typeface="+mj-lt"/>
            </a:endParaRPr>
          </a:p>
        </p:txBody>
      </p:sp>
      <p:pic>
        <p:nvPicPr>
          <p:cNvPr id="5" name="Picture 4"/>
          <p:cNvPicPr>
            <a:picLocks noChangeAspect="1"/>
          </p:cNvPicPr>
          <p:nvPr/>
        </p:nvPicPr>
        <p:blipFill rotWithShape="1">
          <a:blip r:embed="rId3"/>
          <a:srcRect l="1106" t="19978" b="33974"/>
          <a:stretch/>
        </p:blipFill>
        <p:spPr>
          <a:xfrm>
            <a:off x="457200" y="2899953"/>
            <a:ext cx="11277600" cy="3500847"/>
          </a:xfrm>
          <a:prstGeom prst="rect">
            <a:avLst/>
          </a:prstGeom>
        </p:spPr>
      </p:pic>
      <p:sp>
        <p:nvSpPr>
          <p:cNvPr id="2" name="TextBox 1">
            <a:extLst>
              <a:ext uri="{FF2B5EF4-FFF2-40B4-BE49-F238E27FC236}">
                <a16:creationId xmlns:a16="http://schemas.microsoft.com/office/drawing/2014/main" id="{91AA4ABF-FF7F-4242-A343-A85D1BB8982E}"/>
              </a:ext>
            </a:extLst>
          </p:cNvPr>
          <p:cNvSpPr txBox="1"/>
          <p:nvPr/>
        </p:nvSpPr>
        <p:spPr>
          <a:xfrm>
            <a:off x="4297680" y="2534194"/>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128658704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10726258" cy="3003386"/>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Learning Objectives </a:t>
            </a:r>
            <a:endParaRPr lang="en-GB" sz="2000" dirty="0"/>
          </a:p>
          <a:p>
            <a:pPr>
              <a:spcAft>
                <a:spcPts val="600"/>
              </a:spcAft>
            </a:pPr>
            <a:r>
              <a:rPr lang="en-GB" sz="2000" b="1" dirty="0">
                <a:solidFill>
                  <a:schemeClr val="accent4"/>
                </a:solidFill>
                <a:latin typeface="Arial" panose="020B0604020202020204" pitchFamily="34" charset="0"/>
                <a:cs typeface="Arial" panose="020B0604020202020204" pitchFamily="34" charset="0"/>
              </a:rPr>
              <a:t>In this lesson you will learn to:</a:t>
            </a:r>
          </a:p>
          <a:p>
            <a:pPr marL="342900"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Describe how working mathematically is used in civil engineering to make decisions and solve problems;</a:t>
            </a:r>
          </a:p>
          <a:p>
            <a:pPr marL="342900" lvl="0" indent="-342900">
              <a:spcAft>
                <a:spcPts val="15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Understand the role that Project Managers play in planning civil engineering and construction projects.</a:t>
            </a:r>
          </a:p>
          <a:p>
            <a:pPr lvl="0">
              <a:spcAft>
                <a:spcPts val="1500"/>
              </a:spcAft>
            </a:pPr>
            <a:r>
              <a:rPr lang="en-GB" sz="2000" dirty="0">
                <a:solidFill>
                  <a:schemeClr val="accent4"/>
                </a:solidFill>
                <a:latin typeface="Arial" panose="020B0604020202020204" pitchFamily="34" charset="0"/>
                <a:cs typeface="Arial" panose="020B0604020202020204" pitchFamily="34" charset="0"/>
              </a:rPr>
              <a:t>You will focus on the essential skills of </a:t>
            </a:r>
            <a:r>
              <a:rPr lang="en-GB" sz="2000" b="1" dirty="0">
                <a:solidFill>
                  <a:schemeClr val="accent4"/>
                </a:solidFill>
                <a:latin typeface="Arial" panose="020B0604020202020204" pitchFamily="34" charset="0"/>
                <a:cs typeface="Arial" panose="020B0604020202020204" pitchFamily="34" charset="0"/>
              </a:rPr>
              <a:t>problem solving </a:t>
            </a:r>
            <a:r>
              <a:rPr lang="en-GB" sz="2000" dirty="0">
                <a:solidFill>
                  <a:schemeClr val="accent4"/>
                </a:solidFill>
                <a:latin typeface="Arial" panose="020B0604020202020204" pitchFamily="34" charset="0"/>
                <a:cs typeface="Arial" panose="020B0604020202020204" pitchFamily="34" charset="0"/>
              </a:rPr>
              <a:t>and </a:t>
            </a:r>
            <a:r>
              <a:rPr lang="en-GB" sz="2000" b="1" dirty="0">
                <a:solidFill>
                  <a:schemeClr val="accent4"/>
                </a:solidFill>
                <a:latin typeface="Arial" panose="020B0604020202020204" pitchFamily="34" charset="0"/>
                <a:cs typeface="Arial" panose="020B0604020202020204" pitchFamily="34" charset="0"/>
              </a:rPr>
              <a:t>teamwork</a:t>
            </a:r>
            <a:r>
              <a:rPr lang="en-GB" sz="2000" dirty="0">
                <a:solidFill>
                  <a:schemeClr val="accent4"/>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80888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1" y="2264400"/>
            <a:ext cx="5214034" cy="1426031"/>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Motorway Bridge Challenge</a:t>
            </a: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l="9413" r="9413"/>
          <a:stretch/>
        </p:blipFill>
        <p:spPr>
          <a:xfrm>
            <a:off x="4954067" y="3114502"/>
            <a:ext cx="3240699" cy="2661498"/>
          </a:xfrm>
          <a:prstGeom prst="rect">
            <a:avLst/>
          </a:prstGeom>
        </p:spPr>
      </p:pic>
      <p:sp>
        <p:nvSpPr>
          <p:cNvPr id="8" name="Rectangle 7"/>
          <p:cNvSpPr/>
          <p:nvPr/>
        </p:nvSpPr>
        <p:spPr>
          <a:xfrm>
            <a:off x="4954067" y="5776000"/>
            <a:ext cx="3240699" cy="1323439"/>
          </a:xfrm>
          <a:prstGeom prst="rect">
            <a:avLst/>
          </a:prstGeom>
        </p:spPr>
        <p:txBody>
          <a:bodyPr wrap="square">
            <a:spAutoFit/>
          </a:bodyPr>
          <a:lstStyle/>
          <a:p>
            <a:pPr algn="ctr"/>
            <a:r>
              <a:rPr lang="en-US" sz="2000" b="1" dirty="0">
                <a:solidFill>
                  <a:srgbClr val="A568A6"/>
                </a:solidFill>
                <a:latin typeface="Arial" panose="020B0604020202020204" pitchFamily="34" charset="0"/>
                <a:cs typeface="Arial" panose="020B0604020202020204" pitchFamily="34" charset="0"/>
              </a:rPr>
              <a:t>Pre-cast concrete bridge</a:t>
            </a: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
        <p:nvSpPr>
          <p:cNvPr id="9" name="Rectangle 8"/>
          <p:cNvSpPr/>
          <p:nvPr/>
        </p:nvSpPr>
        <p:spPr>
          <a:xfrm>
            <a:off x="8494101" y="5776000"/>
            <a:ext cx="3240699" cy="1015663"/>
          </a:xfrm>
          <a:prstGeom prst="rect">
            <a:avLst/>
          </a:prstGeom>
        </p:spPr>
        <p:txBody>
          <a:bodyPr wrap="square">
            <a:spAutoFit/>
          </a:bodyPr>
          <a:lstStyle/>
          <a:p>
            <a:pPr algn="ctr"/>
            <a:r>
              <a:rPr lang="en-US" sz="2000" b="1" dirty="0">
                <a:solidFill>
                  <a:srgbClr val="A568A6"/>
                </a:solidFill>
                <a:latin typeface="Arial" panose="020B0604020202020204" pitchFamily="34" charset="0"/>
                <a:cs typeface="Arial" panose="020B0604020202020204" pitchFamily="34" charset="0"/>
              </a:rPr>
              <a:t>Steel truss bridge</a:t>
            </a:r>
          </a:p>
          <a:p>
            <a:pPr marL="342900" indent="-342900" algn="ctr">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lgn="ctr">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102F26-6ACE-864B-8FC9-D34CBF3578BC}"/>
              </a:ext>
            </a:extLst>
          </p:cNvPr>
          <p:cNvSpPr/>
          <p:nvPr/>
        </p:nvSpPr>
        <p:spPr>
          <a:xfrm>
            <a:off x="1069201" y="2973551"/>
            <a:ext cx="3586149" cy="2811026"/>
          </a:xfrm>
          <a:prstGeom prst="rect">
            <a:avLst/>
          </a:prstGeom>
        </p:spPr>
        <p:txBody>
          <a:bodyPr wrap="square">
            <a:spAutoFit/>
          </a:bodyPr>
          <a:lstStyle/>
          <a:p>
            <a:pPr>
              <a:spcAft>
                <a:spcPts val="2000"/>
              </a:spcAft>
            </a:pPr>
            <a:r>
              <a:rPr lang="en-GB" sz="2000" dirty="0">
                <a:solidFill>
                  <a:schemeClr val="accent4"/>
                </a:solidFill>
                <a:latin typeface="Arial" panose="020B0604020202020204" pitchFamily="34" charset="0"/>
                <a:cs typeface="Arial" panose="020B0604020202020204" pitchFamily="34" charset="0"/>
              </a:rPr>
              <a:t>In this activity you will be working as a Project Manager to plan the construction of a road bridge crossing a motorway</a:t>
            </a:r>
            <a:r>
              <a:rPr lang="en-US" sz="2000" dirty="0">
                <a:solidFill>
                  <a:schemeClr val="accent4"/>
                </a:solidFill>
                <a:latin typeface="Arial" panose="020B0604020202020204" pitchFamily="34" charset="0"/>
                <a:cs typeface="Arial" panose="020B0604020202020204" pitchFamily="34" charset="0"/>
              </a:rPr>
              <a:t>.</a:t>
            </a:r>
          </a:p>
          <a:p>
            <a:pPr>
              <a:spcAft>
                <a:spcPts val="2000"/>
              </a:spcAft>
            </a:pPr>
            <a:r>
              <a:rPr lang="en-US" sz="2000" dirty="0">
                <a:solidFill>
                  <a:schemeClr val="accent4"/>
                </a:solidFill>
                <a:latin typeface="Arial" panose="020B0604020202020204" pitchFamily="34" charset="0"/>
                <a:cs typeface="Arial" panose="020B0604020202020204" pitchFamily="34" charset="0"/>
              </a:rPr>
              <a:t>It is your job to decide the site where the bridge will be built as well as the type of bridge:</a:t>
            </a:r>
          </a:p>
        </p:txBody>
      </p:sp>
      <p:pic>
        <p:nvPicPr>
          <p:cNvPr id="11" name="Picture 10">
            <a:extLst>
              <a:ext uri="{FF2B5EF4-FFF2-40B4-BE49-F238E27FC236}">
                <a16:creationId xmlns:a16="http://schemas.microsoft.com/office/drawing/2014/main" id="{07E85862-EF23-154D-8DDF-3E7E3C10E679}"/>
              </a:ext>
            </a:extLst>
          </p:cNvPr>
          <p:cNvPicPr>
            <a:picLocks noChangeAspect="1"/>
          </p:cNvPicPr>
          <p:nvPr/>
        </p:nvPicPr>
        <p:blipFill rotWithShape="1">
          <a:blip r:embed="rId4">
            <a:extLst>
              <a:ext uri="{28A0092B-C50C-407E-A947-70E740481C1C}">
                <a14:useLocalDpi xmlns:a14="http://schemas.microsoft.com/office/drawing/2010/main" val="0"/>
              </a:ext>
            </a:extLst>
          </a:blip>
          <a:srcRect l="18826"/>
          <a:stretch/>
        </p:blipFill>
        <p:spPr>
          <a:xfrm>
            <a:off x="8494101" y="3114502"/>
            <a:ext cx="3240699" cy="2661498"/>
          </a:xfrm>
          <a:prstGeom prst="rect">
            <a:avLst/>
          </a:prstGeom>
        </p:spPr>
      </p:pic>
    </p:spTree>
    <p:extLst>
      <p:ext uri="{BB962C8B-B14F-4D97-AF65-F5344CB8AC3E}">
        <p14:creationId xmlns:p14="http://schemas.microsoft.com/office/powerpoint/2010/main" val="313001028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3201" y="2264400"/>
            <a:ext cx="5641920" cy="5542543"/>
          </a:xfrm>
          <a:prstGeom prst="rect">
            <a:avLst/>
          </a:prstGeom>
        </p:spPr>
        <p:txBody>
          <a:bodyPr wrap="square">
            <a:spAutoFit/>
          </a:bodyPr>
          <a:lstStyle/>
          <a:p>
            <a:pPr>
              <a:spcAft>
                <a:spcPts val="2000"/>
              </a:spcAft>
            </a:pPr>
            <a:r>
              <a:rPr lang="en-GB" sz="3000" b="1" dirty="0">
                <a:solidFill>
                  <a:srgbClr val="1D3673"/>
                </a:solidFill>
                <a:ea typeface="Open Sans" panose="020B0606030504020204" pitchFamily="34" charset="0"/>
                <a:cs typeface="Open Sans" panose="020B0606030504020204" pitchFamily="34" charset="0"/>
              </a:rPr>
              <a:t>Why is the bridge being built?</a:t>
            </a:r>
            <a:endParaRPr lang="en-US" sz="2000" dirty="0">
              <a:solidFill>
                <a:schemeClr val="accent4"/>
              </a:solidFill>
              <a:latin typeface="Arial" panose="020B0604020202020204" pitchFamily="34" charset="0"/>
              <a:cs typeface="Arial" panose="020B0604020202020204" pitchFamily="34" charset="0"/>
            </a:endParaRPr>
          </a:p>
          <a:p>
            <a:pPr>
              <a:spcAft>
                <a:spcPts val="1500"/>
              </a:spcAft>
            </a:pPr>
            <a:r>
              <a:rPr lang="en-US" sz="2000" dirty="0">
                <a:solidFill>
                  <a:schemeClr val="accent4"/>
                </a:solidFill>
                <a:latin typeface="Arial" panose="020B0604020202020204" pitchFamily="34" charset="0"/>
                <a:cs typeface="Arial" panose="020B0604020202020204" pitchFamily="34" charset="0"/>
              </a:rPr>
              <a:t>The bridge that you are building today is to connect a new station to the road network. There are lots of other reasons why bridges might need to be built for HS2:</a:t>
            </a:r>
          </a:p>
          <a:p>
            <a:pPr marL="342900" indent="-342900">
              <a:spcAft>
                <a:spcPts val="600"/>
              </a:spcAft>
              <a:buClr>
                <a:srgbClr val="A568A6"/>
              </a:buClr>
              <a:buFont typeface="Arial"/>
              <a:buChar char="•"/>
            </a:pPr>
            <a:r>
              <a:rPr lang="en-US" sz="2000" dirty="0">
                <a:solidFill>
                  <a:schemeClr val="accent4"/>
                </a:solidFill>
                <a:latin typeface="Arial" panose="020B0604020202020204" pitchFamily="34" charset="0"/>
                <a:cs typeface="Arial" panose="020B0604020202020204" pitchFamily="34" charset="0"/>
              </a:rPr>
              <a:t>So that the HS2 line can cross a road, water or another railway;</a:t>
            </a:r>
          </a:p>
          <a:p>
            <a:pPr marL="342900" indent="-342900">
              <a:spcAft>
                <a:spcPts val="600"/>
              </a:spcAft>
              <a:buClr>
                <a:srgbClr val="A568A6"/>
              </a:buClr>
              <a:buFont typeface="Arial"/>
              <a:buChar char="•"/>
            </a:pPr>
            <a:r>
              <a:rPr lang="en-US" sz="2000" dirty="0">
                <a:solidFill>
                  <a:schemeClr val="accent4"/>
                </a:solidFill>
                <a:latin typeface="Arial" panose="020B0604020202020204" pitchFamily="34" charset="0"/>
                <a:cs typeface="Arial" panose="020B0604020202020204" pitchFamily="34" charset="0"/>
              </a:rPr>
              <a:t>To improve the traffic flow in areas where there are new stations;</a:t>
            </a:r>
          </a:p>
          <a:p>
            <a:pPr marL="342900" indent="-342900">
              <a:spcAft>
                <a:spcPts val="600"/>
              </a:spcAft>
              <a:buClr>
                <a:srgbClr val="A568A6"/>
              </a:buClr>
              <a:buFont typeface="Arial"/>
              <a:buChar char="•"/>
            </a:pPr>
            <a:r>
              <a:rPr lang="en-US" sz="2000" dirty="0">
                <a:solidFill>
                  <a:schemeClr val="accent4"/>
                </a:solidFill>
                <a:latin typeface="Arial" panose="020B0604020202020204" pitchFamily="34" charset="0"/>
                <a:cs typeface="Arial" panose="020B0604020202020204" pitchFamily="34" charset="0"/>
              </a:rPr>
              <a:t>To replace a road bridge that has had to be moved. </a:t>
            </a:r>
          </a:p>
          <a:p>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9641" t="14285" r="27083"/>
          <a:stretch/>
        </p:blipFill>
        <p:spPr>
          <a:xfrm>
            <a:off x="7132320" y="2235600"/>
            <a:ext cx="4602480" cy="4165200"/>
          </a:xfrm>
          <a:prstGeom prst="rect">
            <a:avLst/>
          </a:prstGeom>
        </p:spPr>
      </p:pic>
    </p:spTree>
    <p:extLst>
      <p:ext uri="{BB962C8B-B14F-4D97-AF65-F5344CB8AC3E}">
        <p14:creationId xmlns:p14="http://schemas.microsoft.com/office/powerpoint/2010/main" val="8895346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5444500" cy="5080878"/>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Challenge 1: Choose a Site</a:t>
            </a:r>
          </a:p>
          <a:p>
            <a:pPr>
              <a:spcAft>
                <a:spcPts val="1500"/>
              </a:spcAft>
            </a:pPr>
            <a:r>
              <a:rPr lang="en-GB" sz="2000" dirty="0">
                <a:solidFill>
                  <a:schemeClr val="accent4"/>
                </a:solidFill>
                <a:latin typeface="Arial" panose="020B0604020202020204" pitchFamily="34" charset="0"/>
                <a:cs typeface="Arial" panose="020B0604020202020204" pitchFamily="34" charset="0"/>
              </a:rPr>
              <a:t>There are three potential sites for building the motorway bridge. You must choose to build on the site that has the lowest ecological value, meaning that building there will have the smallest possible impact on the environment.</a:t>
            </a:r>
          </a:p>
          <a:p>
            <a:pPr>
              <a:spcAft>
                <a:spcPts val="1500"/>
              </a:spcAft>
            </a:pPr>
            <a:r>
              <a:rPr lang="en-GB" sz="2000" dirty="0">
                <a:solidFill>
                  <a:schemeClr val="accent4"/>
                </a:solidFill>
                <a:latin typeface="Arial" panose="020B0604020202020204" pitchFamily="34" charset="0"/>
                <a:cs typeface="Arial" panose="020B0604020202020204" pitchFamily="34" charset="0"/>
              </a:rPr>
              <a:t>Read the description of the sites in Table 1 on the worksheets and then calculate a score for its ecological value using the scoring system.</a:t>
            </a:r>
          </a:p>
          <a:p>
            <a:pPr>
              <a:spcAft>
                <a:spcPts val="1500"/>
              </a:spcAft>
            </a:pPr>
            <a:r>
              <a:rPr lang="en-GB" sz="2000" b="1" dirty="0">
                <a:solidFill>
                  <a:schemeClr val="accent4"/>
                </a:solidFill>
                <a:latin typeface="Arial" panose="020B0604020202020204" pitchFamily="34" charset="0"/>
                <a:cs typeface="Arial" panose="020B0604020202020204" pitchFamily="34" charset="0"/>
              </a:rPr>
              <a:t>Which site did you choose?</a:t>
            </a:r>
          </a:p>
          <a:p>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2641"/>
          <a:stretch/>
        </p:blipFill>
        <p:spPr>
          <a:xfrm>
            <a:off x="6764583" y="2138400"/>
            <a:ext cx="4970217" cy="4271185"/>
          </a:xfrm>
          <a:prstGeom prst="rect">
            <a:avLst/>
          </a:prstGeom>
        </p:spPr>
      </p:pic>
    </p:spTree>
    <p:extLst>
      <p:ext uri="{BB962C8B-B14F-4D97-AF65-F5344CB8AC3E}">
        <p14:creationId xmlns:p14="http://schemas.microsoft.com/office/powerpoint/2010/main" val="1173326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9420274" cy="4619213"/>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Challenge 2: Choose a Bridge</a:t>
            </a:r>
          </a:p>
          <a:p>
            <a:pPr>
              <a:spcAft>
                <a:spcPts val="1500"/>
              </a:spcAft>
            </a:pPr>
            <a:r>
              <a:rPr lang="en-GB" sz="2000" dirty="0">
                <a:solidFill>
                  <a:schemeClr val="accent4"/>
                </a:solidFill>
                <a:latin typeface="Arial" panose="020B0604020202020204" pitchFamily="34" charset="0"/>
                <a:cs typeface="Arial" panose="020B0604020202020204" pitchFamily="34" charset="0"/>
              </a:rPr>
              <a:t>There are two potential designs for the bridge; a pre-cast concrete bridge or a steel truss bridge. You must decide which bridge will be most suitable based on:</a:t>
            </a:r>
          </a:p>
          <a:p>
            <a:pPr marL="342900"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Total cost including materials and construction;</a:t>
            </a:r>
          </a:p>
          <a:p>
            <a:pPr marL="342900"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CO2 produced by the production of the materials;</a:t>
            </a:r>
          </a:p>
          <a:p>
            <a:pPr marL="342900" lvl="0" indent="-342900">
              <a:spcAft>
                <a:spcPts val="15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The time it will take to build. </a:t>
            </a:r>
          </a:p>
          <a:p>
            <a:pPr>
              <a:spcAft>
                <a:spcPts val="1500"/>
              </a:spcAft>
            </a:pPr>
            <a:r>
              <a:rPr lang="en-US" sz="2000" dirty="0">
                <a:solidFill>
                  <a:schemeClr val="accent4"/>
                </a:solidFill>
                <a:latin typeface="Arial" panose="020B0604020202020204" pitchFamily="34" charset="0"/>
                <a:cs typeface="Arial" panose="020B0604020202020204" pitchFamily="34" charset="0"/>
              </a:rPr>
              <a:t>Complete challenges a) to d)  on your worksheet. You must decide by the end of the session. Make sure that you check your answers. </a:t>
            </a: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BA0071B-9B1F-E449-90B4-DFA785DA6884}"/>
              </a:ext>
            </a:extLst>
          </p:cNvPr>
          <p:cNvSpPr txBox="1"/>
          <p:nvPr/>
        </p:nvSpPr>
        <p:spPr>
          <a:xfrm>
            <a:off x="17033966" y="5643154"/>
            <a:ext cx="0" cy="0"/>
          </a:xfrm>
          <a:prstGeom prst="rect">
            <a:avLst/>
          </a:prstGeom>
          <a:noFill/>
        </p:spPr>
        <p:txBody>
          <a:bodyPr wrap="none" lIns="0" tIns="0" rIns="0" bIns="0" rtlCol="0">
            <a:noAutofit/>
          </a:bodyPr>
          <a:lstStyle/>
          <a:p>
            <a:pPr algn="l"/>
            <a:endParaRPr lang="en-US" sz="1600" dirty="0">
              <a:solidFill>
                <a:schemeClr val="accent1"/>
              </a:solidFill>
            </a:endParaRPr>
          </a:p>
        </p:txBody>
      </p:sp>
    </p:spTree>
    <p:extLst>
      <p:ext uri="{BB962C8B-B14F-4D97-AF65-F5344CB8AC3E}">
        <p14:creationId xmlns:p14="http://schemas.microsoft.com/office/powerpoint/2010/main" val="26232933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200" y="2264400"/>
            <a:ext cx="5671234" cy="4619213"/>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A446 Bridge</a:t>
            </a:r>
          </a:p>
          <a:p>
            <a:pPr>
              <a:spcAft>
                <a:spcPts val="1500"/>
              </a:spcAft>
            </a:pPr>
            <a:r>
              <a:rPr lang="en-GB" sz="2000" dirty="0">
                <a:solidFill>
                  <a:schemeClr val="accent4"/>
                </a:solidFill>
                <a:latin typeface="Arial" panose="020B0604020202020204" pitchFamily="34" charset="0"/>
                <a:cs typeface="Arial" panose="020B0604020202020204" pitchFamily="34" charset="0"/>
              </a:rPr>
              <a:t>Here is an example of how a real pre-cast concrete bridge has been constructed. This 908 tonne bridge was pre-assembled next to the motorway, and then moved into place. The move took just 45 minutes. </a:t>
            </a:r>
          </a:p>
          <a:p>
            <a:pPr marL="342900" indent="-342900">
              <a:spcAft>
                <a:spcPts val="600"/>
              </a:spcAft>
              <a:buClr>
                <a:srgbClr val="A568A6"/>
              </a:buClr>
              <a:buFont typeface="Arial" panose="020B0604020202020204" pitchFamily="34" charset="0"/>
              <a:buChar char="•"/>
            </a:pPr>
            <a:r>
              <a:rPr lang="en-US" sz="2000" dirty="0">
                <a:solidFill>
                  <a:schemeClr val="accent4"/>
                </a:solidFill>
                <a:latin typeface="Arial" panose="020B0604020202020204" pitchFamily="34" charset="0"/>
                <a:cs typeface="Arial" panose="020B0604020202020204" pitchFamily="34" charset="0"/>
              </a:rPr>
              <a:t>What are the benefits of building in this way?</a:t>
            </a:r>
          </a:p>
          <a:p>
            <a:pPr marL="342900" indent="-342900">
              <a:spcAft>
                <a:spcPts val="600"/>
              </a:spcAft>
              <a:buClr>
                <a:srgbClr val="A568A6"/>
              </a:buClr>
              <a:buFont typeface="Arial" panose="020B0604020202020204" pitchFamily="34" charset="0"/>
              <a:buChar char="•"/>
            </a:pPr>
            <a:r>
              <a:rPr lang="en-US" sz="2000" dirty="0">
                <a:solidFill>
                  <a:schemeClr val="accent4"/>
                </a:solidFill>
                <a:latin typeface="Arial" panose="020B0604020202020204" pitchFamily="34" charset="0"/>
                <a:cs typeface="Arial" panose="020B0604020202020204" pitchFamily="34" charset="0"/>
              </a:rPr>
              <a:t>How is it better for road users? </a:t>
            </a:r>
          </a:p>
          <a:p>
            <a:pPr marL="342900" indent="-342900">
              <a:spcAft>
                <a:spcPts val="600"/>
              </a:spcAft>
              <a:buClr>
                <a:srgbClr val="A568A6"/>
              </a:buClr>
              <a:buFont typeface="Arial" panose="020B0604020202020204" pitchFamily="34" charset="0"/>
              <a:buChar char="•"/>
            </a:pPr>
            <a:r>
              <a:rPr lang="en-US" sz="2000" dirty="0">
                <a:solidFill>
                  <a:schemeClr val="accent4"/>
                </a:solidFill>
                <a:latin typeface="Arial" panose="020B0604020202020204" pitchFamily="34" charset="0"/>
                <a:cs typeface="Arial" panose="020B0604020202020204" pitchFamily="34" charset="0"/>
              </a:rPr>
              <a:t>How is it better for the civil engineers?</a:t>
            </a:r>
          </a:p>
          <a:p>
            <a:pPr marL="342900" indent="-342900">
              <a:buFont typeface="Arial"/>
              <a:buChar char="•"/>
            </a:pPr>
            <a:endParaRPr lang="en-US" sz="2000" dirty="0">
              <a:solidFill>
                <a:schemeClr val="accent4"/>
              </a:solidFill>
              <a:latin typeface="Arial" panose="020B0604020202020204" pitchFamily="34" charset="0"/>
              <a:cs typeface="Arial" panose="020B0604020202020204" pitchFamily="34" charset="0"/>
            </a:endParaRPr>
          </a:p>
          <a:p>
            <a:endParaRPr lang="en-US" sz="2000" b="1" dirty="0">
              <a:solidFill>
                <a:schemeClr val="accent4"/>
              </a:solidFill>
              <a:latin typeface="Arial" panose="020B0604020202020204" pitchFamily="34" charset="0"/>
              <a:cs typeface="Arial" panose="020B0604020202020204" pitchFamily="34" charset="0"/>
            </a:endParaRPr>
          </a:p>
          <a:p>
            <a:endParaRPr lang="en-US" sz="2000" dirty="0">
              <a:solidFill>
                <a:schemeClr val="accent4"/>
              </a:solidFill>
              <a:latin typeface="Arial" panose="020B0604020202020204" pitchFamily="34" charset="0"/>
              <a:cs typeface="Arial" panose="020B0604020202020204" pitchFamily="34" charset="0"/>
            </a:endParaRPr>
          </a:p>
        </p:txBody>
      </p:sp>
      <p:pic>
        <p:nvPicPr>
          <p:cNvPr id="3" name="Online Media 2" descr="HS2 - A446 bridge move">
            <a:hlinkClick r:id="" action="ppaction://media"/>
            <a:extLst>
              <a:ext uri="{FF2B5EF4-FFF2-40B4-BE49-F238E27FC236}">
                <a16:creationId xmlns:a16="http://schemas.microsoft.com/office/drawing/2014/main" id="{E27CD79D-C887-7340-B0ED-E0E136B4A02E}"/>
              </a:ext>
            </a:extLst>
          </p:cNvPr>
          <p:cNvPicPr>
            <a:picLocks noRot="1" noChangeAspect="1"/>
          </p:cNvPicPr>
          <p:nvPr>
            <a:videoFile r:link="rId1"/>
          </p:nvPr>
        </p:nvPicPr>
        <p:blipFill>
          <a:blip r:embed="rId4"/>
          <a:stretch>
            <a:fillRect/>
          </a:stretch>
        </p:blipFill>
        <p:spPr>
          <a:xfrm>
            <a:off x="7119257" y="3020786"/>
            <a:ext cx="4615543" cy="2596243"/>
          </a:xfrm>
          <a:prstGeom prst="rect">
            <a:avLst/>
          </a:prstGeom>
        </p:spPr>
      </p:pic>
    </p:spTree>
    <p:extLst>
      <p:ext uri="{BB962C8B-B14F-4D97-AF65-F5344CB8AC3E}">
        <p14:creationId xmlns:p14="http://schemas.microsoft.com/office/powerpoint/2010/main" val="4051616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10726258" cy="3811300"/>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Plenary</a:t>
            </a:r>
            <a:endParaRPr lang="en-GB" sz="2000" dirty="0"/>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Were you surprised by the answer to Challenge 2?</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Were you surprised by the A446 Bridge?</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was difficult about this challenge?</a:t>
            </a:r>
          </a:p>
          <a:p>
            <a:pPr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other factors would you need to think about if you were building a bridge in real life?</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did you enjoy about it?</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is the role of a Project Manager in a civil engineering project such as this one?</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examples of good teamwork can you tell me about from this lesson?</a:t>
            </a:r>
          </a:p>
          <a:p>
            <a:pPr lvl="0" indent="-342900">
              <a:spcAft>
                <a:spcPts val="600"/>
              </a:spcAft>
              <a:buClr>
                <a:srgbClr val="A568A6"/>
              </a:buClr>
              <a:buFont typeface="Arial"/>
              <a:buChar char="•"/>
            </a:pPr>
            <a:r>
              <a:rPr lang="en-GB" sz="2000" dirty="0">
                <a:solidFill>
                  <a:schemeClr val="accent4"/>
                </a:solidFill>
                <a:latin typeface="Arial" panose="020B0604020202020204" pitchFamily="34" charset="0"/>
                <a:cs typeface="Arial" panose="020B0604020202020204" pitchFamily="34" charset="0"/>
              </a:rPr>
              <a:t>What examples of good problem solving can you tell me about from this lesson?</a:t>
            </a:r>
          </a:p>
        </p:txBody>
      </p:sp>
    </p:spTree>
    <p:extLst>
      <p:ext uri="{BB962C8B-B14F-4D97-AF65-F5344CB8AC3E}">
        <p14:creationId xmlns:p14="http://schemas.microsoft.com/office/powerpoint/2010/main" val="3104960568"/>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DC52003A1E174BBFF94278A519050A" ma:contentTypeVersion="8" ma:contentTypeDescription="Create a new document." ma:contentTypeScope="" ma:versionID="677749fd17fc46212622c1b98c2646f1">
  <xsd:schema xmlns:xsd="http://www.w3.org/2001/XMLSchema" xmlns:xs="http://www.w3.org/2001/XMLSchema" xmlns:p="http://schemas.microsoft.com/office/2006/metadata/properties" xmlns:ns3="eb175991-0729-417d-a489-291c56284f20" targetNamespace="http://schemas.microsoft.com/office/2006/metadata/properties" ma:root="true" ma:fieldsID="7f38ce1ad9b7249d0e8ec43a6c9459f0" ns3:_="">
    <xsd:import namespace="eb175991-0729-417d-a489-291c56284f2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175991-0729-417d-a489-291c56284f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3.xml><?xml version="1.0" encoding="utf-8"?>
<ds:datastoreItem xmlns:ds="http://schemas.openxmlformats.org/officeDocument/2006/customXml" ds:itemID="{451E832D-70E1-4575-B11D-F77542B2A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175991-0729-417d-a489-291c56284f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9335</TotalTime>
  <Words>1435</Words>
  <Application>Microsoft Macintosh PowerPoint</Application>
  <PresentationFormat>Widescreen</PresentationFormat>
  <Paragraphs>105</Paragraphs>
  <Slides>8</Slides>
  <Notes>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Fira Sans</vt:lpstr>
      <vt:lpstr>Mada</vt:lpstr>
      <vt:lpstr>Open Sans</vt:lpstr>
      <vt:lpstr>Open Sans Semibold</vt:lpstr>
      <vt:lpstr>1_HS2 PPT Theme</vt:lpstr>
      <vt:lpstr>2_HS2 PPT Theme</vt:lpstr>
      <vt:lpstr>Motorway Bridge Challenge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336</cp:revision>
  <cp:lastPrinted>2020-11-17T11:37:06Z</cp:lastPrinted>
  <dcterms:created xsi:type="dcterms:W3CDTF">2018-06-19T10:55:36Z</dcterms:created>
  <dcterms:modified xsi:type="dcterms:W3CDTF">2020-12-15T18:47:06Z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0x01010069DC52003A1E174BBFF94278A519050A</vt:lpwstr>
  </property>
</Properties>
</file>