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5"/>
  </p:notesMasterIdLst>
  <p:handoutMasterIdLst>
    <p:handoutMasterId r:id="rId16"/>
  </p:handoutMasterIdLst>
  <p:sldIdLst>
    <p:sldId id="383" r:id="rId6"/>
    <p:sldId id="384" r:id="rId7"/>
    <p:sldId id="410" r:id="rId8"/>
    <p:sldId id="403" r:id="rId9"/>
    <p:sldId id="415" r:id="rId10"/>
    <p:sldId id="411" r:id="rId11"/>
    <p:sldId id="413" r:id="rId12"/>
    <p:sldId id="412" r:id="rId13"/>
    <p:sldId id="414" r:id="rId14"/>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6"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17"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8"/>
    <a:srgbClr val="5FB9F5"/>
    <a:srgbClr val="9E2E59"/>
    <a:srgbClr val="994392"/>
    <a:srgbClr val="014A80"/>
    <a:srgbClr val="014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59730" autoAdjust="0"/>
  </p:normalViewPr>
  <p:slideViewPr>
    <p:cSldViewPr snapToGrid="0">
      <p:cViewPr varScale="1">
        <p:scale>
          <a:sx n="65" d="100"/>
          <a:sy n="65" d="100"/>
        </p:scale>
        <p:origin x="2624" y="20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18T12:34:49.308" idx="2">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15T18:41:37.253" idx="15">
    <p:pos x="-534" y="-186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15/12/2020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15/12/2020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Great Crested Newt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 You may have to recap the meaning of the following words from your students previous learning:</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Adaptations </a:t>
            </a:r>
            <a:r>
              <a:rPr lang="mr-IN" b="0" baseline="0" dirty="0"/>
              <a:t>–</a:t>
            </a:r>
            <a:r>
              <a:rPr lang="en-US" b="0" baseline="0" dirty="0"/>
              <a:t> The specific features of an organism that enable it to be successful in an environment.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Feeding relationships </a:t>
            </a:r>
            <a:r>
              <a:rPr lang="mr-IN" b="0" baseline="0" dirty="0"/>
              <a:t>–</a:t>
            </a:r>
            <a:r>
              <a:rPr lang="en-GB" b="0" baseline="0" dirty="0"/>
              <a:t> </a:t>
            </a:r>
            <a:r>
              <a:rPr lang="en-US" b="0" baseline="0" dirty="0"/>
              <a:t>What animals eat in a food web/chain.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Ecologists </a:t>
            </a:r>
            <a:r>
              <a:rPr lang="mr-IN" b="0" baseline="0" dirty="0"/>
              <a:t>–</a:t>
            </a:r>
            <a:r>
              <a:rPr lang="en-US" b="0" baseline="0" dirty="0"/>
              <a:t> People who study ecosystems and the inter-relationships between plants, animals and the environment.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problem solving for the purposes of this session. This lesson will focus on the problem-solving steps 7-10 from the Skills Builder framework, and most specifically on the importance of research in solving complex problems. </a:t>
            </a:r>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Ecology and HS2</a:t>
            </a:r>
          </a:p>
          <a:p>
            <a:r>
              <a:rPr lang="en-US" b="0" dirty="0"/>
              <a:t>Use this slide to explain the</a:t>
            </a:r>
            <a:r>
              <a:rPr lang="en-US" b="0" baseline="0" dirty="0"/>
              <a:t> work of Ecologists in civil engineering. You may wish to give examples for each of the bullet points.</a:t>
            </a:r>
          </a:p>
          <a:p>
            <a:pPr marL="171450" indent="-171450">
              <a:buFont typeface="Arial"/>
              <a:buChar char="•"/>
            </a:pPr>
            <a:r>
              <a:rPr lang="en-US" b="0" baseline="0" dirty="0"/>
              <a:t>Examples of how an Ecologist could avoid ecological impact might be by adjusting the route or situation of part of a project.</a:t>
            </a:r>
          </a:p>
          <a:p>
            <a:pPr marL="171450" indent="-171450">
              <a:buFont typeface="Arial"/>
              <a:buChar char="•"/>
            </a:pPr>
            <a:r>
              <a:rPr lang="en-US" b="0" baseline="0" dirty="0"/>
              <a:t>Examples of how the ecological impact of construction could be </a:t>
            </a:r>
            <a:r>
              <a:rPr lang="en-US" b="0" baseline="0" dirty="0" err="1"/>
              <a:t>minimised</a:t>
            </a:r>
            <a:r>
              <a:rPr lang="en-US" b="0" baseline="0" dirty="0"/>
              <a:t> might involve mitigation, such as </a:t>
            </a:r>
            <a:r>
              <a:rPr lang="en-GB" b="0" baseline="0" noProof="0" dirty="0"/>
              <a:t>minimising</a:t>
            </a:r>
            <a:r>
              <a:rPr lang="en-US" b="0" baseline="0" dirty="0"/>
              <a:t> the loss of habitat required for the construction of a new structure, or by employing controls to limit dust deposits on habitats.</a:t>
            </a:r>
          </a:p>
          <a:p>
            <a:pPr marL="171450" indent="-171450">
              <a:buFont typeface="Arial"/>
              <a:buChar char="•"/>
            </a:pPr>
            <a:r>
              <a:rPr lang="en-US" b="0" baseline="0" dirty="0"/>
              <a:t>Designing and building new habitats could include a new pond for great crested newts. </a:t>
            </a:r>
          </a:p>
          <a:p>
            <a:pPr marL="171450" indent="-171450">
              <a:buFont typeface="Arial"/>
              <a:buChar char="•"/>
            </a:pPr>
            <a:endParaRPr lang="en-US" b="0" baseline="0" dirty="0"/>
          </a:p>
          <a:p>
            <a:pPr marL="0" indent="0">
              <a:buFont typeface="Arial"/>
              <a:buNone/>
            </a:pPr>
            <a:r>
              <a:rPr lang="en-US" b="0" baseline="0" dirty="0"/>
              <a:t>In general, Ecologists try to ensure that a project puts back more than it takes away by </a:t>
            </a:r>
            <a:r>
              <a:rPr lang="en-GB" b="0" baseline="0" noProof="0" dirty="0"/>
              <a:t>capitalising</a:t>
            </a:r>
            <a:r>
              <a:rPr lang="en-US" b="0" baseline="0" dirty="0"/>
              <a:t> on the opportunities of improving biodiversity and habitat conservation. An example of this is HS2’s green corridor which will include a network of new wildlife habitats.</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Crested Newts</a:t>
            </a:r>
          </a:p>
          <a:p>
            <a:r>
              <a:rPr lang="en-US" b="0" dirty="0"/>
              <a:t>Use</a:t>
            </a:r>
            <a:r>
              <a:rPr lang="en-US" b="0" baseline="0" dirty="0"/>
              <a:t> this slide to introduce great crested newts. </a:t>
            </a:r>
          </a:p>
          <a:p>
            <a:r>
              <a:rPr lang="en-US" b="0" baseline="0" dirty="0"/>
              <a:t>The students will be researching the lifecycle, adaptations and ecology of great crested newts as part of the worksheet challenges. Their final challenge will be to choose a suitable area for the translocation site for great crested newts. Translocation is the process of moving a population of animals to a new habitat site because their previous site may be affected by works.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translocation? </a:t>
            </a:r>
          </a:p>
          <a:p>
            <a:r>
              <a:rPr lang="en-GB" sz="1200" b="0" i="0" kern="1200" dirty="0">
                <a:solidFill>
                  <a:schemeClr val="tx1"/>
                </a:solidFill>
                <a:effectLst/>
                <a:latin typeface="Arial" panose="020B0604020202020204" pitchFamily="34" charset="0"/>
                <a:ea typeface="+mn-ea"/>
                <a:cs typeface="Arial" panose="020B0604020202020204" pitchFamily="34" charset="0"/>
              </a:rPr>
              <a:t>Show</a:t>
            </a:r>
            <a:r>
              <a:rPr lang="en-GB" sz="1200" b="0" i="0" kern="1200" baseline="0" dirty="0">
                <a:solidFill>
                  <a:schemeClr val="tx1"/>
                </a:solidFill>
                <a:effectLst/>
                <a:latin typeface="Arial" panose="020B0604020202020204" pitchFamily="34" charset="0"/>
                <a:ea typeface="+mn-ea"/>
                <a:cs typeface="Arial" panose="020B0604020202020204" pitchFamily="34" charset="0"/>
              </a:rPr>
              <a:t> the students the video to see an example of the building of a new habitat.</a:t>
            </a:r>
          </a:p>
          <a:p>
            <a:r>
              <a:rPr lang="en-GB" sz="1200" b="0" i="0" kern="1200" baseline="0" dirty="0">
                <a:solidFill>
                  <a:schemeClr val="tx1"/>
                </a:solidFill>
                <a:effectLst/>
                <a:latin typeface="Arial" panose="020B0604020202020204" pitchFamily="34" charset="0"/>
                <a:ea typeface="+mn-ea"/>
                <a:cs typeface="Arial" panose="020B0604020202020204" pitchFamily="34" charset="0"/>
              </a:rPr>
              <a:t>Ask your students:</a:t>
            </a:r>
          </a:p>
          <a:p>
            <a:pPr marL="171450" indent="-171450">
              <a:buFont typeface="Arial"/>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Why it is important to translocate animals from an affected site?</a:t>
            </a:r>
          </a:p>
          <a:p>
            <a:pPr marL="171450" indent="-171450">
              <a:buFont typeface="Arial"/>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Why is it important to build new habitats?</a:t>
            </a:r>
          </a:p>
          <a:p>
            <a:pPr marL="171450" indent="-171450">
              <a:buFont typeface="Arial"/>
              <a:buChar char="•"/>
            </a:pPr>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the worksheet. Ensure that each of you students has access to a computer or smart device. Adjust the timings of this section to match your lesson length.</a:t>
            </a:r>
          </a:p>
          <a:p>
            <a:endParaRPr lang="en-US" b="0" baseline="0" dirty="0"/>
          </a:p>
          <a:p>
            <a:r>
              <a:rPr lang="en-US" b="0" baseline="0" dirty="0"/>
              <a:t>Explain what is meant by problem solving and take examples from your students on what makes for good research skills.</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6</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panose="020B0604020202020204" pitchFamily="34" charset="0"/>
                <a:ea typeface="+mn-ea"/>
                <a:cs typeface="Arial" panose="020B0604020202020204" pitchFamily="34" charset="0"/>
              </a:rPr>
              <a:t>Answers</a:t>
            </a:r>
          </a:p>
          <a:p>
            <a:r>
              <a:rPr lang="en-US" sz="1200" b="0" kern="1200" dirty="0">
                <a:solidFill>
                  <a:schemeClr val="tx1"/>
                </a:solidFill>
                <a:latin typeface="Arial" panose="020B0604020202020204" pitchFamily="34" charset="0"/>
                <a:ea typeface="+mn-ea"/>
                <a:cs typeface="Arial" panose="020B0604020202020204" pitchFamily="34" charset="0"/>
              </a:rPr>
              <a:t>Use this slide to show the map, and to discuss which site would be best for the new pond and translocated great crested newts. </a:t>
            </a:r>
          </a:p>
        </p:txBody>
      </p:sp>
      <p:sp>
        <p:nvSpPr>
          <p:cNvPr id="4" name="Slide Number Placeholder 3"/>
          <p:cNvSpPr>
            <a:spLocks noGrp="1"/>
          </p:cNvSpPr>
          <p:nvPr>
            <p:ph type="sldNum" sz="quarter" idx="10"/>
          </p:nvPr>
        </p:nvSpPr>
        <p:spPr/>
        <p:txBody>
          <a:bodyPr/>
          <a:lstStyle/>
          <a:p>
            <a:fld id="{5D9F5426-27A5-4531-AEAF-F216ECB52FC1}" type="slidenum">
              <a:rPr lang="en-GB" smtClean="0"/>
              <a:t>7</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r>
              <a:rPr lang="en-US" b="0" dirty="0"/>
              <a:t>Use this slide</a:t>
            </a:r>
            <a:r>
              <a:rPr lang="en-US" b="0" baseline="0" dirty="0"/>
              <a:t> to explain the answer to Challenge 3 Food Web. Note that this slide only includes the organisms found in a great crested newts’ terrestrial habitat, and it is limited to the feeding relationships of adult great crested newts. Larval great crested newts feed exclusively in an aquatic habitat and are highly predatory, feeding on tadpoles, insects, small fish and other newts. Juveniles feed in both aquatic and terrestrial habitats.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8</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p>
          <a:p>
            <a:r>
              <a:rPr lang="en-GB" b="0" dirty="0"/>
              <a:t>Use these questions to review the learning and</a:t>
            </a:r>
            <a:r>
              <a:rPr lang="en-US" b="0" baseline="0" dirty="0"/>
              <a:t> return to the objectives set at the beginning of the lesson. This also provides students with a chance to show off what they have learned and to share ideas and skills.</a:t>
            </a:r>
          </a:p>
          <a:p>
            <a:endParaRPr lang="en-US" b="0" baseline="0" dirty="0"/>
          </a:p>
          <a:p>
            <a:r>
              <a:rPr lang="en-US" b="0" baseline="0" dirty="0"/>
              <a:t>Use the question on research skills to review the students’ improvement of their essential skills. Students will have learned to gather information from several different sources, and to transfer their research from one format to another. </a:t>
            </a:r>
          </a:p>
          <a:p>
            <a:endParaRPr lang="en-US" b="0" baseline="0" dirty="0"/>
          </a:p>
          <a:p>
            <a:r>
              <a:rPr lang="en-US" b="0" baseline="0" dirty="0"/>
              <a:t>The last question is an opportunity for students to share their enthusiasm for ecology. For additional notes, see the teachers notes. </a:t>
            </a:r>
          </a:p>
        </p:txBody>
      </p:sp>
      <p:sp>
        <p:nvSpPr>
          <p:cNvPr id="4" name="Slide Number Placeholder 3"/>
          <p:cNvSpPr>
            <a:spLocks noGrp="1"/>
          </p:cNvSpPr>
          <p:nvPr>
            <p:ph type="sldNum" sz="quarter" idx="10"/>
          </p:nvPr>
        </p:nvSpPr>
        <p:spPr/>
        <p:txBody>
          <a:bodyPr/>
          <a:lstStyle/>
          <a:p>
            <a:fld id="{5D9F5426-27A5-4531-AEAF-F216ECB52FC1}" type="slidenum">
              <a:rPr lang="en-GB" smtClean="0"/>
              <a:t>9</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a:prstGeom prst="rect">
            <a:avLst/>
          </a:prstGeo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prstGeom prst="rect">
            <a:avLst/>
          </a:prstGeo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a:prstGeom prst="rect">
            <a:avLst/>
          </a:prstGeo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a:prstGeom prst="rect">
            <a:avLst/>
          </a:prstGeo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a:prstGeom prst="rect">
            <a:avLst/>
          </a:prstGeo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a:prstGeom prst="rect">
            <a:avLst/>
          </a:prstGeo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a:prstGeom prst="rect">
            <a:avLst/>
          </a:prstGeo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a:prstGeom prst="rect">
            <a:avLst/>
          </a:prstGeo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a:prstGeom prst="rect">
            <a:avLst/>
          </a:prstGeo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a:prstGeom prst="rect">
            <a:avLst/>
          </a:prstGeo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a:prstGeom prst="rect">
            <a:avLst/>
          </a:prstGeo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91409D09-D8B0-034B-BEA1-53937669B3C9}"/>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0"/>
            <a:ext cx="12192000" cy="1866900"/>
          </a:xfrm>
          <a:prstGeom prst="rect">
            <a:avLst/>
          </a:prstGeom>
        </p:spPr>
      </p:pic>
      <p:sp>
        <p:nvSpPr>
          <p:cNvPr id="9" name="TextBox 8">
            <a:extLst>
              <a:ext uri="{FF2B5EF4-FFF2-40B4-BE49-F238E27FC236}">
                <a16:creationId xmlns:a16="http://schemas.microsoft.com/office/drawing/2014/main" id="{CA16CC4F-AF23-5A4E-86FD-BD487E4C1F09}"/>
              </a:ext>
            </a:extLst>
          </p:cNvPr>
          <p:cNvSpPr txBox="1"/>
          <p:nvPr userDrawn="1"/>
        </p:nvSpPr>
        <p:spPr>
          <a:xfrm>
            <a:off x="2551685" y="1440000"/>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GREAT CRESTED NEWTS</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SjXSMgt6OY?feature=oembed" TargetMode="Externa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9922261" cy="842963"/>
          </a:xfrm>
          <a:prstGeom prst="rect">
            <a:avLst/>
          </a:prstGeom>
        </p:spPr>
        <p:txBody>
          <a:bodyPr/>
          <a:lstStyle/>
          <a:p>
            <a:r>
              <a:rPr lang="en-US" sz="3000" dirty="0">
                <a:latin typeface="+mj-lt"/>
              </a:rPr>
              <a:t>Great Crested Newts</a:t>
            </a:r>
            <a:br>
              <a:rPr lang="en-US" sz="3000" dirty="0">
                <a:latin typeface="+mj-lt"/>
              </a:rPr>
            </a:br>
            <a:br>
              <a:rPr lang="en-US" sz="3000" dirty="0">
                <a:latin typeface="+mj-lt"/>
              </a:rPr>
            </a:br>
            <a:endParaRPr lang="en-US" sz="3000" dirty="0">
              <a:latin typeface="+mj-lt"/>
            </a:endParaRPr>
          </a:p>
        </p:txBody>
      </p:sp>
      <p:pic>
        <p:nvPicPr>
          <p:cNvPr id="5" name="Picture 4">
            <a:extLst>
              <a:ext uri="{FF2B5EF4-FFF2-40B4-BE49-F238E27FC236}">
                <a16:creationId xmlns:a16="http://schemas.microsoft.com/office/drawing/2014/main" id="{79055C04-C69B-5F45-BE9E-B866A87C7CD1}"/>
              </a:ext>
            </a:extLst>
          </p:cNvPr>
          <p:cNvPicPr>
            <a:picLocks noChangeAspect="1"/>
          </p:cNvPicPr>
          <p:nvPr/>
        </p:nvPicPr>
        <p:blipFill>
          <a:blip r:embed="rId3">
            <a:extLst>
              <a:ext uri="{28A0092B-C50C-407E-A947-70E740481C1C}">
                <a14:useLocalDpi xmlns:a14="http://schemas.microsoft.com/office/drawing/2010/main" val="0"/>
              </a:ext>
            </a:extLst>
          </a:blip>
          <a:srcRect t="27165" b="27165"/>
          <a:stretch/>
        </p:blipFill>
        <p:spPr>
          <a:xfrm>
            <a:off x="457200" y="2967134"/>
            <a:ext cx="11277599" cy="3433665"/>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8504008" cy="338810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to:</a:t>
            </a:r>
          </a:p>
          <a:p>
            <a:pPr marL="342900" lvl="0" indent="-342900">
              <a:spcAft>
                <a:spcPts val="6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Describe the lifecycle and adaptations of great crested newts;</a:t>
            </a:r>
          </a:p>
          <a:p>
            <a:pPr marL="342900" lvl="0" indent="-342900">
              <a:spcAft>
                <a:spcPts val="6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Explain the feeding relationships between great crested newts and other organisms in their ecosystem;</a:t>
            </a:r>
          </a:p>
          <a:p>
            <a:pPr marL="342900" lvl="0" indent="-342900">
              <a:spcAft>
                <a:spcPts val="1500"/>
              </a:spcAft>
              <a:buClr>
                <a:srgbClr val="9D2E59"/>
              </a:buClr>
              <a:buFont typeface="Arial"/>
              <a:buChar char="•"/>
            </a:pPr>
            <a:r>
              <a:rPr lang="en-GB" sz="2000" dirty="0">
                <a:solidFill>
                  <a:schemeClr val="accent4"/>
                </a:solidFill>
                <a:latin typeface="Arial" panose="020B0604020202020204" pitchFamily="34" charset="0"/>
                <a:cs typeface="Arial" panose="020B0604020202020204" pitchFamily="34" charset="0"/>
              </a:rPr>
              <a:t>Understand the activities of Ecologists in conserving great crested newt populations in the UK.</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 of </a:t>
            </a:r>
            <a:r>
              <a:rPr lang="en-GB" sz="2000" b="1" dirty="0">
                <a:solidFill>
                  <a:schemeClr val="accent4"/>
                </a:solidFill>
                <a:latin typeface="Arial" panose="020B0604020202020204" pitchFamily="34" charset="0"/>
                <a:cs typeface="Arial" panose="020B0604020202020204" pitchFamily="34" charset="0"/>
              </a:rPr>
              <a:t>problem solving</a:t>
            </a:r>
            <a:r>
              <a:rPr lang="en-GB" sz="2000" dirty="0">
                <a:solidFill>
                  <a:schemeClr val="accent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623682" cy="531171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Ecology and HS2</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Part of an Ecologists job is to work on large civil engineering projects such as HS2. It is the Ecologist’s job to </a:t>
            </a:r>
            <a:r>
              <a:rPr lang="en-GB" sz="2000" dirty="0">
                <a:solidFill>
                  <a:schemeClr val="accent4"/>
                </a:solidFill>
                <a:latin typeface="Arial" panose="020B0604020202020204" pitchFamily="34" charset="0"/>
                <a:cs typeface="Arial" panose="020B0604020202020204" pitchFamily="34" charset="0"/>
              </a:rPr>
              <a:t>minimise</a:t>
            </a:r>
            <a:r>
              <a:rPr lang="en-US" sz="2000" dirty="0">
                <a:solidFill>
                  <a:schemeClr val="accent4"/>
                </a:solidFill>
                <a:latin typeface="Arial" panose="020B0604020202020204" pitchFamily="34" charset="0"/>
                <a:cs typeface="Arial" panose="020B0604020202020204" pitchFamily="34" charset="0"/>
              </a:rPr>
              <a:t> the impact of construction on the surrounding ecosystems. </a:t>
            </a:r>
          </a:p>
          <a:p>
            <a:pPr>
              <a:spcAft>
                <a:spcPts val="600"/>
              </a:spcAft>
            </a:pPr>
            <a:r>
              <a:rPr lang="en-US" sz="2000" b="1" dirty="0">
                <a:solidFill>
                  <a:schemeClr val="accent4"/>
                </a:solidFill>
                <a:latin typeface="Arial" panose="020B0604020202020204" pitchFamily="34" charset="0"/>
                <a:cs typeface="Arial" panose="020B0604020202020204" pitchFamily="34" charset="0"/>
              </a:rPr>
              <a:t>Ecologists work to:</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Where possible redesign the project to avoid any ecological impact;</a:t>
            </a:r>
          </a:p>
          <a:p>
            <a:pPr marL="342900" indent="-342900">
              <a:spcAft>
                <a:spcPts val="600"/>
              </a:spcAft>
              <a:buClr>
                <a:srgbClr val="994392"/>
              </a:buClr>
              <a:buFont typeface="Arial"/>
              <a:buChar char="•"/>
            </a:pPr>
            <a:r>
              <a:rPr lang="en-US" sz="2000" dirty="0" err="1">
                <a:solidFill>
                  <a:schemeClr val="accent4"/>
                </a:solidFill>
                <a:latin typeface="Arial" panose="020B0604020202020204" pitchFamily="34" charset="0"/>
                <a:cs typeface="Arial" panose="020B0604020202020204" pitchFamily="34" charset="0"/>
              </a:rPr>
              <a:t>Minimise</a:t>
            </a:r>
            <a:r>
              <a:rPr lang="en-US" sz="2000" dirty="0">
                <a:solidFill>
                  <a:schemeClr val="accent4"/>
                </a:solidFill>
                <a:latin typeface="Arial" panose="020B0604020202020204" pitchFamily="34" charset="0"/>
                <a:cs typeface="Arial" panose="020B0604020202020204" pitchFamily="34" charset="0"/>
              </a:rPr>
              <a:t> and compensate for the ecological impact of construction where it cannot be avoided;</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Design and build networks of new habitats for animals that need to be translocated as a result of construction.</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102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0015567" cy="519629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Great Crested Newts</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dirty="0">
                <a:solidFill>
                  <a:schemeClr val="accent4"/>
                </a:solidFill>
                <a:latin typeface="Arial" panose="020B0604020202020204" pitchFamily="34" charset="0"/>
                <a:cs typeface="Arial" panose="020B0604020202020204" pitchFamily="34" charset="0"/>
              </a:rPr>
              <a:t>One of the animals found along HS2’s route is great crested newts. They are widespread across the England and Wales, but their numbers are in decline due to habitat loss and other factors.</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As amphibians, they live on land and in water.</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are the UK’s largest newt, growing up to 16cm long.</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can regrow lost limbs, tails and eyes.</a:t>
            </a:r>
          </a:p>
          <a:p>
            <a:pPr marL="342900" indent="-342900">
              <a:spcAft>
                <a:spcPts val="6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Even as larvae they are aggressively carnivorous, even eating other newts.</a:t>
            </a:r>
          </a:p>
          <a:p>
            <a:pPr marL="342900" indent="-342900">
              <a:spcAft>
                <a:spcPts val="1500"/>
              </a:spcAft>
              <a:buClr>
                <a:srgbClr val="994392"/>
              </a:buClr>
              <a:buFont typeface="Arial"/>
              <a:buChar char="•"/>
            </a:pPr>
            <a:r>
              <a:rPr lang="en-US" dirty="0">
                <a:solidFill>
                  <a:schemeClr val="accent4"/>
                </a:solidFill>
                <a:latin typeface="Arial" panose="020B0604020202020204" pitchFamily="34" charset="0"/>
                <a:cs typeface="Arial" panose="020B0604020202020204" pitchFamily="34" charset="0"/>
              </a:rPr>
              <a:t>They are a protected species, meaning that a special license is required if construction work will affect their habitats.</a:t>
            </a:r>
          </a:p>
          <a:p>
            <a:r>
              <a:rPr lang="en-US" dirty="0">
                <a:solidFill>
                  <a:schemeClr val="accent4"/>
                </a:solidFill>
                <a:latin typeface="Arial" panose="020B0604020202020204" pitchFamily="34" charset="0"/>
                <a:cs typeface="Arial" panose="020B0604020202020204" pitchFamily="34" charset="0"/>
              </a:rPr>
              <a:t>In the next activity, you will be finding out more about great crested newts in order to help with the translocation of a population of great crested newts to a newly built habitat.</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326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4948736" cy="458074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What is translocation?</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Translocation is the process of moving existing populations of animals or plants from a site where they will be affected by construction work to a new, purpose-built habitat.</a:t>
            </a:r>
          </a:p>
          <a:p>
            <a:pPr>
              <a:spcAft>
                <a:spcPts val="1500"/>
              </a:spcAft>
            </a:pPr>
            <a:r>
              <a:rPr lang="en-US" sz="2000" dirty="0">
                <a:solidFill>
                  <a:schemeClr val="accent4"/>
                </a:solidFill>
                <a:latin typeface="Arial" panose="020B0604020202020204" pitchFamily="34" charset="0"/>
                <a:cs typeface="Arial" panose="020B0604020202020204" pitchFamily="34" charset="0"/>
              </a:rPr>
              <a:t>Watch the video opposite to see how new habitats are being created for great crested newts at </a:t>
            </a:r>
            <a:r>
              <a:rPr lang="en-US" sz="2000" dirty="0" err="1">
                <a:solidFill>
                  <a:schemeClr val="accent4"/>
                </a:solidFill>
                <a:latin typeface="Arial" panose="020B0604020202020204" pitchFamily="34" charset="0"/>
                <a:cs typeface="Arial" panose="020B0604020202020204" pitchFamily="34" charset="0"/>
              </a:rPr>
              <a:t>Finham</a:t>
            </a:r>
            <a:r>
              <a:rPr lang="en-US" sz="2000" dirty="0">
                <a:solidFill>
                  <a:schemeClr val="accent4"/>
                </a:solidFill>
                <a:latin typeface="Arial" panose="020B0604020202020204" pitchFamily="34" charset="0"/>
                <a:cs typeface="Arial" panose="020B0604020202020204" pitchFamily="34" charset="0"/>
              </a:rPr>
              <a:t> Brook. </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4" name="Online Media 3" descr="Behind the Scenes at Finham Brook">
            <a:hlinkClick r:id="" action="ppaction://media"/>
            <a:extLst>
              <a:ext uri="{FF2B5EF4-FFF2-40B4-BE49-F238E27FC236}">
                <a16:creationId xmlns:a16="http://schemas.microsoft.com/office/drawing/2014/main" id="{C624C46F-556E-F34E-A5F1-3099C9478A29}"/>
              </a:ext>
            </a:extLst>
          </p:cNvPr>
          <p:cNvPicPr>
            <a:picLocks noRot="1" noChangeAspect="1"/>
          </p:cNvPicPr>
          <p:nvPr>
            <a:videoFile r:link="rId1"/>
          </p:nvPr>
        </p:nvPicPr>
        <p:blipFill>
          <a:blip r:embed="rId4"/>
          <a:stretch>
            <a:fillRect/>
          </a:stretch>
        </p:blipFill>
        <p:spPr>
          <a:xfrm>
            <a:off x="6123991" y="2684883"/>
            <a:ext cx="5610809" cy="3156080"/>
          </a:xfrm>
          <a:prstGeom prst="rect">
            <a:avLst/>
          </a:prstGeom>
        </p:spPr>
      </p:pic>
    </p:spTree>
    <p:extLst>
      <p:ext uri="{BB962C8B-B14F-4D97-AF65-F5344CB8AC3E}">
        <p14:creationId xmlns:p14="http://schemas.microsoft.com/office/powerpoint/2010/main" val="2973689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549037" cy="4119076"/>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Activity</a:t>
            </a:r>
            <a:endParaRPr lang="en-US" sz="2000" dirty="0">
              <a:solidFill>
                <a:schemeClr val="accent4"/>
              </a:solidFill>
              <a:latin typeface="Arial" panose="020B0604020202020204" pitchFamily="34" charset="0"/>
              <a:cs typeface="Arial" panose="020B0604020202020204" pitchFamily="34" charset="0"/>
            </a:endParaRPr>
          </a:p>
          <a:p>
            <a:pPr>
              <a:spcAft>
                <a:spcPts val="1500"/>
              </a:spcAft>
            </a:pPr>
            <a:r>
              <a:rPr lang="en-US" sz="2000" dirty="0">
                <a:solidFill>
                  <a:schemeClr val="accent4"/>
                </a:solidFill>
                <a:latin typeface="Arial" panose="020B0604020202020204" pitchFamily="34" charset="0"/>
                <a:cs typeface="Arial" panose="020B0604020202020204" pitchFamily="34" charset="0"/>
              </a:rPr>
              <a:t>In this activity you will take on the role of an Ecologist to research the lifecycle, diet and ecology of great crested newts. You will then use this knowledge to decide on a habitat plan for an area where great crested newts will be translocated. </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Complete challenges 1 - 4 on your worksheet.</a:t>
            </a:r>
          </a:p>
          <a:p>
            <a:pPr marL="342900" indent="-342900">
              <a:spcAft>
                <a:spcPts val="6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You may use a computer or smart device to research your answers.</a:t>
            </a:r>
          </a:p>
          <a:p>
            <a:pPr marL="342900" indent="-342900">
              <a:spcAft>
                <a:spcPts val="1500"/>
              </a:spcAft>
              <a:buClr>
                <a:srgbClr val="994392"/>
              </a:buClr>
              <a:buFont typeface="Arial"/>
              <a:buChar char="•"/>
            </a:pPr>
            <a:r>
              <a:rPr lang="en-US" sz="2000" dirty="0">
                <a:solidFill>
                  <a:schemeClr val="accent4"/>
                </a:solidFill>
                <a:latin typeface="Arial" panose="020B0604020202020204" pitchFamily="34" charset="0"/>
                <a:cs typeface="Arial" panose="020B0604020202020204" pitchFamily="34" charset="0"/>
              </a:rPr>
              <a:t>You should answer in full sentences.</a:t>
            </a:r>
          </a:p>
          <a:p>
            <a:r>
              <a:rPr lang="en-US" sz="2000" dirty="0">
                <a:solidFill>
                  <a:schemeClr val="accent4"/>
                </a:solidFill>
                <a:latin typeface="Arial" panose="020B0604020202020204" pitchFamily="34" charset="0"/>
                <a:cs typeface="Arial" panose="020B0604020202020204" pitchFamily="34" charset="0"/>
              </a:rPr>
              <a:t>You should focus on the essential skill of </a:t>
            </a:r>
            <a:r>
              <a:rPr lang="en-US" sz="2000" b="1" dirty="0">
                <a:solidFill>
                  <a:schemeClr val="accent4"/>
                </a:solidFill>
                <a:latin typeface="Arial" panose="020B0604020202020204" pitchFamily="34" charset="0"/>
                <a:cs typeface="Arial" panose="020B0604020202020204" pitchFamily="34" charset="0"/>
              </a:rPr>
              <a:t>problem solving. </a:t>
            </a:r>
          </a:p>
          <a:p>
            <a:pPr marL="342900" indent="-342900">
              <a:buFont typeface="Arial"/>
              <a:buChar char="•"/>
            </a:pPr>
            <a:endParaRPr lang="en-US" sz="2000" b="1"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933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53DE8D-9DEC-9641-93BC-6E965D85E178}"/>
              </a:ext>
            </a:extLst>
          </p:cNvPr>
          <p:cNvSpPr/>
          <p:nvPr/>
        </p:nvSpPr>
        <p:spPr>
          <a:xfrm>
            <a:off x="457200" y="2892490"/>
            <a:ext cx="11277600" cy="3508309"/>
          </a:xfrm>
          <a:prstGeom prst="rect">
            <a:avLst/>
          </a:prstGeom>
          <a:solidFill>
            <a:srgbClr val="9E2E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600" dirty="0" err="1"/>
          </a:p>
        </p:txBody>
      </p:sp>
      <p:sp>
        <p:nvSpPr>
          <p:cNvPr id="4" name="Title 3"/>
          <p:cNvSpPr>
            <a:spLocks noGrp="1"/>
          </p:cNvSpPr>
          <p:nvPr>
            <p:ph type="title" idx="4294967295"/>
          </p:nvPr>
        </p:nvSpPr>
        <p:spPr>
          <a:xfrm>
            <a:off x="1069200" y="2264400"/>
            <a:ext cx="7492482" cy="842963"/>
          </a:xfrm>
          <a:prstGeom prst="rect">
            <a:avLst/>
          </a:prstGeom>
        </p:spPr>
        <p:txBody>
          <a:bodyPr/>
          <a:lstStyle/>
          <a:p>
            <a:r>
              <a:rPr lang="en-US" sz="3000" dirty="0">
                <a:latin typeface="+mj-lt"/>
              </a:rPr>
              <a:t>Answer to Challenge 4: Translocation</a:t>
            </a:r>
          </a:p>
        </p:txBody>
      </p:sp>
      <p:pic>
        <p:nvPicPr>
          <p:cNvPr id="5" name="Picture 4">
            <a:extLst>
              <a:ext uri="{FF2B5EF4-FFF2-40B4-BE49-F238E27FC236}">
                <a16:creationId xmlns:a16="http://schemas.microsoft.com/office/drawing/2014/main" id="{D21E8E60-CBC6-2C41-92E1-D3A7220188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071" y="2892490"/>
            <a:ext cx="6378741" cy="3508308"/>
          </a:xfrm>
          <a:prstGeom prst="rect">
            <a:avLst/>
          </a:prstGeom>
        </p:spPr>
      </p:pic>
      <p:pic>
        <p:nvPicPr>
          <p:cNvPr id="10" name="Picture 9">
            <a:extLst>
              <a:ext uri="{FF2B5EF4-FFF2-40B4-BE49-F238E27FC236}">
                <a16:creationId xmlns:a16="http://schemas.microsoft.com/office/drawing/2014/main" id="{6E4A1FA8-ADE9-AF48-B1D4-288B7482C5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96432" y="3290737"/>
            <a:ext cx="3776368" cy="2926685"/>
          </a:xfrm>
          <a:prstGeom prst="rect">
            <a:avLst/>
          </a:prstGeom>
        </p:spPr>
      </p:pic>
    </p:spTree>
    <p:extLst>
      <p:ext uri="{BB962C8B-B14F-4D97-AF65-F5344CB8AC3E}">
        <p14:creationId xmlns:p14="http://schemas.microsoft.com/office/powerpoint/2010/main" val="7092271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a:prstGeom prst="rect">
            <a:avLst/>
          </a:prstGeom>
        </p:spPr>
        <p:txBody>
          <a:bodyPr/>
          <a:lstStyle/>
          <a:p>
            <a:r>
              <a:rPr lang="en-US" sz="3000" dirty="0">
                <a:latin typeface="+mj-lt"/>
              </a:rPr>
              <a:t>Answer to Challenge 3: Food Web</a:t>
            </a:r>
          </a:p>
        </p:txBody>
      </p:sp>
      <p:sp>
        <p:nvSpPr>
          <p:cNvPr id="6" name="Rectangle 5">
            <a:extLst>
              <a:ext uri="{FF2B5EF4-FFF2-40B4-BE49-F238E27FC236}">
                <a16:creationId xmlns:a16="http://schemas.microsoft.com/office/drawing/2014/main" id="{7286A53A-DF95-8749-8416-E2524E085D96}"/>
              </a:ext>
            </a:extLst>
          </p:cNvPr>
          <p:cNvSpPr/>
          <p:nvPr/>
        </p:nvSpPr>
        <p:spPr>
          <a:xfrm>
            <a:off x="457200" y="2892490"/>
            <a:ext cx="11277600" cy="3508309"/>
          </a:xfrm>
          <a:prstGeom prst="rect">
            <a:avLst/>
          </a:prstGeom>
          <a:solidFill>
            <a:srgbClr val="9E2E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600" dirty="0" err="1"/>
          </a:p>
        </p:txBody>
      </p:sp>
      <p:pic>
        <p:nvPicPr>
          <p:cNvPr id="7" name="Picture 6">
            <a:extLst>
              <a:ext uri="{FF2B5EF4-FFF2-40B4-BE49-F238E27FC236}">
                <a16:creationId xmlns:a16="http://schemas.microsoft.com/office/drawing/2014/main" id="{870C19C5-8545-1C42-B3D1-6BC94108B9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2870" y="1746364"/>
            <a:ext cx="9726260" cy="6009722"/>
          </a:xfrm>
          <a:prstGeom prst="rect">
            <a:avLst/>
          </a:prstGeom>
        </p:spPr>
      </p:pic>
    </p:spTree>
    <p:extLst>
      <p:ext uri="{BB962C8B-B14F-4D97-AF65-F5344CB8AC3E}">
        <p14:creationId xmlns:p14="http://schemas.microsoft.com/office/powerpoint/2010/main" val="41726893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8951878" cy="327269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What are the the lifecycle and adaptations of great crested newts?</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What are the feeding relationships between great crested newts and other organisms in their ecosystem?</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How are Ecologists working to conserving great crested newt populations in the UK?</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 improve on your research skills this lesson?</a:t>
            </a:r>
          </a:p>
          <a:p>
            <a:pPr marL="342900" lvl="0" indent="-342900">
              <a:spcAft>
                <a:spcPts val="600"/>
              </a:spcAft>
              <a:buClr>
                <a:srgbClr val="994392"/>
              </a:buClr>
              <a:buFont typeface="Arial"/>
              <a:buChar char="•"/>
            </a:pPr>
            <a:r>
              <a:rPr lang="en-GB" sz="2000" dirty="0">
                <a:solidFill>
                  <a:schemeClr val="accent4"/>
                </a:solidFill>
                <a:latin typeface="Arial" panose="020B0604020202020204" pitchFamily="34" charset="0"/>
                <a:cs typeface="Arial" panose="020B0604020202020204" pitchFamily="34" charset="0"/>
              </a:rPr>
              <a:t>Did you enjoy being an Ecologist?</a:t>
            </a:r>
          </a:p>
        </p:txBody>
      </p:sp>
    </p:spTree>
    <p:extLst>
      <p:ext uri="{BB962C8B-B14F-4D97-AF65-F5344CB8AC3E}">
        <p14:creationId xmlns:p14="http://schemas.microsoft.com/office/powerpoint/2010/main" val="310496056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DC52003A1E174BBFF94278A519050A" ma:contentTypeVersion="8" ma:contentTypeDescription="Create a new document." ma:contentTypeScope="" ma:versionID="677749fd17fc46212622c1b98c2646f1">
  <xsd:schema xmlns:xsd="http://www.w3.org/2001/XMLSchema" xmlns:xs="http://www.w3.org/2001/XMLSchema" xmlns:p="http://schemas.microsoft.com/office/2006/metadata/properties" xmlns:ns3="eb175991-0729-417d-a489-291c56284f20" targetNamespace="http://schemas.microsoft.com/office/2006/metadata/properties" ma:root="true" ma:fieldsID="7f38ce1ad9b7249d0e8ec43a6c9459f0" ns3:_="">
    <xsd:import namespace="eb175991-0729-417d-a489-291c56284f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75991-0729-417d-a489-291c56284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51E832D-70E1-4575-B11D-F77542B2A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75991-0729-417d-a489-291c56284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F44B3-AA9D-448D-964A-3AD013732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10746</TotalTime>
  <Words>1219</Words>
  <Application>Microsoft Macintosh PowerPoint</Application>
  <PresentationFormat>Widescreen</PresentationFormat>
  <Paragraphs>90</Paragraphs>
  <Slides>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Fira Sans</vt:lpstr>
      <vt:lpstr>Mada</vt:lpstr>
      <vt:lpstr>Open Sans</vt:lpstr>
      <vt:lpstr>Open Sans Semibold</vt:lpstr>
      <vt:lpstr>1_HS2 PPT Theme</vt:lpstr>
      <vt:lpstr>2_HS2 PPT Theme</vt:lpstr>
      <vt:lpstr>Great Crested Newts  </vt:lpstr>
      <vt:lpstr>PowerPoint Presentation</vt:lpstr>
      <vt:lpstr>PowerPoint Presentation</vt:lpstr>
      <vt:lpstr>PowerPoint Presentation</vt:lpstr>
      <vt:lpstr>PowerPoint Presentation</vt:lpstr>
      <vt:lpstr>PowerPoint Presentation</vt:lpstr>
      <vt:lpstr>Answer to Challenge 4: Translocation</vt:lpstr>
      <vt:lpstr>Answer to Challenge 3: Food Web</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Microsoft Office User</cp:lastModifiedBy>
  <cp:revision>328</cp:revision>
  <cp:lastPrinted>2020-11-19T15:08:14Z</cp:lastPrinted>
  <dcterms:created xsi:type="dcterms:W3CDTF">2018-06-19T10:55:36Z</dcterms:created>
  <dcterms:modified xsi:type="dcterms:W3CDTF">2020-12-15T18:49:13Z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0x01010069DC52003A1E174BBFF94278A519050A</vt:lpwstr>
  </property>
</Properties>
</file>