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833" r:id="rId5"/>
  </p:sldMasterIdLst>
  <p:notesMasterIdLst>
    <p:notesMasterId r:id="rId39"/>
  </p:notesMasterIdLst>
  <p:handoutMasterIdLst>
    <p:handoutMasterId r:id="rId40"/>
  </p:handoutMasterIdLst>
  <p:sldIdLst>
    <p:sldId id="380" r:id="rId6"/>
    <p:sldId id="404" r:id="rId7"/>
    <p:sldId id="384" r:id="rId8"/>
    <p:sldId id="403" r:id="rId9"/>
    <p:sldId id="266" r:id="rId10"/>
    <p:sldId id="368" r:id="rId11"/>
    <p:sldId id="409" r:id="rId12"/>
    <p:sldId id="295" r:id="rId13"/>
    <p:sldId id="296" r:id="rId14"/>
    <p:sldId id="307" r:id="rId15"/>
    <p:sldId id="308" r:id="rId16"/>
    <p:sldId id="309" r:id="rId17"/>
    <p:sldId id="310" r:id="rId18"/>
    <p:sldId id="392" r:id="rId19"/>
    <p:sldId id="299" r:id="rId20"/>
    <p:sldId id="386" r:id="rId21"/>
    <p:sldId id="387" r:id="rId22"/>
    <p:sldId id="298" r:id="rId23"/>
    <p:sldId id="388" r:id="rId24"/>
    <p:sldId id="405" r:id="rId25"/>
    <p:sldId id="406" r:id="rId26"/>
    <p:sldId id="407" r:id="rId27"/>
    <p:sldId id="408" r:id="rId28"/>
    <p:sldId id="300" r:id="rId29"/>
    <p:sldId id="301" r:id="rId30"/>
    <p:sldId id="346" r:id="rId31"/>
    <p:sldId id="389" r:id="rId32"/>
    <p:sldId id="390" r:id="rId33"/>
    <p:sldId id="391" r:id="rId34"/>
    <p:sldId id="302" r:id="rId35"/>
    <p:sldId id="371" r:id="rId36"/>
    <p:sldId id="410" r:id="rId37"/>
    <p:sldId id="372" r:id="rId38"/>
  </p:sldIdLst>
  <p:sldSz cx="12192000" cy="6858000"/>
  <p:notesSz cx="9918700" cy="681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 uri="{2D200454-40CA-4A62-9FC3-DE9A4176ACB9}">
      <p15:notesGuideLst xmlns:p15="http://schemas.microsoft.com/office/powerpoint/2012/main">
        <p15:guide id="1" orient="horz" pos="2148" userDrawn="1">
          <p15:clr>
            <a:srgbClr val="A4A3A4"/>
          </p15:clr>
        </p15:guide>
        <p15:guide id="2" pos="31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 Tame" initials="" lastIdx="12" clrIdx="0"/>
  <p:cmAuthor id="1" name="Alannah Moore" initials="AM" lastIdx="8" clrIdx="1">
    <p:extLst>
      <p:ext uri="{19B8F6BF-5375-455C-9EA6-DF929625EA0E}">
        <p15:presenceInfo xmlns:p15="http://schemas.microsoft.com/office/powerpoint/2012/main" userId="S-1-5-21-3395633391-1056876279-2190228709-10185" providerId="AD"/>
      </p:ext>
    </p:extLst>
  </p:cmAuthor>
  <p:cmAuthor id="2" name="Maxine Marynicz" initials="MM" lastIdx="2" clrIdx="2">
    <p:extLst>
      <p:ext uri="{19B8F6BF-5375-455C-9EA6-DF929625EA0E}">
        <p15:presenceInfo xmlns:p15="http://schemas.microsoft.com/office/powerpoint/2012/main" userId="S-1-5-21-3395633391-1056876279-2190228709-17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C86"/>
    <a:srgbClr val="0A4C86"/>
    <a:srgbClr val="014A80"/>
    <a:srgbClr val="014A81"/>
    <a:srgbClr val="5FB9F5"/>
    <a:srgbClr val="994392"/>
    <a:srgbClr val="3C96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F339D-0459-4D69-8024-DB45AEC02FB7}" v="22" dt="2020-01-09T11:03:13.5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68" autoAdjust="0"/>
    <p:restoredTop sz="56190" autoAdjust="0"/>
  </p:normalViewPr>
  <p:slideViewPr>
    <p:cSldViewPr snapToGrid="0">
      <p:cViewPr varScale="1">
        <p:scale>
          <a:sx n="64" d="100"/>
          <a:sy n="64" d="100"/>
        </p:scale>
        <p:origin x="632" y="176"/>
      </p:cViewPr>
      <p:guideLst>
        <p:guide orient="horz" pos="2137"/>
        <p:guide pos="386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6330"/>
    </p:cViewPr>
  </p:sorterViewPr>
  <p:notesViewPr>
    <p:cSldViewPr snapToGrid="0">
      <p:cViewPr varScale="1">
        <p:scale>
          <a:sx n="63" d="100"/>
          <a:sy n="63" d="100"/>
        </p:scale>
        <p:origin x="2928" y="90"/>
      </p:cViewPr>
      <p:guideLst>
        <p:guide orient="horz" pos="2148"/>
        <p:guide pos="312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notesMaster" Target="notesMasters/notes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microsoft.com/office/2016/11/relationships/changesInfo" Target="changesInfos/changesInfo1.xml"/><Relationship Id="rId20" Type="http://schemas.openxmlformats.org/officeDocument/2006/relationships/slide" Target="slides/slide15.xml"/><Relationship Id="rId41" Type="http://schemas.openxmlformats.org/officeDocument/2006/relationships/commentAuthors" Target="commen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go Sumner2" userId="b1e8eb99-5a6c-4e35-b428-ef788f2044ee" providerId="ADAL" clId="{C84F339D-0459-4D69-8024-DB45AEC02FB7}"/>
    <pc:docChg chg="undo modSld">
      <pc:chgData name="Hugo Sumner2" userId="b1e8eb99-5a6c-4e35-b428-ef788f2044ee" providerId="ADAL" clId="{C84F339D-0459-4D69-8024-DB45AEC02FB7}" dt="2020-01-09T11:03:13.514" v="21" actId="115"/>
      <pc:docMkLst>
        <pc:docMk/>
      </pc:docMkLst>
      <pc:sldChg chg="modAnim">
        <pc:chgData name="Hugo Sumner2" userId="b1e8eb99-5a6c-4e35-b428-ef788f2044ee" providerId="ADAL" clId="{C84F339D-0459-4D69-8024-DB45AEC02FB7}" dt="2020-01-09T11:01:26.195" v="4"/>
        <pc:sldMkLst>
          <pc:docMk/>
          <pc:sldMk cId="2457660123" sldId="266"/>
        </pc:sldMkLst>
      </pc:sldChg>
      <pc:sldChg chg="modSp">
        <pc:chgData name="Hugo Sumner2" userId="b1e8eb99-5a6c-4e35-b428-ef788f2044ee" providerId="ADAL" clId="{C84F339D-0459-4D69-8024-DB45AEC02FB7}" dt="2020-01-09T11:02:49.089" v="15" actId="115"/>
        <pc:sldMkLst>
          <pc:docMk/>
          <pc:sldMk cId="4254941849" sldId="394"/>
        </pc:sldMkLst>
        <pc:spChg chg="mod">
          <ac:chgData name="Hugo Sumner2" userId="b1e8eb99-5a6c-4e35-b428-ef788f2044ee" providerId="ADAL" clId="{C84F339D-0459-4D69-8024-DB45AEC02FB7}" dt="2020-01-09T11:02:49.089" v="15" actId="115"/>
          <ac:spMkLst>
            <pc:docMk/>
            <pc:sldMk cId="4254941849" sldId="394"/>
            <ac:spMk id="4" creationId="{00000000-0000-0000-0000-000000000000}"/>
          </ac:spMkLst>
        </pc:spChg>
      </pc:sldChg>
      <pc:sldChg chg="modSp">
        <pc:chgData name="Hugo Sumner2" userId="b1e8eb99-5a6c-4e35-b428-ef788f2044ee" providerId="ADAL" clId="{C84F339D-0459-4D69-8024-DB45AEC02FB7}" dt="2020-01-09T11:02:54.097" v="16" actId="115"/>
        <pc:sldMkLst>
          <pc:docMk/>
          <pc:sldMk cId="2631076031" sldId="396"/>
        </pc:sldMkLst>
        <pc:spChg chg="mod">
          <ac:chgData name="Hugo Sumner2" userId="b1e8eb99-5a6c-4e35-b428-ef788f2044ee" providerId="ADAL" clId="{C84F339D-0459-4D69-8024-DB45AEC02FB7}" dt="2020-01-09T11:02:54.097" v="16" actId="115"/>
          <ac:spMkLst>
            <pc:docMk/>
            <pc:sldMk cId="2631076031" sldId="396"/>
            <ac:spMk id="4" creationId="{00000000-0000-0000-0000-000000000000}"/>
          </ac:spMkLst>
        </pc:spChg>
      </pc:sldChg>
      <pc:sldChg chg="modSp">
        <pc:chgData name="Hugo Sumner2" userId="b1e8eb99-5a6c-4e35-b428-ef788f2044ee" providerId="ADAL" clId="{C84F339D-0459-4D69-8024-DB45AEC02FB7}" dt="2020-01-09T11:02:57.676" v="17" actId="115"/>
        <pc:sldMkLst>
          <pc:docMk/>
          <pc:sldMk cId="1766376795" sldId="397"/>
        </pc:sldMkLst>
        <pc:spChg chg="mod">
          <ac:chgData name="Hugo Sumner2" userId="b1e8eb99-5a6c-4e35-b428-ef788f2044ee" providerId="ADAL" clId="{C84F339D-0459-4D69-8024-DB45AEC02FB7}" dt="2020-01-09T11:02:57.676" v="17" actId="115"/>
          <ac:spMkLst>
            <pc:docMk/>
            <pc:sldMk cId="1766376795" sldId="397"/>
            <ac:spMk id="4" creationId="{00000000-0000-0000-0000-000000000000}"/>
          </ac:spMkLst>
        </pc:spChg>
      </pc:sldChg>
      <pc:sldChg chg="modSp">
        <pc:chgData name="Hugo Sumner2" userId="b1e8eb99-5a6c-4e35-b428-ef788f2044ee" providerId="ADAL" clId="{C84F339D-0459-4D69-8024-DB45AEC02FB7}" dt="2020-01-09T11:03:02.184" v="18" actId="115"/>
        <pc:sldMkLst>
          <pc:docMk/>
          <pc:sldMk cId="397848454" sldId="398"/>
        </pc:sldMkLst>
        <pc:spChg chg="mod">
          <ac:chgData name="Hugo Sumner2" userId="b1e8eb99-5a6c-4e35-b428-ef788f2044ee" providerId="ADAL" clId="{C84F339D-0459-4D69-8024-DB45AEC02FB7}" dt="2020-01-09T11:03:02.184" v="18" actId="115"/>
          <ac:spMkLst>
            <pc:docMk/>
            <pc:sldMk cId="397848454" sldId="398"/>
            <ac:spMk id="4" creationId="{00000000-0000-0000-0000-000000000000}"/>
          </ac:spMkLst>
        </pc:spChg>
      </pc:sldChg>
      <pc:sldChg chg="modSp">
        <pc:chgData name="Hugo Sumner2" userId="b1e8eb99-5a6c-4e35-b428-ef788f2044ee" providerId="ADAL" clId="{C84F339D-0459-4D69-8024-DB45AEC02FB7}" dt="2020-01-09T11:02:21.772" v="10" actId="115"/>
        <pc:sldMkLst>
          <pc:docMk/>
          <pc:sldMk cId="1457026722" sldId="399"/>
        </pc:sldMkLst>
        <pc:spChg chg="mod">
          <ac:chgData name="Hugo Sumner2" userId="b1e8eb99-5a6c-4e35-b428-ef788f2044ee" providerId="ADAL" clId="{C84F339D-0459-4D69-8024-DB45AEC02FB7}" dt="2020-01-09T11:02:21.772" v="10" actId="115"/>
          <ac:spMkLst>
            <pc:docMk/>
            <pc:sldMk cId="1457026722" sldId="399"/>
            <ac:spMk id="4" creationId="{00000000-0000-0000-0000-000000000000}"/>
          </ac:spMkLst>
        </pc:spChg>
      </pc:sldChg>
      <pc:sldChg chg="modSp">
        <pc:chgData name="Hugo Sumner2" userId="b1e8eb99-5a6c-4e35-b428-ef788f2044ee" providerId="ADAL" clId="{C84F339D-0459-4D69-8024-DB45AEC02FB7}" dt="2020-01-09T11:03:05.467" v="19" actId="115"/>
        <pc:sldMkLst>
          <pc:docMk/>
          <pc:sldMk cId="817749095" sldId="400"/>
        </pc:sldMkLst>
        <pc:spChg chg="mod">
          <ac:chgData name="Hugo Sumner2" userId="b1e8eb99-5a6c-4e35-b428-ef788f2044ee" providerId="ADAL" clId="{C84F339D-0459-4D69-8024-DB45AEC02FB7}" dt="2020-01-09T11:03:05.467" v="19" actId="115"/>
          <ac:spMkLst>
            <pc:docMk/>
            <pc:sldMk cId="817749095" sldId="400"/>
            <ac:spMk id="4" creationId="{00000000-0000-0000-0000-000000000000}"/>
          </ac:spMkLst>
        </pc:spChg>
      </pc:sldChg>
      <pc:sldChg chg="modSp">
        <pc:chgData name="Hugo Sumner2" userId="b1e8eb99-5a6c-4e35-b428-ef788f2044ee" providerId="ADAL" clId="{C84F339D-0459-4D69-8024-DB45AEC02FB7}" dt="2020-01-09T11:03:09.873" v="20" actId="115"/>
        <pc:sldMkLst>
          <pc:docMk/>
          <pc:sldMk cId="561179294" sldId="401"/>
        </pc:sldMkLst>
        <pc:spChg chg="mod">
          <ac:chgData name="Hugo Sumner2" userId="b1e8eb99-5a6c-4e35-b428-ef788f2044ee" providerId="ADAL" clId="{C84F339D-0459-4D69-8024-DB45AEC02FB7}" dt="2020-01-09T11:03:09.873" v="20" actId="115"/>
          <ac:spMkLst>
            <pc:docMk/>
            <pc:sldMk cId="561179294" sldId="401"/>
            <ac:spMk id="4" creationId="{00000000-0000-0000-0000-000000000000}"/>
          </ac:spMkLst>
        </pc:spChg>
      </pc:sldChg>
      <pc:sldChg chg="modSp">
        <pc:chgData name="Hugo Sumner2" userId="b1e8eb99-5a6c-4e35-b428-ef788f2044ee" providerId="ADAL" clId="{C84F339D-0459-4D69-8024-DB45AEC02FB7}" dt="2020-01-09T11:03:13.514" v="21" actId="115"/>
        <pc:sldMkLst>
          <pc:docMk/>
          <pc:sldMk cId="1117950855" sldId="402"/>
        </pc:sldMkLst>
        <pc:spChg chg="mod">
          <ac:chgData name="Hugo Sumner2" userId="b1e8eb99-5a6c-4e35-b428-ef788f2044ee" providerId="ADAL" clId="{C84F339D-0459-4D69-8024-DB45AEC02FB7}" dt="2020-01-09T11:03:13.514" v="21" actId="115"/>
          <ac:spMkLst>
            <pc:docMk/>
            <pc:sldMk cId="1117950855" sldId="402"/>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18302" y="0"/>
            <a:ext cx="4298103" cy="342180"/>
          </a:xfrm>
          <a:prstGeom prst="rect">
            <a:avLst/>
          </a:prstGeom>
        </p:spPr>
        <p:txBody>
          <a:bodyPr vert="horz" lIns="91440" tIns="45720" rIns="91440" bIns="45720" rtlCol="0"/>
          <a:lstStyle>
            <a:lvl1pPr algn="r">
              <a:defRPr sz="1200"/>
            </a:lvl1pPr>
          </a:lstStyle>
          <a:p>
            <a:fld id="{742ACDF9-4F45-4109-853B-A37C0C97C5EC}" type="datetimeFigureOut">
              <a:rPr lang="en-GB" smtClean="0"/>
              <a:t>15/12/2020</a:t>
            </a:fld>
            <a:endParaRPr lang="en-GB" dirty="0"/>
          </a:p>
        </p:txBody>
      </p:sp>
      <p:sp>
        <p:nvSpPr>
          <p:cNvPr id="4" name="Footer Placeholder 3"/>
          <p:cNvSpPr>
            <a:spLocks noGrp="1"/>
          </p:cNvSpPr>
          <p:nvPr>
            <p:ph type="ftr" sz="quarter" idx="2"/>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18302" y="6477722"/>
            <a:ext cx="4298103" cy="342178"/>
          </a:xfrm>
          <a:prstGeom prst="rect">
            <a:avLst/>
          </a:prstGeom>
        </p:spPr>
        <p:txBody>
          <a:bodyPr vert="horz" lIns="91440" tIns="45720" rIns="91440" bIns="45720" rtlCol="0" anchor="b"/>
          <a:lstStyle>
            <a:lvl1pPr algn="r">
              <a:defRPr sz="1200"/>
            </a:lvl1pPr>
          </a:lstStyle>
          <a:p>
            <a:fld id="{9209A2A3-375C-41D2-B2CA-0E9F49BC0D0C}" type="slidenum">
              <a:rPr lang="en-GB" smtClean="0"/>
              <a:t>‹#›</a:t>
            </a:fld>
            <a:endParaRPr lang="en-GB" dirty="0"/>
          </a:p>
        </p:txBody>
      </p:sp>
    </p:spTree>
    <p:extLst>
      <p:ext uri="{BB962C8B-B14F-4D97-AF65-F5344CB8AC3E}">
        <p14:creationId xmlns:p14="http://schemas.microsoft.com/office/powerpoint/2010/main" val="2261235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618302" y="0"/>
            <a:ext cx="4298103" cy="342180"/>
          </a:xfrm>
          <a:prstGeom prst="rect">
            <a:avLst/>
          </a:prstGeom>
        </p:spPr>
        <p:txBody>
          <a:bodyPr vert="horz" lIns="91440" tIns="45720" rIns="91440" bIns="45720" rtlCol="0"/>
          <a:lstStyle>
            <a:lvl1pPr algn="r">
              <a:defRPr sz="1200"/>
            </a:lvl1pPr>
          </a:lstStyle>
          <a:p>
            <a:fld id="{58FD1BCE-2196-4369-8FA8-A36E2593F3F9}" type="datetimeFigureOut">
              <a:rPr lang="en-GB" smtClean="0"/>
              <a:t>15/12/2020</a:t>
            </a:fld>
            <a:endParaRPr lang="en-GB" dirty="0"/>
          </a:p>
        </p:txBody>
      </p:sp>
      <p:sp>
        <p:nvSpPr>
          <p:cNvPr id="4" name="Slide Image Placeholder 3"/>
          <p:cNvSpPr>
            <a:spLocks noGrp="1" noRot="1" noChangeAspect="1"/>
          </p:cNvSpPr>
          <p:nvPr>
            <p:ph type="sldImg" idx="2"/>
          </p:nvPr>
        </p:nvSpPr>
        <p:spPr>
          <a:xfrm>
            <a:off x="2913063" y="852488"/>
            <a:ext cx="4092575" cy="23018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91870" y="3282076"/>
            <a:ext cx="7934960" cy="2685336"/>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618302" y="6477722"/>
            <a:ext cx="4298103" cy="342178"/>
          </a:xfrm>
          <a:prstGeom prst="rect">
            <a:avLst/>
          </a:prstGeom>
        </p:spPr>
        <p:txBody>
          <a:bodyPr vert="horz" lIns="91440" tIns="45720" rIns="91440" bIns="45720" rtlCol="0" anchor="b"/>
          <a:lstStyle>
            <a:lvl1pPr algn="r">
              <a:defRPr sz="1200"/>
            </a:lvl1pPr>
          </a:lstStyle>
          <a:p>
            <a:fld id="{5D9F5426-27A5-4531-AEAF-F216ECB52FC1}" type="slidenum">
              <a:rPr lang="en-GB" smtClean="0"/>
              <a:t>‹#›</a:t>
            </a:fld>
            <a:endParaRPr lang="en-GB" dirty="0"/>
          </a:p>
        </p:txBody>
      </p:sp>
    </p:spTree>
    <p:extLst>
      <p:ext uri="{BB962C8B-B14F-4D97-AF65-F5344CB8AC3E}">
        <p14:creationId xmlns:p14="http://schemas.microsoft.com/office/powerpoint/2010/main" val="13390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t>Welcome</a:t>
            </a:r>
          </a:p>
          <a:p>
            <a:r>
              <a:rPr lang="en-GB" sz="1000" b="0" dirty="0"/>
              <a:t>Introduce</a:t>
            </a:r>
            <a:r>
              <a:rPr lang="en-GB" sz="1000" b="0" baseline="0" dirty="0"/>
              <a:t> EPIC Engineers Workshop, developed in partnership with HS2</a:t>
            </a:r>
            <a:endParaRPr lang="en-GB" sz="1000"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9F5426-27A5-4531-AEAF-F216ECB52FC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667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a:t>
            </a:r>
            <a:r>
              <a:rPr lang="en-US" b="1" baseline="0" dirty="0"/>
              <a:t> the team</a:t>
            </a:r>
            <a:endParaRPr lang="en-US" b="1" dirty="0"/>
          </a:p>
          <a:p>
            <a:r>
              <a:rPr lang="en-US" b="0" dirty="0"/>
              <a:t>Use</a:t>
            </a:r>
            <a:r>
              <a:rPr lang="en-US" b="0" baseline="0" dirty="0"/>
              <a:t> this slide for optional additional information on Civil Engineering</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10</a:t>
            </a:fld>
            <a:endParaRPr lang="en-GB" dirty="0"/>
          </a:p>
        </p:txBody>
      </p:sp>
    </p:spTree>
    <p:extLst>
      <p:ext uri="{BB962C8B-B14F-4D97-AF65-F5344CB8AC3E}">
        <p14:creationId xmlns:p14="http://schemas.microsoft.com/office/powerpoint/2010/main" val="27911864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 team</a:t>
            </a:r>
          </a:p>
          <a:p>
            <a:r>
              <a:rPr lang="en-US" b="0" dirty="0"/>
              <a:t>Use</a:t>
            </a:r>
            <a:r>
              <a:rPr lang="en-US" b="0" baseline="0" dirty="0"/>
              <a:t> this slide for optional additional information on Environmental Advisory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11</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 team</a:t>
            </a:r>
          </a:p>
          <a:p>
            <a:r>
              <a:rPr lang="en-US" b="0" dirty="0"/>
              <a:t>Use</a:t>
            </a:r>
            <a:r>
              <a:rPr lang="en-US" b="0" baseline="0" dirty="0"/>
              <a:t> this slide for optional additional information on BIM Technicians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12</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a:t>
            </a:r>
            <a:r>
              <a:rPr lang="en-US" b="1" baseline="0" dirty="0"/>
              <a:t> team</a:t>
            </a:r>
            <a:endParaRPr lang="en-US" b="1" dirty="0"/>
          </a:p>
          <a:p>
            <a:r>
              <a:rPr lang="en-US" b="0" dirty="0"/>
              <a:t>Use</a:t>
            </a:r>
            <a:r>
              <a:rPr lang="en-US" b="0" baseline="0" dirty="0"/>
              <a:t> this slide for optional additional information on Customer Experience Design</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13</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HS2 EPIC App</a:t>
            </a:r>
          </a:p>
          <a:p>
            <a:r>
              <a:rPr lang="en-US" b="0" i="0" dirty="0"/>
              <a:t>Students can have 15 minutes to research their job</a:t>
            </a:r>
            <a:r>
              <a:rPr lang="en-US" b="0" i="0" baseline="0" dirty="0"/>
              <a:t> role using the HS2 EPIC App. </a:t>
            </a:r>
            <a:endParaRPr lang="en-US" b="0" i="0" dirty="0"/>
          </a:p>
          <a:p>
            <a:r>
              <a:rPr lang="en-US" b="0" i="0" baseline="0" dirty="0"/>
              <a:t>Allow students 15 minutes to explore the app and to find two extra pieces of information for their job description.</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14</a:t>
            </a:fld>
            <a:endParaRPr lang="en-GB" dirty="0"/>
          </a:p>
        </p:txBody>
      </p:sp>
    </p:spTree>
    <p:extLst>
      <p:ext uri="{BB962C8B-B14F-4D97-AF65-F5344CB8AC3E}">
        <p14:creationId xmlns:p14="http://schemas.microsoft.com/office/powerpoint/2010/main" val="28331387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Introduce the Stations of the Future activity,</a:t>
            </a:r>
            <a:r>
              <a:rPr lang="en-US" b="0" baseline="0" dirty="0">
                <a:latin typeface="Arial" panose="020B0604020202020204" pitchFamily="34" charset="0"/>
                <a:cs typeface="Arial" panose="020B0604020202020204" pitchFamily="34" charset="0"/>
              </a:rPr>
              <a:t> where students must create a design for a train station to be opened in the year 2050. Outline the key criteria an</a:t>
            </a:r>
            <a:r>
              <a:rPr lang="en-US" b="0" i="0" baseline="0" dirty="0">
                <a:latin typeface="Arial" panose="020B0604020202020204" pitchFamily="34" charset="0"/>
                <a:cs typeface="Arial" panose="020B0604020202020204" pitchFamily="34" charset="0"/>
              </a:rPr>
              <a:t>d essential skills. </a:t>
            </a:r>
          </a:p>
          <a:p>
            <a:endParaRPr lang="en-US" b="0" baseline="0" dirty="0"/>
          </a:p>
          <a:p>
            <a:r>
              <a:rPr lang="en-US" b="0" baseline="0" dirty="0"/>
              <a:t>Assess whether students can differentiate between labelling and annotation and explain any misconceptions.</a:t>
            </a:r>
          </a:p>
          <a:p>
            <a:endParaRPr lang="en-US" b="0" baseline="0" dirty="0"/>
          </a:p>
          <a:p>
            <a:r>
              <a:rPr lang="en-US" b="0" baseline="0" dirty="0"/>
              <a:t>The reason for choosing 2050 is that this would be a realistic date for the opening of a train station if we were to decide to build a new railway today. </a:t>
            </a:r>
          </a:p>
          <a:p>
            <a:endParaRPr lang="en-US" b="0" baseline="0" dirty="0"/>
          </a:p>
          <a:p>
            <a:r>
              <a:rPr lang="en-US" b="0" baseline="0" dirty="0"/>
              <a:t>The following slides are to help inspire your students. Use them to show examples and to get your students thinking about their designs. When you are confident that they are ready to start, let them start. Make sure that you tell them how long they have.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15</a:t>
            </a:fld>
            <a:endParaRPr lang="en-GB" dirty="0"/>
          </a:p>
        </p:txBody>
      </p:sp>
    </p:spTree>
    <p:extLst>
      <p:ext uri="{BB962C8B-B14F-4D97-AF65-F5344CB8AC3E}">
        <p14:creationId xmlns:p14="http://schemas.microsoft.com/office/powerpoint/2010/main" val="40239603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16</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17</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18</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19</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introduces the workshop and this session’s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four</a:t>
            </a:r>
            <a:r>
              <a:rPr lang="en-US" b="0" baseline="0" dirty="0"/>
              <a:t> essential skills used in this challenge: creativity, teamwork, listening and speaking.</a:t>
            </a:r>
            <a:endParaRPr lang="en-US" b="0" i="0" dirty="0"/>
          </a:p>
          <a:p>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20</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four</a:t>
            </a:r>
            <a:r>
              <a:rPr lang="en-US" b="0" baseline="0" dirty="0"/>
              <a:t> essential skills used in this challenge: creativity, teamwork, listening and speaking.</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21</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four</a:t>
            </a:r>
            <a:r>
              <a:rPr lang="en-US" b="0" baseline="0" dirty="0"/>
              <a:t> essential skills used in this challenge: creativity, teamwork, listening and speaking.</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22</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b="0" dirty="0"/>
              <a:t>Introduce the four</a:t>
            </a:r>
            <a:r>
              <a:rPr lang="en-US" b="0" baseline="0" dirty="0"/>
              <a:t> essential skills used in this challenge: creativity, teamwork, listening and speaking.</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23</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The next three slides are extra hints and explanations for your students. Use these as appropriate during the making activity. </a:t>
            </a:r>
          </a:p>
          <a:p>
            <a:r>
              <a:rPr lang="en-US" b="0" dirty="0"/>
              <a:t>This section is for inspiration.</a:t>
            </a:r>
            <a:r>
              <a:rPr lang="en-US" b="0" baseline="0" dirty="0"/>
              <a:t> You may wish to use other techniques for inspiring students, such as a visualisation.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24</a:t>
            </a:fld>
            <a:endParaRPr lang="en-GB" dirty="0"/>
          </a:p>
        </p:txBody>
      </p:sp>
    </p:spTree>
    <p:extLst>
      <p:ext uri="{BB962C8B-B14F-4D97-AF65-F5344CB8AC3E}">
        <p14:creationId xmlns:p14="http://schemas.microsoft.com/office/powerpoint/2010/main" val="21086710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This section is for inspiration.</a:t>
            </a:r>
            <a:r>
              <a:rPr lang="en-US" b="0" baseline="0" dirty="0"/>
              <a:t> You may wish to use other techniques for inspiring students, such as a guided </a:t>
            </a:r>
            <a:r>
              <a:rPr lang="en-US" b="0" baseline="0" dirty="0" err="1"/>
              <a:t>visualisation</a:t>
            </a:r>
            <a:r>
              <a:rPr lang="en-US" b="0" baseline="0" dirty="0"/>
              <a:t>. </a:t>
            </a:r>
            <a:endParaRPr lang="en-US" b="0" dirty="0"/>
          </a:p>
          <a:p>
            <a:endParaRPr lang="en-GB" dirty="0"/>
          </a:p>
        </p:txBody>
      </p:sp>
      <p:sp>
        <p:nvSpPr>
          <p:cNvPr id="4" name="Slide Number Placeholder 3"/>
          <p:cNvSpPr>
            <a:spLocks noGrp="1"/>
          </p:cNvSpPr>
          <p:nvPr>
            <p:ph type="sldNum" sz="quarter" idx="10"/>
          </p:nvPr>
        </p:nvSpPr>
        <p:spPr/>
        <p:txBody>
          <a:bodyPr/>
          <a:lstStyle/>
          <a:p>
            <a:fld id="{5D9F5426-27A5-4531-AEAF-F216ECB52FC1}" type="slidenum">
              <a:rPr lang="en-GB" smtClean="0"/>
              <a:t>25</a:t>
            </a:fld>
            <a:endParaRPr lang="en-GB" dirty="0"/>
          </a:p>
        </p:txBody>
      </p:sp>
    </p:spTree>
    <p:extLst>
      <p:ext uri="{BB962C8B-B14F-4D97-AF65-F5344CB8AC3E}">
        <p14:creationId xmlns:p14="http://schemas.microsoft.com/office/powerpoint/2010/main" val="27679257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Explain to students that stations must meet the needs of all people. How could the requirements of these people impact on the design of the station? They should</a:t>
            </a:r>
            <a:r>
              <a:rPr lang="en-US" b="0" baseline="0" dirty="0"/>
              <a:t> consider all people in the list above. Students should ensure that their stations are fully accessible and inclusive to all. You could mention Universal Design principles at this point.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26</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27</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28</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29</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 will</a:t>
            </a:r>
            <a:r>
              <a:rPr lang="en-US" b="0" baseline="0" dirty="0"/>
              <a:t> embed the HS2 Introduction video.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Presentations</a:t>
            </a:r>
          </a:p>
          <a:p>
            <a:r>
              <a:rPr lang="en-US" b="0" dirty="0"/>
              <a:t>Students</a:t>
            </a:r>
            <a:r>
              <a:rPr lang="en-US" b="0" baseline="0" dirty="0"/>
              <a:t> now have five minutes to present their work in a conference-style presentation. </a:t>
            </a:r>
          </a:p>
          <a:p>
            <a:endParaRPr lang="en-US" b="0" baseline="0" dirty="0"/>
          </a:p>
          <a:p>
            <a:r>
              <a:rPr lang="en-US" b="0" baseline="0" dirty="0"/>
              <a:t>Two students from each group will remain at their table, whilst the other two will circulate to other group's tables. Swap movers and presenters after two and a half minutes, taking a total of five minutes. </a:t>
            </a:r>
          </a:p>
          <a:p>
            <a:endParaRPr lang="en-US" b="0" baseline="0" dirty="0"/>
          </a:p>
          <a:p>
            <a:r>
              <a:rPr lang="en-US" b="0" baseline="0" dirty="0"/>
              <a:t>Allow students time to discuss what they have seen if timings allow.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30</a:t>
            </a:fld>
            <a:endParaRPr lang="en-GB" dirty="0"/>
          </a:p>
        </p:txBody>
      </p:sp>
    </p:spTree>
    <p:extLst>
      <p:ext uri="{BB962C8B-B14F-4D97-AF65-F5344CB8AC3E}">
        <p14:creationId xmlns:p14="http://schemas.microsoft.com/office/powerpoint/2010/main" val="13848304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Guide students to reflect on their essential skills and</a:t>
            </a:r>
            <a:r>
              <a:rPr lang="en-US" b="0" baseline="0" dirty="0"/>
              <a:t> their learning across the day. </a:t>
            </a:r>
          </a:p>
          <a:p>
            <a:r>
              <a:rPr lang="en-US" b="0" baseline="0" dirty="0"/>
              <a:t>Ensure that you complete a proper plenary. </a:t>
            </a:r>
          </a:p>
          <a:p>
            <a:r>
              <a:rPr lang="en-US" b="0" baseline="0" dirty="0"/>
              <a:t>Examples could be to question students on how they improved their essential skills, or whether they are now more or less inclined towards a STEM career than at the beginning of the session.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31</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Careers</a:t>
            </a:r>
            <a:r>
              <a:rPr lang="en-US" baseline="0" dirty="0"/>
              <a:t> Video</a:t>
            </a:r>
            <a:endParaRPr lang="en-US" dirty="0"/>
          </a:p>
          <a:p>
            <a:r>
              <a:rPr lang="en-US" b="0" dirty="0"/>
              <a:t>Play this careers video to inspire your students about their</a:t>
            </a:r>
            <a:r>
              <a:rPr lang="en-US" b="0" baseline="0" dirty="0"/>
              <a:t> future education and careers pathways.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This</a:t>
            </a:r>
            <a:r>
              <a:rPr lang="en-US" b="0" baseline="0" dirty="0"/>
              <a:t> screen should be left on at the end of the session if students wish to copy down any of </a:t>
            </a:r>
            <a:r>
              <a:rPr lang="en-US" b="0" baseline="0"/>
              <a:t>the links.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33</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shows the proposed HS2 route. Try to start from the city nearest in location to your students.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gives a sense of the HS2 timeline. The second arrow represents approximately when the students will leave college or sixth form (2025 for year 7, 2024 for year 8, 2023 for year 9).</a:t>
            </a:r>
          </a:p>
          <a:p>
            <a:br>
              <a:rPr lang="en-US" b="0" baseline="0" dirty="0"/>
            </a:br>
            <a:r>
              <a:rPr lang="en-US" b="0" baseline="0" dirty="0"/>
              <a:t>Explain why HS2 is being built. The firstly reduce journey times between the cities, but also allow more efficient use of our current network. Ultimately, it is for more people to travel to more places, faster.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Stations</a:t>
            </a:r>
            <a:r>
              <a:rPr lang="en-US" baseline="0" dirty="0"/>
              <a:t> of the Future</a:t>
            </a:r>
            <a:endParaRPr lang="en-US" dirty="0"/>
          </a:p>
          <a:p>
            <a:r>
              <a:rPr lang="en-US" b="0" dirty="0"/>
              <a:t>This is the start of the first activity,</a:t>
            </a:r>
            <a:r>
              <a:rPr lang="en-US" b="0" baseline="0" dirty="0"/>
              <a:t> Stations of the Future. Use the text on the slide to introduce the activity and learning objectives. See the activity guide for the inventory to this activity. </a:t>
            </a:r>
            <a:endParaRPr lang="en-US" b="0" dirty="0"/>
          </a:p>
          <a:p>
            <a:endParaRPr lang="en-US" dirty="0"/>
          </a:p>
        </p:txBody>
      </p:sp>
      <p:sp>
        <p:nvSpPr>
          <p:cNvPr id="4" name="Slide Number Placeholder 3"/>
          <p:cNvSpPr>
            <a:spLocks noGrp="1"/>
          </p:cNvSpPr>
          <p:nvPr>
            <p:ph type="sldNum" sz="quarter" idx="10"/>
          </p:nvPr>
        </p:nvSpPr>
        <p:spPr/>
        <p:txBody>
          <a:bodyPr/>
          <a:lstStyle/>
          <a:p>
            <a:fld id="{5D9F5426-27A5-4531-AEAF-F216ECB52FC1}" type="slidenum">
              <a:rPr lang="en-GB" smtClean="0"/>
              <a:t>6</a:t>
            </a:fld>
            <a:endParaRPr lang="en-GB" dirty="0"/>
          </a:p>
        </p:txBody>
      </p:sp>
    </p:spTree>
    <p:extLst>
      <p:ext uri="{BB962C8B-B14F-4D97-AF65-F5344CB8AC3E}">
        <p14:creationId xmlns:p14="http://schemas.microsoft.com/office/powerpoint/2010/main" val="18757085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dirty="0"/>
              <a:t>Play this video to introduce the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7</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Joining the team</a:t>
            </a:r>
          </a:p>
          <a:p>
            <a:r>
              <a:rPr lang="en-US" b="0" dirty="0"/>
              <a:t>Your students are to complete Challenge 1: Joining the team</a:t>
            </a:r>
            <a:r>
              <a:rPr lang="en-US" b="0" baseline="0" dirty="0"/>
              <a:t> questions a) and b). </a:t>
            </a:r>
            <a:endParaRPr lang="en-US" b="0" dirty="0"/>
          </a:p>
          <a:p>
            <a:r>
              <a:rPr lang="en-US" b="0" dirty="0"/>
              <a:t>Ask students to</a:t>
            </a:r>
            <a:r>
              <a:rPr lang="en-US" b="0" baseline="0" dirty="0"/>
              <a:t> read the job descriptions for each job role and to decide which one they will do in their team with their teammates. They should then answer question b) considering how their interests and skills match with their job role. </a:t>
            </a:r>
          </a:p>
        </p:txBody>
      </p:sp>
      <p:sp>
        <p:nvSpPr>
          <p:cNvPr id="4" name="Slide Number Placeholder 3"/>
          <p:cNvSpPr>
            <a:spLocks noGrp="1"/>
          </p:cNvSpPr>
          <p:nvPr>
            <p:ph type="sldNum" sz="quarter" idx="10"/>
          </p:nvPr>
        </p:nvSpPr>
        <p:spPr/>
        <p:txBody>
          <a:bodyPr/>
          <a:lstStyle/>
          <a:p>
            <a:fld id="{5D9F5426-27A5-4531-AEAF-F216ECB52FC1}" type="slidenum">
              <a:rPr lang="en-GB" smtClean="0"/>
              <a:t>8</a:t>
            </a:fld>
            <a:endParaRPr lang="en-GB" dirty="0"/>
          </a:p>
        </p:txBody>
      </p:sp>
    </p:spTree>
    <p:extLst>
      <p:ext uri="{BB962C8B-B14F-4D97-AF65-F5344CB8AC3E}">
        <p14:creationId xmlns:p14="http://schemas.microsoft.com/office/powerpoint/2010/main" val="28331387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Joining the team</a:t>
            </a:r>
          </a:p>
          <a:p>
            <a:r>
              <a:rPr lang="en-US" b="0" dirty="0">
                <a:latin typeface="Arial" panose="020B0604020202020204" pitchFamily="34" charset="0"/>
                <a:cs typeface="Arial" panose="020B0604020202020204" pitchFamily="34" charset="0"/>
              </a:rPr>
              <a:t>Introduce each</a:t>
            </a:r>
            <a:r>
              <a:rPr lang="en-US" b="0" baseline="0" dirty="0">
                <a:latin typeface="Arial" panose="020B0604020202020204" pitchFamily="34" charset="0"/>
                <a:cs typeface="Arial" panose="020B0604020202020204" pitchFamily="34" charset="0"/>
              </a:rPr>
              <a:t> job role.</a:t>
            </a: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D9F5426-27A5-4531-AEAF-F216ECB52FC1}" type="slidenum">
              <a:rPr lang="en-GB" smtClean="0"/>
              <a:t>9</a:t>
            </a:fld>
            <a:endParaRPr lang="en-GB" dirty="0"/>
          </a:p>
        </p:txBody>
      </p:sp>
    </p:spTree>
    <p:extLst>
      <p:ext uri="{BB962C8B-B14F-4D97-AF65-F5344CB8AC3E}">
        <p14:creationId xmlns:p14="http://schemas.microsoft.com/office/powerpoint/2010/main" val="41309433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2.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HS2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293506"/>
            <a:ext cx="10494169" cy="846113"/>
          </a:xfrm>
          <a:prstGeom prst="rect">
            <a:avLst/>
          </a:prstGeom>
        </p:spPr>
        <p:txBody>
          <a:bodyPr anchor="t"/>
          <a:lstStyle>
            <a:lvl1pPr algn="l">
              <a:defRPr sz="5400"/>
            </a:lvl1pPr>
          </a:lstStyle>
          <a:p>
            <a:r>
              <a:rPr lang="en-US" dirty="0"/>
              <a:t>Click to add title</a:t>
            </a:r>
            <a:endParaRPr lang="en-GB" dirty="0"/>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139619"/>
            <a:ext cx="10494169" cy="899888"/>
          </a:xfrm>
        </p:spPr>
        <p:txBody>
          <a:bodyPr/>
          <a:lstStyle>
            <a:lvl1pPr marL="0" indent="0" algn="l">
              <a:buNone/>
              <a:defRPr sz="22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4" name="Footer Placeholder 3"/>
          <p:cNvSpPr>
            <a:spLocks noGrp="1"/>
          </p:cNvSpPr>
          <p:nvPr>
            <p:ph type="ftr" sz="quarter" idx="10"/>
          </p:nvPr>
        </p:nvSpPr>
        <p:spPr/>
        <p:txBody>
          <a:bodyPr/>
          <a:lstStyle/>
          <a:p>
            <a:r>
              <a:rPr lang="en-GB" dirty="0"/>
              <a:t>www.hs2.org.uk</a:t>
            </a:r>
          </a:p>
        </p:txBody>
      </p:sp>
      <p:sp>
        <p:nvSpPr>
          <p:cNvPr id="5" name="Slide Number Placeholder 4"/>
          <p:cNvSpPr>
            <a:spLocks noGrp="1"/>
          </p:cNvSpPr>
          <p:nvPr>
            <p:ph type="sldNum" sz="quarter" idx="11"/>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prstGeom prst="rect">
            <a:avLst/>
          </a:prstGeo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66993186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228750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224454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4924956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520132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065058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328930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87279351"/>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008175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161856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a:prstGeom prst="rect">
            <a:avLst/>
          </a:prstGeo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920394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a:prstGeom prst="rect">
            <a:avLst/>
          </a:prstGeo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4413465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a:prstGeom prst="rect">
            <a:avLst/>
          </a:prstGeo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9809357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3D10FE7-9ABC-724B-AB6E-7A133D4CF6FE}"/>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6" name="Text Placeholder 6">
            <a:extLst>
              <a:ext uri="{FF2B5EF4-FFF2-40B4-BE49-F238E27FC236}">
                <a16:creationId xmlns:a16="http://schemas.microsoft.com/office/drawing/2014/main" id="{96E293E5-F86A-634D-82EB-20B0E15EC64E}"/>
              </a:ext>
            </a:extLst>
          </p:cNvPr>
          <p:cNvSpPr>
            <a:spLocks noGrp="1"/>
          </p:cNvSpPr>
          <p:nvPr>
            <p:ph type="body" sz="quarter" idx="13" hasCustomPrompt="1"/>
          </p:nvPr>
        </p:nvSpPr>
        <p:spPr>
          <a:xfrm>
            <a:off x="457200" y="1400401"/>
            <a:ext cx="8697074" cy="505530"/>
          </a:xfrm>
        </p:spPr>
        <p:txBody>
          <a:bodyPr/>
          <a:lstStyle>
            <a:lvl1pPr>
              <a:lnSpc>
                <a:spcPct val="100000"/>
              </a:lnSpc>
              <a:defRPr sz="1800" b="1">
                <a:solidFill>
                  <a:schemeClr val="bg2"/>
                </a:solidFill>
              </a:defRPr>
            </a:lvl1pPr>
          </a:lstStyle>
          <a:p>
            <a:pPr lvl="0"/>
            <a:r>
              <a:rPr lang="en-US" dirty="0"/>
              <a:t>Sub-heading</a:t>
            </a:r>
          </a:p>
        </p:txBody>
      </p:sp>
      <p:sp>
        <p:nvSpPr>
          <p:cNvPr id="7" name="Content Placeholder 2">
            <a:extLst>
              <a:ext uri="{FF2B5EF4-FFF2-40B4-BE49-F238E27FC236}">
                <a16:creationId xmlns:a16="http://schemas.microsoft.com/office/drawing/2014/main" id="{C7B39B37-1F05-354F-A66C-15BA6F940ADC}"/>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5251037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a:prstGeom prst="rect">
            <a:avLst/>
          </a:prstGeo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1308460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6049875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a:prstGeom prst="rect">
            <a:avLst/>
          </a:prstGeo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9"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427035"/>
            <a:ext cx="8697074" cy="505530"/>
          </a:xfrm>
        </p:spPr>
        <p:txBody>
          <a:bodyPr/>
          <a:lstStyle>
            <a:lvl1pPr>
              <a:lnSpc>
                <a:spcPct val="100000"/>
              </a:lnSpc>
              <a:defRPr sz="1800" b="1">
                <a:solidFill>
                  <a:schemeClr val="tx2"/>
                </a:solidFill>
              </a:defRPr>
            </a:lvl1pPr>
          </a:lstStyle>
          <a:p>
            <a:pPr lvl="0"/>
            <a:r>
              <a:rPr lang="en-US" dirty="0"/>
              <a:t>Sub-heading</a:t>
            </a:r>
          </a:p>
        </p:txBody>
      </p:sp>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211187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a:prstGeom prst="rect">
            <a:avLst/>
          </a:prstGeo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7965830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9620442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a:prstGeom prst="rect">
            <a:avLst/>
          </a:prstGeo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1011294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015201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a:prstGeom prst="rect">
            <a:avLst/>
          </a:prstGeo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152778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HS2 Titl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4033FBF8-E29C-D849-B7AA-5D566812CEC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0" y="0"/>
            <a:ext cx="12178253" cy="686428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4">
            <a:extLst>
              <a:ext uri="{FF2B5EF4-FFF2-40B4-BE49-F238E27FC236}">
                <a16:creationId xmlns:a16="http://schemas.microsoft.com/office/drawing/2014/main" id="{DD354A15-B8BB-FD4D-BBE6-D78C1F3723FF}"/>
              </a:ext>
            </a:extLst>
          </p:cNvPr>
          <p:cNvSpPr/>
          <p:nvPr userDrawn="1"/>
        </p:nvSpPr>
        <p:spPr>
          <a:xfrm>
            <a:off x="3020297" y="6334780"/>
            <a:ext cx="8562472"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 – </a:t>
            </a:r>
            <a:r>
              <a:rPr lang="en-US" sz="2400" b="1" dirty="0">
                <a:solidFill>
                  <a:schemeClr val="bg1"/>
                </a:solidFill>
              </a:rPr>
              <a:t>STATIONS OF THE FUTURE</a:t>
            </a:r>
          </a:p>
        </p:txBody>
      </p:sp>
    </p:spTree>
    <p:extLst>
      <p:ext uri="{BB962C8B-B14F-4D97-AF65-F5344CB8AC3E}">
        <p14:creationId xmlns:p14="http://schemas.microsoft.com/office/powerpoint/2010/main" val="410304042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27"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5684D44-EF23-CC46-8BBE-F649F4E5DBA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0547412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pic>
        <p:nvPicPr>
          <p:cNvPr id="4"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95CFABD-E41D-694B-AE86-B7ABC04971FE}"/>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36912026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1"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2" name="TextBox 11">
            <a:extLst>
              <a:ext uri="{FF2B5EF4-FFF2-40B4-BE49-F238E27FC236}">
                <a16:creationId xmlns:a16="http://schemas.microsoft.com/office/drawing/2014/main" id="{CD037C5C-2A96-0944-838B-4C009933E229}"/>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9135249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a:prstGeom prst="rect">
            <a:avLst/>
          </a:prstGeo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pic>
        <p:nvPicPr>
          <p:cNvPr id="9"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8" name="TextBox 7">
            <a:extLst>
              <a:ext uri="{FF2B5EF4-FFF2-40B4-BE49-F238E27FC236}">
                <a16:creationId xmlns:a16="http://schemas.microsoft.com/office/drawing/2014/main" id="{361B4260-39B9-7441-AC90-76AE426DB1B6}"/>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263466529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Large text pullout">
    <p:spTree>
      <p:nvGrpSpPr>
        <p:cNvPr id="1" name=""/>
        <p:cNvGrpSpPr/>
        <p:nvPr/>
      </p:nvGrpSpPr>
      <p:grpSpPr>
        <a:xfrm>
          <a:off x="0" y="0"/>
          <a:ext cx="0" cy="0"/>
          <a:chOff x="0" y="0"/>
          <a:chExt cx="0" cy="0"/>
        </a:xfrm>
      </p:grpSpPr>
      <p:pic>
        <p:nvPicPr>
          <p:cNvPr id="12"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Content Placeholder 10">
            <a:extLst>
              <a:ext uri="{FF2B5EF4-FFF2-40B4-BE49-F238E27FC236}">
                <a16:creationId xmlns:a16="http://schemas.microsoft.com/office/drawing/2014/main" id="{9EB08FFE-9DBC-479E-8FA9-48213EDC9B37}"/>
              </a:ext>
            </a:extLst>
          </p:cNvPr>
          <p:cNvSpPr>
            <a:spLocks noGrp="1"/>
          </p:cNvSpPr>
          <p:nvPr>
            <p:ph sz="quarter" idx="15"/>
          </p:nvPr>
        </p:nvSpPr>
        <p:spPr>
          <a:xfrm>
            <a:off x="457200" y="1371600"/>
            <a:ext cx="5716588" cy="3557588"/>
          </a:xfrm>
        </p:spPr>
        <p:txBody>
          <a:bodyPr/>
          <a:lstStyle>
            <a:lvl1pPr>
              <a:lnSpc>
                <a:spcPct val="100000"/>
              </a:lnSpc>
              <a:spcAft>
                <a:spcPts val="600"/>
              </a:spcAft>
              <a:defRPr sz="2200"/>
            </a:lvl1pPr>
            <a:lvl2pPr>
              <a:lnSpc>
                <a:spcPct val="100000"/>
              </a:lnSpc>
              <a:spcAft>
                <a:spcPts val="600"/>
              </a:spcAft>
              <a:buClr>
                <a:schemeClr val="bg2"/>
              </a:buClr>
              <a:defRPr sz="2200"/>
            </a:lvl2pPr>
            <a:lvl3pPr>
              <a:lnSpc>
                <a:spcPct val="100000"/>
              </a:lnSpc>
              <a:spcAft>
                <a:spcPts val="600"/>
              </a:spcAft>
              <a:buClr>
                <a:schemeClr val="bg2"/>
              </a:buClr>
              <a:defRPr sz="2200"/>
            </a:lvl3pPr>
            <a:lvl4pPr>
              <a:lnSpc>
                <a:spcPct val="100000"/>
              </a:lnSpc>
              <a:spcAft>
                <a:spcPts val="600"/>
              </a:spcAft>
              <a:buClr>
                <a:schemeClr val="bg2"/>
              </a:buClr>
              <a:defRPr sz="2200"/>
            </a:lvl4pPr>
            <a:lvl5pPr>
              <a:lnSpc>
                <a:spcPct val="100000"/>
              </a:lnSpc>
              <a:spcAft>
                <a:spcPts val="600"/>
              </a:spcAft>
              <a:buClr>
                <a:schemeClr val="bg2"/>
              </a:buCl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a:extLst>
              <a:ext uri="{FF2B5EF4-FFF2-40B4-BE49-F238E27FC236}">
                <a16:creationId xmlns:a16="http://schemas.microsoft.com/office/drawing/2014/main" id="{BEFBD50B-600E-4750-B8D8-9C3C4CEEE9F3}"/>
              </a:ext>
            </a:extLst>
          </p:cNvPr>
          <p:cNvSpPr>
            <a:spLocks noGrp="1"/>
          </p:cNvSpPr>
          <p:nvPr>
            <p:ph type="title" hasCustomPrompt="1"/>
          </p:nvPr>
        </p:nvSpPr>
        <p:spPr>
          <a:xfrm>
            <a:off x="457200" y="457200"/>
            <a:ext cx="11277600" cy="842963"/>
          </a:xfrm>
        </p:spPr>
        <p:txBody>
          <a:bodyPr/>
          <a:lstStyle>
            <a:lvl1pPr>
              <a:lnSpc>
                <a:spcPct val="100000"/>
              </a:lnSpc>
              <a:defRPr/>
            </a:lvl1pPr>
          </a:lstStyle>
          <a:p>
            <a:r>
              <a:rPr lang="en-US" dirty="0"/>
              <a:t>Title</a:t>
            </a:r>
            <a:endParaRPr lang="en-GB" dirty="0"/>
          </a:p>
        </p:txBody>
      </p:sp>
      <p:sp>
        <p:nvSpPr>
          <p:cNvPr id="9" name="Text Placeholder 8">
            <a:extLst>
              <a:ext uri="{FF2B5EF4-FFF2-40B4-BE49-F238E27FC236}">
                <a16:creationId xmlns:a16="http://schemas.microsoft.com/office/drawing/2014/main" id="{72964537-5735-4295-9929-030B90E3625A}"/>
              </a:ext>
            </a:extLst>
          </p:cNvPr>
          <p:cNvSpPr>
            <a:spLocks noGrp="1"/>
          </p:cNvSpPr>
          <p:nvPr>
            <p:ph type="body" sz="quarter" idx="14"/>
          </p:nvPr>
        </p:nvSpPr>
        <p:spPr>
          <a:xfrm>
            <a:off x="7124400" y="1371600"/>
            <a:ext cx="4610400" cy="3557588"/>
          </a:xfrm>
        </p:spPr>
        <p:txBody>
          <a:bodyPr/>
          <a:lstStyle>
            <a:lvl1pPr>
              <a:lnSpc>
                <a:spcPct val="100000"/>
              </a:lnSpc>
              <a:spcAft>
                <a:spcPts val="600"/>
              </a:spcAft>
              <a:defRPr sz="1800"/>
            </a:lvl1pPr>
            <a:lvl2pPr>
              <a:lnSpc>
                <a:spcPct val="100000"/>
              </a:lnSpc>
              <a:spcAft>
                <a:spcPts val="600"/>
              </a:spcAft>
              <a:buClr>
                <a:schemeClr val="bg2"/>
              </a:buClr>
              <a:defRPr sz="1800"/>
            </a:lvl2pPr>
            <a:lvl3pPr>
              <a:lnSpc>
                <a:spcPct val="100000"/>
              </a:lnSpc>
              <a:spcAft>
                <a:spcPts val="600"/>
              </a:spcAft>
              <a:buClr>
                <a:schemeClr val="bg2"/>
              </a:buClr>
              <a:defRPr sz="1800"/>
            </a:lvl3pPr>
            <a:lvl4pPr>
              <a:lnSpc>
                <a:spcPct val="100000"/>
              </a:lnSpc>
              <a:spcAft>
                <a:spcPts val="600"/>
              </a:spcAft>
              <a:buClr>
                <a:schemeClr val="bg2"/>
              </a:buClr>
              <a:defRPr sz="1800"/>
            </a:lvl4pPr>
            <a:lvl5pPr>
              <a:lnSpc>
                <a:spcPct val="100000"/>
              </a:lnSpc>
              <a:spcAft>
                <a:spcPts val="600"/>
              </a:spcAft>
              <a:buClr>
                <a:schemeClr val="bg2"/>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0" name="TextBox 9">
            <a:extLst>
              <a:ext uri="{FF2B5EF4-FFF2-40B4-BE49-F238E27FC236}">
                <a16:creationId xmlns:a16="http://schemas.microsoft.com/office/drawing/2014/main" id="{C91D52D9-51CD-C441-8775-27E550CAE0E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14314617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8614312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0151875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8127206" y="457200"/>
            <a:ext cx="3607594" cy="1271589"/>
          </a:xfrm>
        </p:spPr>
        <p:txBody>
          <a:bodyPr/>
          <a:lstStyle>
            <a:lvl1pPr>
              <a:lnSpc>
                <a:spcPct val="100000"/>
              </a:lnSpc>
              <a:defRPr/>
            </a:lvl1pPr>
          </a:lstStyle>
          <a:p>
            <a:r>
              <a:rPr lang="en-GB" dirty="0"/>
              <a:t>T</a:t>
            </a:r>
            <a:r>
              <a:rPr lang="en-US" dirty="0" err="1"/>
              <a:t>itle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54924739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090748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5879038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1335874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41082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8485568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pullou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2898086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0834101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44635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8681180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4060167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553219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91792818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96561928"/>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4590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694427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3451957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3368110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14825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8136851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1695695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1775514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6216842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29664774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370503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895484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00089353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0374875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3868177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2374570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49387828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8168115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6490950"/>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314972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046168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91978360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60536996"/>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134268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theme" Target="../theme/theme2.xml"/><Relationship Id="rId20" Type="http://schemas.openxmlformats.org/officeDocument/2006/relationships/slideLayout" Target="../slideLayouts/slideLayout65.xml"/><Relationship Id="rId41"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F5CECD05-2B64-4C0A-B244-E7625063457E}"/>
              </a:ext>
            </a:extLst>
          </p:cNvPr>
          <p:cNvSpPr>
            <a:spLocks noGrp="1"/>
          </p:cNvSpPr>
          <p:nvPr>
            <p:ph type="ftr" sz="quarter" idx="3"/>
          </p:nvPr>
        </p:nvSpPr>
        <p:spPr>
          <a:xfrm>
            <a:off x="547199" y="6483601"/>
            <a:ext cx="4117669" cy="212399"/>
          </a:xfrm>
          <a:prstGeom prst="rect">
            <a:avLst/>
          </a:prstGeom>
        </p:spPr>
        <p:txBody>
          <a:bodyPr vert="horz" lIns="0" tIns="0" rIns="0" bIns="0" rtlCol="0" anchor="t" anchorCtr="0">
            <a:noAutofit/>
          </a:bodyPr>
          <a:lstStyle>
            <a:lvl1pPr algn="l">
              <a:defRPr sz="1000">
                <a:solidFill>
                  <a:schemeClr val="tx1"/>
                </a:solidFill>
              </a:defRPr>
            </a:lvl1pPr>
          </a:lstStyle>
          <a:p>
            <a:r>
              <a:rPr lang="en-GB" dirty="0"/>
              <a:t>www.hs2.org.uk</a:t>
            </a:r>
          </a:p>
        </p:txBody>
      </p:sp>
      <p:sp>
        <p:nvSpPr>
          <p:cNvPr id="4" name="Slide Number Placeholder 3"/>
          <p:cNvSpPr>
            <a:spLocks noGrp="1"/>
          </p:cNvSpPr>
          <p:nvPr>
            <p:ph type="sldNum" sz="quarter" idx="4"/>
          </p:nvPr>
        </p:nvSpPr>
        <p:spPr>
          <a:xfrm>
            <a:off x="10901779" y="6483601"/>
            <a:ext cx="744984" cy="212399"/>
          </a:xfrm>
          <a:prstGeom prst="rect">
            <a:avLst/>
          </a:prstGeom>
        </p:spPr>
        <p:txBody>
          <a:bodyPr vert="horz" lIns="91440" tIns="45720" rIns="91440" bIns="45720" rtlCol="0" anchor="ctr"/>
          <a:lstStyle>
            <a:lvl1pPr algn="r">
              <a:defRPr sz="1200">
                <a:solidFill>
                  <a:schemeClr val="tx1">
                    <a:tint val="75000"/>
                  </a:schemeClr>
                </a:solidFill>
              </a:defRPr>
            </a:lvl1pPr>
          </a:lstStyle>
          <a:p>
            <a:fld id="{3DDFAA72-5DC3-4587-87F2-53D3D6F24F13}" type="slidenum">
              <a:rPr lang="en-GB" smtClean="0"/>
              <a:t>‹#›</a:t>
            </a:fld>
            <a:endParaRPr lang="en-GB" dirty="0"/>
          </a:p>
        </p:txBody>
      </p:sp>
      <p:pic>
        <p:nvPicPr>
          <p:cNvPr id="7" name="Picture 6">
            <a:extLst>
              <a:ext uri="{FF2B5EF4-FFF2-40B4-BE49-F238E27FC236}">
                <a16:creationId xmlns:a16="http://schemas.microsoft.com/office/drawing/2014/main" id="{03E3A527-B5DD-3E48-BCB8-62EAA878A320}"/>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p:blipFill>
        <p:spPr>
          <a:xfrm>
            <a:off x="0" y="9"/>
            <a:ext cx="12192000" cy="1866900"/>
          </a:xfrm>
          <a:prstGeom prst="rect">
            <a:avLst/>
          </a:prstGeom>
        </p:spPr>
      </p:pic>
      <p:sp>
        <p:nvSpPr>
          <p:cNvPr id="9" name="TextBox 8">
            <a:extLst>
              <a:ext uri="{FF2B5EF4-FFF2-40B4-BE49-F238E27FC236}">
                <a16:creationId xmlns:a16="http://schemas.microsoft.com/office/drawing/2014/main" id="{1DBD9571-1A35-F54C-BA13-8C9A63959D0E}"/>
              </a:ext>
            </a:extLst>
          </p:cNvPr>
          <p:cNvSpPr txBox="1"/>
          <p:nvPr userDrawn="1"/>
        </p:nvSpPr>
        <p:spPr>
          <a:xfrm>
            <a:off x="2551685" y="1562735"/>
            <a:ext cx="9183115" cy="430676"/>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 – </a:t>
            </a:r>
            <a:r>
              <a:rPr lang="en-US" sz="2400" b="1" dirty="0">
                <a:solidFill>
                  <a:schemeClr val="bg1"/>
                </a:solidFill>
              </a:rPr>
              <a:t>STATIONS OF THE FUTRE</a:t>
            </a:r>
          </a:p>
          <a:p>
            <a:pPr algn="l"/>
            <a:endParaRPr lang="en-US" sz="2400" b="1" i="0" baseline="0" dirty="0">
              <a:solidFill>
                <a:schemeClr val="bg1"/>
              </a:solidFill>
              <a:latin typeface="+mn-lt"/>
              <a:ea typeface="Open Sans Condensed Light" panose="020B0306030504020204" pitchFamily="34" charset="0"/>
              <a:cs typeface="Open Sans Condensed Light" panose="020B0306030504020204" pitchFamily="34" charset="0"/>
            </a:endParaRPr>
          </a:p>
        </p:txBody>
      </p:sp>
    </p:spTree>
    <p:extLst>
      <p:ext uri="{BB962C8B-B14F-4D97-AF65-F5344CB8AC3E}">
        <p14:creationId xmlns:p14="http://schemas.microsoft.com/office/powerpoint/2010/main" val="726639503"/>
      </p:ext>
    </p:extLst>
  </p:cSld>
  <p:clrMap bg1="lt1" tx1="dk1" bg2="lt2" tx2="dk2" accent1="accent1" accent2="accent2" accent3="accent3" accent4="accent4" accent5="accent5" accent6="accent6" hlink="hlink" folHlink="folHlink"/>
  <p:sldLayoutIdLst>
    <p:sldLayoutId id="2147483708" r:id="rId1"/>
    <p:sldLayoutId id="2147483737" r:id="rId2"/>
    <p:sldLayoutId id="2147483741" r:id="rId3"/>
    <p:sldLayoutId id="2147483739" r:id="rId4"/>
    <p:sldLayoutId id="2147483731" r:id="rId5"/>
    <p:sldLayoutId id="2147483722" r:id="rId6"/>
    <p:sldLayoutId id="2147483724" r:id="rId7"/>
    <p:sldLayoutId id="2147483723" r:id="rId8"/>
    <p:sldLayoutId id="2147483824" r:id="rId9"/>
    <p:sldLayoutId id="2147483726" r:id="rId10"/>
    <p:sldLayoutId id="2147483727" r:id="rId11"/>
    <p:sldLayoutId id="2147483825" r:id="rId12"/>
    <p:sldLayoutId id="2147483780" r:id="rId13"/>
    <p:sldLayoutId id="2147483795" r:id="rId14"/>
    <p:sldLayoutId id="2147483826" r:id="rId15"/>
    <p:sldLayoutId id="2147483806" r:id="rId16"/>
    <p:sldLayoutId id="2147483812" r:id="rId17"/>
    <p:sldLayoutId id="2147483818" r:id="rId18"/>
    <p:sldLayoutId id="2147483811" r:id="rId19"/>
    <p:sldLayoutId id="2147483814" r:id="rId20"/>
    <p:sldLayoutId id="2147483827" r:id="rId21"/>
    <p:sldLayoutId id="2147483828" r:id="rId22"/>
    <p:sldLayoutId id="2147483819" r:id="rId23"/>
    <p:sldLayoutId id="2147483820" r:id="rId24"/>
    <p:sldLayoutId id="2147483709" r:id="rId25"/>
    <p:sldLayoutId id="2147483815" r:id="rId26"/>
    <p:sldLayoutId id="2147483823" r:id="rId27"/>
    <p:sldLayoutId id="2147483816" r:id="rId28"/>
    <p:sldLayoutId id="2147483728" r:id="rId29"/>
    <p:sldLayoutId id="2147483808" r:id="rId30"/>
    <p:sldLayoutId id="2147483829" r:id="rId31"/>
    <p:sldLayoutId id="2147483796" r:id="rId32"/>
    <p:sldLayoutId id="2147483810" r:id="rId33"/>
    <p:sldLayoutId id="2147483803" r:id="rId34"/>
    <p:sldLayoutId id="2147483807" r:id="rId35"/>
    <p:sldLayoutId id="2147483740" r:id="rId36"/>
    <p:sldLayoutId id="2147483813" r:id="rId37"/>
    <p:sldLayoutId id="2147483801" r:id="rId38"/>
    <p:sldLayoutId id="2147483794" r:id="rId39"/>
    <p:sldLayoutId id="2147483793" r:id="rId40"/>
    <p:sldLayoutId id="2147483821" r:id="rId41"/>
    <p:sldLayoutId id="2147483822" r:id="rId42"/>
    <p:sldLayoutId id="2147483817" r:id="rId43"/>
    <p:sldLayoutId id="2147483831" r:id="rId44"/>
    <p:sldLayoutId id="2147483830"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2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5EF9DE-B2ED-44A5-93CA-236808786ED4}"/>
              </a:ext>
            </a:extLst>
          </p:cNvPr>
          <p:cNvSpPr>
            <a:spLocks noGrp="1"/>
          </p:cNvSpPr>
          <p:nvPr>
            <p:ph type="title"/>
          </p:nvPr>
        </p:nvSpPr>
        <p:spPr>
          <a:xfrm>
            <a:off x="457200" y="469392"/>
            <a:ext cx="11277600" cy="968474"/>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689826"/>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11">
          <p15:clr>
            <a:srgbClr val="F26B43"/>
          </p15:clr>
        </p15:guide>
        <p15:guide id="2" pos="3840">
          <p15:clr>
            <a:srgbClr val="F26B43"/>
          </p15:clr>
        </p15:guide>
        <p15:guide id="3" pos="6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4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23.png"/><Relationship Id="rId4"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25.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8" Type="http://schemas.openxmlformats.org/officeDocument/2006/relationships/hyperlink" Target="http://www.goconstruct.org/" TargetMode="External"/><Relationship Id="rId3" Type="http://schemas.openxmlformats.org/officeDocument/2006/relationships/image" Target="../media/image36.png"/><Relationship Id="rId7" Type="http://schemas.openxmlformats.org/officeDocument/2006/relationships/hyperlink" Target="http://www.ice.org.uk/" TargetMode="External"/><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hyperlink" Target="http://www.tomorrowsengineers.org.uk/" TargetMode="External"/><Relationship Id="rId5" Type="http://schemas.openxmlformats.org/officeDocument/2006/relationships/hyperlink" Target="http://www.skillsbuilder.org/" TargetMode="External"/><Relationship Id="rId4" Type="http://schemas.openxmlformats.org/officeDocument/2006/relationships/hyperlink" Target="http://www.hs2.org.uk/education" TargetMode="External"/><Relationship Id="rId9" Type="http://schemas.openxmlformats.org/officeDocument/2006/relationships/hyperlink" Target="http://www.nchsr.ac.uk/"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8330" y="1313427"/>
            <a:ext cx="10160000" cy="311421"/>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Arial"/>
              </a:rPr>
              <a:t>EPIC ENGINEERING: </a:t>
            </a:r>
            <a:r>
              <a:rPr kumimoji="0" lang="en-US" sz="1800" b="1" i="0" u="none" strike="noStrike" kern="1200" cap="none" spc="0" normalizeH="0" baseline="0" noProof="0" dirty="0">
                <a:ln>
                  <a:noFill/>
                </a:ln>
                <a:solidFill>
                  <a:srgbClr val="FFFFFF"/>
                </a:solidFill>
                <a:effectLst/>
                <a:uLnTx/>
                <a:uFillTx/>
                <a:latin typeface="Arial"/>
                <a:ea typeface="+mn-ea"/>
                <a:cs typeface="Arial"/>
              </a:rPr>
              <a:t>WELCOME TO THE TEAM PURPOSE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 name="TextBox 1">
            <a:extLst>
              <a:ext uri="{FF2B5EF4-FFF2-40B4-BE49-F238E27FC236}">
                <a16:creationId xmlns:a16="http://schemas.microsoft.com/office/drawing/2014/main" id="{24F68384-1B41-704E-B61A-0B7697FAA8A4}"/>
              </a:ext>
            </a:extLst>
          </p:cNvPr>
          <p:cNvSpPr txBox="1"/>
          <p:nvPr/>
        </p:nvSpPr>
        <p:spPr>
          <a:xfrm>
            <a:off x="7700211" y="650908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3" name="TextBox 2">
            <a:extLst>
              <a:ext uri="{FF2B5EF4-FFF2-40B4-BE49-F238E27FC236}">
                <a16:creationId xmlns:a16="http://schemas.microsoft.com/office/drawing/2014/main" id="{7F72A06E-F6A8-584C-AF0D-AC1D88A4BF03}"/>
              </a:ext>
            </a:extLst>
          </p:cNvPr>
          <p:cNvSpPr txBox="1"/>
          <p:nvPr/>
        </p:nvSpPr>
        <p:spPr>
          <a:xfrm>
            <a:off x="6882063" y="6521116"/>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4" name="TextBox 3">
            <a:extLst>
              <a:ext uri="{FF2B5EF4-FFF2-40B4-BE49-F238E27FC236}">
                <a16:creationId xmlns:a16="http://schemas.microsoft.com/office/drawing/2014/main" id="{79E390D6-1090-7B4C-8F51-E1BF676C56B1}"/>
              </a:ext>
            </a:extLst>
          </p:cNvPr>
          <p:cNvSpPr txBox="1"/>
          <p:nvPr/>
        </p:nvSpPr>
        <p:spPr>
          <a:xfrm>
            <a:off x="5727032" y="6545179"/>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5" name="TextBox 4"/>
          <p:cNvSpPr txBox="1"/>
          <p:nvPr/>
        </p:nvSpPr>
        <p:spPr>
          <a:xfrm>
            <a:off x="3057555" y="178725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7" name="TextBox 6"/>
          <p:cNvSpPr txBox="1"/>
          <p:nvPr/>
        </p:nvSpPr>
        <p:spPr>
          <a:xfrm>
            <a:off x="4186498" y="6584621"/>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Box 7"/>
          <p:cNvSpPr txBox="1"/>
          <p:nvPr/>
        </p:nvSpPr>
        <p:spPr>
          <a:xfrm>
            <a:off x="9337302" y="660813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9" name="TextBox 8"/>
          <p:cNvSpPr txBox="1"/>
          <p:nvPr/>
        </p:nvSpPr>
        <p:spPr>
          <a:xfrm>
            <a:off x="8202359" y="676358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80889289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022B5F88-1BD5-F14D-AC9A-791421344BE9}"/>
              </a:ext>
            </a:extLst>
          </p:cNvPr>
          <p:cNvSpPr txBox="1">
            <a:spLocks/>
          </p:cNvSpPr>
          <p:nvPr/>
        </p:nvSpPr>
        <p:spPr>
          <a:xfrm>
            <a:off x="1069200" y="2264400"/>
            <a:ext cx="9537840" cy="41364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cs typeface="Arial" panose="020B0604020202020204" pitchFamily="34" charset="0"/>
              </a:rPr>
              <a:t>Civil Engineer</a:t>
            </a:r>
          </a:p>
          <a:p>
            <a:pPr>
              <a:spcAft>
                <a:spcPts val="1500"/>
              </a:spcAft>
            </a:pPr>
            <a:r>
              <a:rPr lang="en-US" dirty="0">
                <a:latin typeface="Arial" panose="020B0604020202020204" pitchFamily="34" charset="0"/>
                <a:cs typeface="Arial" panose="020B0604020202020204" pitchFamily="34" charset="0"/>
              </a:rPr>
              <a:t>There are many types of engineering careers; from Civil and Structural Engineers to Mechanical, Electrical and Geotechnical. </a:t>
            </a:r>
          </a:p>
          <a:p>
            <a:pPr>
              <a:spcAft>
                <a:spcPts val="1500"/>
              </a:spcAft>
            </a:pPr>
            <a:r>
              <a:rPr lang="en-US" dirty="0">
                <a:latin typeface="Arial" panose="020B0604020202020204" pitchFamily="34" charset="0"/>
                <a:cs typeface="Arial" panose="020B0604020202020204" pitchFamily="34" charset="0"/>
              </a:rPr>
              <a:t>Civil Engineers deal with the design and construction of built structures, including railways, airports, roads, bridges, dams, pipelines, canals and other such projects. </a:t>
            </a:r>
          </a:p>
          <a:p>
            <a:pPr>
              <a:spcAft>
                <a:spcPts val="1500"/>
              </a:spcAft>
            </a:pPr>
            <a:r>
              <a:rPr lang="en-US" dirty="0">
                <a:latin typeface="Arial" panose="020B0604020202020204" pitchFamily="34" charset="0"/>
                <a:cs typeface="Arial" panose="020B0604020202020204" pitchFamily="34" charset="0"/>
              </a:rPr>
              <a:t>A key skill of an engineer is to match the right materials and construction to the right project, with Civil Engineers often working with reinforce concrete, brick and other materials. Civil Engineers also must work with others, taking advice from experts such as Environmental Advisors or GIS Technicians, or creating models with CAD Technicians. </a:t>
            </a:r>
          </a:p>
          <a:p>
            <a:pPr>
              <a:spcAft>
                <a:spcPts val="1500"/>
              </a:spcAft>
            </a:pPr>
            <a:r>
              <a:rPr lang="en-US" dirty="0">
                <a:latin typeface="Arial" panose="020B0604020202020204" pitchFamily="34" charset="0"/>
                <a:cs typeface="Arial" panose="020B0604020202020204" pitchFamily="34" charset="0"/>
              </a:rPr>
              <a:t>The usual route for becoming a chartered engineer is to study civil engineering at degree level, after A-Levels. There are also B-Tec and apprenticeship routes. </a:t>
            </a:r>
          </a:p>
          <a:p>
            <a:endParaRPr lang="en-US" dirty="0">
              <a:solidFill>
                <a:srgbClr val="000000"/>
              </a:solidFill>
              <a:latin typeface="Arial"/>
              <a:ea typeface="Arial"/>
              <a:cs typeface="Arial"/>
            </a:endParaRPr>
          </a:p>
          <a:p>
            <a:endParaRPr lang="en-US" dirty="0"/>
          </a:p>
          <a:p>
            <a:endParaRPr lang="en-US" dirty="0"/>
          </a:p>
        </p:txBody>
      </p:sp>
    </p:spTree>
    <p:extLst>
      <p:ext uri="{BB962C8B-B14F-4D97-AF65-F5344CB8AC3E}">
        <p14:creationId xmlns:p14="http://schemas.microsoft.com/office/powerpoint/2010/main" val="989536064"/>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Content Placeholder 4">
            <a:extLst>
              <a:ext uri="{FF2B5EF4-FFF2-40B4-BE49-F238E27FC236}">
                <a16:creationId xmlns:a16="http://schemas.microsoft.com/office/drawing/2014/main" id="{3E3C4991-7F3C-A442-8316-8BE055BE1A8F}"/>
              </a:ext>
            </a:extLst>
          </p:cNvPr>
          <p:cNvSpPr txBox="1">
            <a:spLocks/>
          </p:cNvSpPr>
          <p:nvPr/>
        </p:nvSpPr>
        <p:spPr>
          <a:xfrm>
            <a:off x="1069200" y="2264400"/>
            <a:ext cx="9438087" cy="442651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cs typeface="Arial" panose="020B0604020202020204" pitchFamily="34" charset="0"/>
              </a:rPr>
              <a:t>Environmental Advisor</a:t>
            </a:r>
          </a:p>
          <a:p>
            <a:pPr>
              <a:spcAft>
                <a:spcPts val="1500"/>
              </a:spcAft>
            </a:pPr>
            <a:r>
              <a:rPr lang="en-US" dirty="0">
                <a:latin typeface="Arial" panose="020B0604020202020204" pitchFamily="34" charset="0"/>
                <a:cs typeface="Arial" panose="020B0604020202020204" pitchFamily="34" charset="0"/>
              </a:rPr>
              <a:t>Their job is to design solutions to limit the environmental impact of engineering projects. Working closely with Ecologists, who study the natural environment, they advise Civil Engineers on issues such as noise and chemical pollution and habitat loss.</a:t>
            </a:r>
          </a:p>
          <a:p>
            <a:pPr>
              <a:spcAft>
                <a:spcPts val="1500"/>
              </a:spcAft>
            </a:pPr>
            <a:r>
              <a:rPr lang="en-US" dirty="0">
                <a:latin typeface="Arial" panose="020B0604020202020204" pitchFamily="34" charset="0"/>
                <a:cs typeface="Arial" panose="020B0604020202020204" pitchFamily="34" charset="0"/>
              </a:rPr>
              <a:t>Working on HS2, Environmental Advisors are responsible for the creation of green corridors and maintaining or replacing habitats along the route, such as meadows, wetland and woodlands. Environmental Advisors are also overseeing the creating of green bridges and bat barns, to help maintain bat populations as well as other woodland creatures.</a:t>
            </a:r>
          </a:p>
          <a:p>
            <a:pPr>
              <a:spcAft>
                <a:spcPts val="1500"/>
              </a:spcAft>
            </a:pPr>
            <a:r>
              <a:rPr lang="en-US" dirty="0">
                <a:latin typeface="Arial" panose="020B0604020202020204" pitchFamily="34" charset="0"/>
                <a:cs typeface="Arial" panose="020B0604020202020204" pitchFamily="34" charset="0"/>
              </a:rPr>
              <a:t>Environmental Advisors will usually enter the profession from having a degree in environmental science, biology, chemistry or geology. </a:t>
            </a:r>
          </a:p>
          <a:p>
            <a:pPr marL="342900" indent="-342900">
              <a:buFont typeface="Arial"/>
              <a:buChar char="•"/>
            </a:pPr>
            <a:endParaRPr lang="en-US" sz="20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45896914"/>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Content Placeholder 4">
            <a:extLst>
              <a:ext uri="{FF2B5EF4-FFF2-40B4-BE49-F238E27FC236}">
                <a16:creationId xmlns:a16="http://schemas.microsoft.com/office/drawing/2014/main" id="{E651F7AE-C450-184F-B178-02525A499D41}"/>
              </a:ext>
            </a:extLst>
          </p:cNvPr>
          <p:cNvSpPr txBox="1">
            <a:spLocks/>
          </p:cNvSpPr>
          <p:nvPr/>
        </p:nvSpPr>
        <p:spPr>
          <a:xfrm>
            <a:off x="1069200" y="2264400"/>
            <a:ext cx="8911404" cy="442651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cs typeface="Arial"/>
              </a:rPr>
              <a:t>Building Information Modelling(BIM) Technician</a:t>
            </a:r>
          </a:p>
          <a:p>
            <a:pPr>
              <a:spcAft>
                <a:spcPts val="1500"/>
              </a:spcAft>
            </a:pPr>
            <a:r>
              <a:rPr lang="en-US" dirty="0">
                <a:solidFill>
                  <a:schemeClr val="accent5">
                    <a:lumMod val="75000"/>
                    <a:lumOff val="25000"/>
                  </a:schemeClr>
                </a:solidFill>
                <a:latin typeface="Arial"/>
                <a:cs typeface="Arial"/>
              </a:rPr>
              <a:t>BIM Technicians produce the models and drawings during the design and construction phase of design. Using computer aided design, they can produce realistic and testable 2D and 3D models of buildings.</a:t>
            </a:r>
          </a:p>
          <a:p>
            <a:pPr>
              <a:spcAft>
                <a:spcPts val="1500"/>
              </a:spcAft>
            </a:pPr>
            <a:r>
              <a:rPr lang="en-US" dirty="0">
                <a:solidFill>
                  <a:schemeClr val="accent5">
                    <a:lumMod val="75000"/>
                    <a:lumOff val="25000"/>
                  </a:schemeClr>
                </a:solidFill>
                <a:latin typeface="Arial"/>
                <a:cs typeface="Arial"/>
              </a:rPr>
              <a:t>BIM Technicians work closely with Civil Engineers, using digital data manipulation to plan and test construction and they work with Customer Experience Designers to ensure that the building works for all customers. </a:t>
            </a:r>
          </a:p>
          <a:p>
            <a:pPr>
              <a:spcAft>
                <a:spcPts val="1500"/>
              </a:spcAft>
            </a:pPr>
            <a:r>
              <a:rPr lang="en-US" dirty="0">
                <a:solidFill>
                  <a:schemeClr val="accent5">
                    <a:lumMod val="75000"/>
                    <a:lumOff val="25000"/>
                  </a:schemeClr>
                </a:solidFill>
                <a:latin typeface="Arial"/>
                <a:cs typeface="Arial"/>
              </a:rPr>
              <a:t>BIM Technicians will enter the profession using many different routes from computer aided engineering degree, to a degree in architecture or quantity surveying. </a:t>
            </a:r>
          </a:p>
        </p:txBody>
      </p:sp>
    </p:spTree>
    <p:extLst>
      <p:ext uri="{BB962C8B-B14F-4D97-AF65-F5344CB8AC3E}">
        <p14:creationId xmlns:p14="http://schemas.microsoft.com/office/powerpoint/2010/main" val="2372784189"/>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Content Placeholder 4">
            <a:extLst>
              <a:ext uri="{FF2B5EF4-FFF2-40B4-BE49-F238E27FC236}">
                <a16:creationId xmlns:a16="http://schemas.microsoft.com/office/drawing/2014/main" id="{36A2BF59-8024-F548-930E-FA9EDF7AABFE}"/>
              </a:ext>
            </a:extLst>
          </p:cNvPr>
          <p:cNvSpPr txBox="1">
            <a:spLocks/>
          </p:cNvSpPr>
          <p:nvPr/>
        </p:nvSpPr>
        <p:spPr>
          <a:xfrm>
            <a:off x="1069200" y="2264400"/>
            <a:ext cx="9434945" cy="442651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GB" sz="3000" b="1" dirty="0">
                <a:solidFill>
                  <a:srgbClr val="0B4C86"/>
                </a:solidFill>
                <a:latin typeface="Arial" panose="020B0604020202020204" pitchFamily="34" charset="0"/>
                <a:cs typeface="Arial" panose="020B0604020202020204" pitchFamily="34" charset="0"/>
              </a:rPr>
              <a:t>Customer Experience (CX) Designer</a:t>
            </a:r>
          </a:p>
          <a:p>
            <a:pPr>
              <a:spcAft>
                <a:spcPts val="1500"/>
              </a:spcAft>
            </a:pPr>
            <a:r>
              <a:rPr lang="en-GB" dirty="0">
                <a:latin typeface="Arial" panose="020B0604020202020204" pitchFamily="34" charset="0"/>
                <a:cs typeface="Arial" panose="020B0604020202020204" pitchFamily="34" charset="0"/>
              </a:rPr>
              <a:t>Their job is to ensure that businesses put customers first, ensuring that the whole system is designed around the needs and comfort of the people who use the business’s products or services, as well as its employees and </a:t>
            </a:r>
            <a:r>
              <a:rPr lang="en-GB" dirty="0" err="1">
                <a:latin typeface="Arial" panose="020B0604020202020204" pitchFamily="34" charset="0"/>
                <a:cs typeface="Arial" panose="020B0604020202020204" pitchFamily="34" charset="0"/>
              </a:rPr>
              <a:t>ot</a:t>
            </a:r>
            <a:r>
              <a:rPr lang="en-US" dirty="0">
                <a:latin typeface="Arial" panose="020B0604020202020204" pitchFamily="34" charset="0"/>
                <a:cs typeface="Arial" panose="020B0604020202020204" pitchFamily="34" charset="0"/>
              </a:rPr>
              <a:t>he</a:t>
            </a:r>
            <a:r>
              <a:rPr lang="en-GB" dirty="0">
                <a:latin typeface="Arial" panose="020B0604020202020204" pitchFamily="34" charset="0"/>
                <a:cs typeface="Arial" panose="020B0604020202020204" pitchFamily="34" charset="0"/>
              </a:rPr>
              <a:t>r stakeholders.  </a:t>
            </a:r>
          </a:p>
          <a:p>
            <a:pPr>
              <a:spcAft>
                <a:spcPts val="1500"/>
              </a:spcAft>
            </a:pPr>
            <a:r>
              <a:rPr lang="en-GB" dirty="0">
                <a:latin typeface="Arial" panose="020B0604020202020204" pitchFamily="34" charset="0"/>
                <a:cs typeface="Arial" panose="020B0604020202020204" pitchFamily="34" charset="0"/>
              </a:rPr>
              <a:t>CX Designers work collaboratively with those involved at every stage of a customer’s journey, from Graphic and Interior Designers to Web Developers and station staff. They also have to be aware of future trends, to make sure that a building built in ten years’ time will be relevant for the people using it. </a:t>
            </a:r>
          </a:p>
          <a:p>
            <a:pPr>
              <a:spcAft>
                <a:spcPts val="1500"/>
              </a:spcAft>
            </a:pPr>
            <a:r>
              <a:rPr lang="en-GB" dirty="0">
                <a:latin typeface="Arial" panose="020B0604020202020204" pitchFamily="34" charset="0"/>
                <a:cs typeface="Arial" panose="020B0604020202020204" pitchFamily="34" charset="0"/>
              </a:rPr>
              <a:t>As this is a new and diverse area, people come into it from a variety of backgrounds. Some may come from a product design background, whereas others have user experience or app design degrees.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7547654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592C8DE-0258-AE4C-AA1B-408B630BF5AF}"/>
              </a:ext>
            </a:extLst>
          </p:cNvPr>
          <p:cNvSpPr>
            <a:spLocks noGrp="1"/>
          </p:cNvSpPr>
          <p:nvPr>
            <p:ph type="title"/>
          </p:nvPr>
        </p:nvSpPr>
        <p:spPr/>
        <p:txBody>
          <a:bodyPr/>
          <a:lstStyle/>
          <a:p>
            <a:endParaRPr lang="en-US"/>
          </a:p>
        </p:txBody>
      </p:sp>
      <p:sp>
        <p:nvSpPr>
          <p:cNvPr id="9" name="Content Placeholder 4">
            <a:extLst>
              <a:ext uri="{FF2B5EF4-FFF2-40B4-BE49-F238E27FC236}">
                <a16:creationId xmlns:a16="http://schemas.microsoft.com/office/drawing/2014/main" id="{A95B4DD7-614D-1F4B-A8C1-D4AA1FE071B1}"/>
              </a:ext>
            </a:extLst>
          </p:cNvPr>
          <p:cNvSpPr>
            <a:spLocks noGrp="1"/>
          </p:cNvSpPr>
          <p:nvPr>
            <p:ph idx="1"/>
          </p:nvPr>
        </p:nvSpPr>
        <p:spPr>
          <a:xfrm>
            <a:off x="1069200" y="2264400"/>
            <a:ext cx="3951687" cy="4058292"/>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HS2 EPIC AR App</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You will now use the EPIC AR App to research your job role and add to your job description.</a:t>
            </a:r>
          </a:p>
          <a:p>
            <a:pPr>
              <a:spcAft>
                <a:spcPts val="1500"/>
              </a:spcAft>
            </a:pPr>
            <a:r>
              <a:rPr lang="en-US" sz="2000" dirty="0">
                <a:latin typeface="Arial" panose="020B0604020202020204" pitchFamily="34" charset="0"/>
                <a:cs typeface="Arial" panose="020B0604020202020204" pitchFamily="34" charset="0"/>
              </a:rPr>
              <a:t>You should include two extra pieces of information that help to explain what your job involves. </a:t>
            </a:r>
          </a:p>
          <a:p>
            <a:pPr>
              <a:spcAft>
                <a:spcPts val="1500"/>
              </a:spcAft>
            </a:pPr>
            <a:r>
              <a:rPr lang="en-US" sz="2000" b="1" dirty="0">
                <a:latin typeface="Arial" panose="020B0604020202020204" pitchFamily="34" charset="0"/>
                <a:cs typeface="Arial" panose="020B0604020202020204" pitchFamily="34" charset="0"/>
              </a:rPr>
              <a:t>The password is 9999.</a:t>
            </a:r>
          </a:p>
        </p:txBody>
      </p:sp>
      <p:sp>
        <p:nvSpPr>
          <p:cNvPr id="4" name="Rectangle 3">
            <a:extLst>
              <a:ext uri="{FF2B5EF4-FFF2-40B4-BE49-F238E27FC236}">
                <a16:creationId xmlns:a16="http://schemas.microsoft.com/office/drawing/2014/main" id="{C85BEF34-223D-6848-8AB5-21970A239652}"/>
              </a:ext>
            </a:extLst>
          </p:cNvPr>
          <p:cNvSpPr/>
          <p:nvPr/>
        </p:nvSpPr>
        <p:spPr>
          <a:xfrm>
            <a:off x="6096000" y="2264400"/>
            <a:ext cx="5638800" cy="4136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5" name="TextBox 4">
            <a:extLst>
              <a:ext uri="{FF2B5EF4-FFF2-40B4-BE49-F238E27FC236}">
                <a16:creationId xmlns:a16="http://schemas.microsoft.com/office/drawing/2014/main" id="{74D6246E-3C07-314C-9164-3EE9F87C4680}"/>
              </a:ext>
            </a:extLst>
          </p:cNvPr>
          <p:cNvSpPr txBox="1"/>
          <p:nvPr/>
        </p:nvSpPr>
        <p:spPr>
          <a:xfrm>
            <a:off x="6982691" y="3429000"/>
            <a:ext cx="4106487" cy="1276004"/>
          </a:xfrm>
          <a:prstGeom prst="rect">
            <a:avLst/>
          </a:prstGeom>
          <a:noFill/>
        </p:spPr>
        <p:txBody>
          <a:bodyPr wrap="square" lIns="0" tIns="0" rIns="0" bIns="0" rtlCol="0">
            <a:noAutofit/>
          </a:bodyPr>
          <a:lstStyle/>
          <a:p>
            <a:pPr algn="l"/>
            <a:r>
              <a:rPr lang="en-US" sz="3000" b="1" dirty="0">
                <a:solidFill>
                  <a:srgbClr val="0B4C86"/>
                </a:solidFill>
              </a:rPr>
              <a:t>SCREENSHOTS?</a:t>
            </a:r>
          </a:p>
        </p:txBody>
      </p:sp>
    </p:spTree>
    <p:extLst>
      <p:ext uri="{BB962C8B-B14F-4D97-AF65-F5344CB8AC3E}">
        <p14:creationId xmlns:p14="http://schemas.microsoft.com/office/powerpoint/2010/main" val="99875188"/>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5AE577D-2C34-DD49-A885-F07AA23C35D3}"/>
              </a:ext>
            </a:extLst>
          </p:cNvPr>
          <p:cNvSpPr>
            <a:spLocks noGrp="1"/>
          </p:cNvSpPr>
          <p:nvPr>
            <p:ph idx="1"/>
          </p:nvPr>
        </p:nvSpPr>
        <p:spPr>
          <a:xfrm>
            <a:off x="1069200" y="2264400"/>
            <a:ext cx="10119731" cy="394428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Creating your proposal</a:t>
            </a:r>
          </a:p>
          <a:p>
            <a:pPr>
              <a:spcAft>
                <a:spcPts val="1500"/>
              </a:spcAft>
            </a:pPr>
            <a:r>
              <a:rPr lang="en-US" dirty="0">
                <a:latin typeface="Arial" panose="020B0604020202020204" pitchFamily="34" charset="0"/>
                <a:cs typeface="Arial" panose="020B0604020202020204" pitchFamily="34" charset="0"/>
              </a:rPr>
              <a:t>Imagine it is the year 2050. What will life be like? Taking on the role of a </a:t>
            </a:r>
            <a:r>
              <a:rPr lang="en-US" b="1" dirty="0">
                <a:latin typeface="Arial" panose="020B0604020202020204" pitchFamily="34" charset="0"/>
                <a:cs typeface="Arial" panose="020B0604020202020204" pitchFamily="34" charset="0"/>
              </a:rPr>
              <a:t>Civil Engineer, Customer Experience Designer, Environmental Advisor</a:t>
            </a:r>
            <a:r>
              <a:rPr lang="en-US" dirty="0">
                <a:latin typeface="Arial" panose="020B0604020202020204" pitchFamily="34" charset="0"/>
                <a:cs typeface="Arial" panose="020B0604020202020204" pitchFamily="34" charset="0"/>
              </a:rPr>
              <a:t> or </a:t>
            </a:r>
            <a:r>
              <a:rPr lang="en-US" b="1" dirty="0">
                <a:latin typeface="Arial" panose="020B0604020202020204" pitchFamily="34" charset="0"/>
                <a:cs typeface="Arial" panose="020B0604020202020204" pitchFamily="34" charset="0"/>
              </a:rPr>
              <a:t>BIM Technician</a:t>
            </a:r>
            <a:r>
              <a:rPr lang="en-US" dirty="0">
                <a:latin typeface="Arial" panose="020B0604020202020204" pitchFamily="34" charset="0"/>
                <a:cs typeface="Arial" panose="020B0604020202020204" pitchFamily="34" charset="0"/>
              </a:rPr>
              <a:t>, you will create a design proposal for a station of the future for a site in your town or city.</a:t>
            </a:r>
          </a:p>
          <a:p>
            <a:r>
              <a:rPr lang="en-GB" b="1" dirty="0">
                <a:solidFill>
                  <a:srgbClr val="0B4C86"/>
                </a:solidFill>
              </a:rPr>
              <a:t>You should include:</a:t>
            </a:r>
            <a:endParaRPr lang="en-US" b="1" dirty="0">
              <a:solidFill>
                <a:srgbClr val="0B4C86"/>
              </a:solidFill>
            </a:endParaRPr>
          </a:p>
          <a:p>
            <a:pPr marL="342900" lvl="0" indent="-342900">
              <a:buClr>
                <a:srgbClr val="3EAC4D"/>
              </a:buClr>
              <a:buFont typeface="Arial"/>
              <a:buChar char="•"/>
            </a:pPr>
            <a:r>
              <a:rPr lang="en-US" b="1" dirty="0"/>
              <a:t>An annotated map of a futuristic station. </a:t>
            </a:r>
          </a:p>
          <a:p>
            <a:pPr marL="342900" lvl="0" indent="-342900">
              <a:spcAft>
                <a:spcPts val="1500"/>
              </a:spcAft>
              <a:buClr>
                <a:srgbClr val="3EAC4D"/>
              </a:buClr>
              <a:buFont typeface="Arial"/>
              <a:buChar char="•"/>
            </a:pPr>
            <a:r>
              <a:rPr lang="en-US" b="1" dirty="0"/>
              <a:t>A front elevation drawing, showing the outside of the station building. </a:t>
            </a:r>
            <a:endParaRPr lang="en-GB" dirty="0"/>
          </a:p>
          <a:p>
            <a:r>
              <a:rPr lang="en-US" dirty="0">
                <a:latin typeface="Arial" panose="020B0604020202020204" pitchFamily="34" charset="0"/>
                <a:cs typeface="Arial" panose="020B0604020202020204" pitchFamily="34" charset="0"/>
              </a:rPr>
              <a:t>You will present this in a conference style presentation and be marked on your essential skills. </a:t>
            </a:r>
          </a:p>
          <a:p>
            <a:r>
              <a:rPr lang="en-US" dirty="0">
                <a:latin typeface="Arial" panose="020B0604020202020204" pitchFamily="34" charset="0"/>
                <a:cs typeface="Arial" panose="020B0604020202020204" pitchFamily="34" charset="0"/>
              </a:rPr>
              <a:t>You should focus on your </a:t>
            </a:r>
            <a:r>
              <a:rPr lang="en-US" b="1" dirty="0">
                <a:latin typeface="Arial" panose="020B0604020202020204" pitchFamily="34" charset="0"/>
                <a:cs typeface="Arial" panose="020B0604020202020204" pitchFamily="34" charset="0"/>
              </a:rPr>
              <a:t>Creativity, Teamwork </a:t>
            </a:r>
            <a:r>
              <a:rPr lang="en-US" dirty="0">
                <a:latin typeface="Arial" panose="020B0604020202020204" pitchFamily="34" charset="0"/>
                <a:cs typeface="Arial" panose="020B0604020202020204" pitchFamily="34" charset="0"/>
              </a:rPr>
              <a:t>and </a:t>
            </a:r>
            <a:r>
              <a:rPr lang="en-US" b="1" dirty="0">
                <a:latin typeface="Arial" panose="020B0604020202020204" pitchFamily="34" charset="0"/>
                <a:cs typeface="Arial" panose="020B0604020202020204" pitchFamily="34" charset="0"/>
              </a:rPr>
              <a:t>Listening and Presenting</a:t>
            </a:r>
          </a:p>
          <a:p>
            <a:endParaRPr lang="en-US" b="1" dirty="0"/>
          </a:p>
        </p:txBody>
      </p:sp>
    </p:spTree>
    <p:extLst>
      <p:ext uri="{BB962C8B-B14F-4D97-AF65-F5344CB8AC3E}">
        <p14:creationId xmlns:p14="http://schemas.microsoft.com/office/powerpoint/2010/main" val="237341639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600394A8-04B3-5D4F-BEAE-5C935EB31FA1}"/>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12" name="Picture 11" descr="site map2.png">
            <a:extLst>
              <a:ext uri="{FF2B5EF4-FFF2-40B4-BE49-F238E27FC236}">
                <a16:creationId xmlns:a16="http://schemas.microsoft.com/office/drawing/2014/main" id="{421E477E-C49A-1046-9C02-05BA4CCB3B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0909" y="193382"/>
            <a:ext cx="9324647" cy="6471236"/>
          </a:xfrm>
          <a:prstGeom prst="rect">
            <a:avLst/>
          </a:prstGeom>
        </p:spPr>
      </p:pic>
      <p:cxnSp>
        <p:nvCxnSpPr>
          <p:cNvPr id="13" name="Straight Arrow Connector 12">
            <a:extLst>
              <a:ext uri="{FF2B5EF4-FFF2-40B4-BE49-F238E27FC236}">
                <a16:creationId xmlns:a16="http://schemas.microsoft.com/office/drawing/2014/main" id="{1C4368C0-903B-C940-A02D-BB0EA3B81935}"/>
              </a:ext>
            </a:extLst>
          </p:cNvPr>
          <p:cNvCxnSpPr/>
          <p:nvPr/>
        </p:nvCxnSpPr>
        <p:spPr>
          <a:xfrm>
            <a:off x="1869954" y="3170919"/>
            <a:ext cx="368577" cy="492772"/>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pic>
        <p:nvPicPr>
          <p:cNvPr id="19" name="Picture 18" descr="Tom_ColorCorrected.png">
            <a:extLst>
              <a:ext uri="{FF2B5EF4-FFF2-40B4-BE49-F238E27FC236}">
                <a16:creationId xmlns:a16="http://schemas.microsoft.com/office/drawing/2014/main" id="{D396148F-988D-1341-84E2-75530A436733}"/>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48087"/>
          <a:stretch/>
        </p:blipFill>
        <p:spPr>
          <a:xfrm>
            <a:off x="-733045" y="3989220"/>
            <a:ext cx="2813275" cy="3831145"/>
          </a:xfrm>
          <a:prstGeom prst="rect">
            <a:avLst/>
          </a:prstGeom>
        </p:spPr>
      </p:pic>
      <p:pic>
        <p:nvPicPr>
          <p:cNvPr id="14" name="Picture 13">
            <a:extLst>
              <a:ext uri="{FF2B5EF4-FFF2-40B4-BE49-F238E27FC236}">
                <a16:creationId xmlns:a16="http://schemas.microsoft.com/office/drawing/2014/main" id="{C7FA02F6-8B7F-5543-B168-06E3FAB635BA}"/>
              </a:ext>
            </a:extLst>
          </p:cNvPr>
          <p:cNvPicPr>
            <a:picLocks noChangeAspect="1"/>
          </p:cNvPicPr>
          <p:nvPr/>
        </p:nvPicPr>
        <p:blipFill>
          <a:blip r:embed="rId5"/>
          <a:stretch>
            <a:fillRect/>
          </a:stretch>
        </p:blipFill>
        <p:spPr>
          <a:xfrm>
            <a:off x="10865556" y="352779"/>
            <a:ext cx="1213556" cy="809038"/>
          </a:xfrm>
          <a:prstGeom prst="rect">
            <a:avLst/>
          </a:prstGeom>
        </p:spPr>
      </p:pic>
      <p:sp>
        <p:nvSpPr>
          <p:cNvPr id="16" name="Rounded Rectangular Callout 15">
            <a:extLst>
              <a:ext uri="{FF2B5EF4-FFF2-40B4-BE49-F238E27FC236}">
                <a16:creationId xmlns:a16="http://schemas.microsoft.com/office/drawing/2014/main" id="{CB6368EF-09DB-9649-A946-2FAB14122874}"/>
              </a:ext>
            </a:extLst>
          </p:cNvPr>
          <p:cNvSpPr/>
          <p:nvPr/>
        </p:nvSpPr>
        <p:spPr>
          <a:xfrm>
            <a:off x="181443" y="1814008"/>
            <a:ext cx="2232764" cy="1672929"/>
          </a:xfrm>
          <a:prstGeom prst="wedgeRoundRectCallout">
            <a:avLst>
              <a:gd name="adj1" fmla="val -21736"/>
              <a:gd name="adj2" fmla="val 76958"/>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0"/>
              </a:spcAft>
            </a:pPr>
            <a:r>
              <a:rPr lang="en-GB" sz="1600" dirty="0">
                <a:solidFill>
                  <a:srgbClr val="0B4C86"/>
                </a:solidFill>
                <a:ea typeface="ＭＳ 明朝"/>
                <a:cs typeface="Times New Roman"/>
              </a:rPr>
              <a:t>Think about how you can mitigate for the environmental impact of the station on the site.</a:t>
            </a:r>
          </a:p>
        </p:txBody>
      </p:sp>
      <p:sp>
        <p:nvSpPr>
          <p:cNvPr id="18" name="Rounded Rectangular Callout 17">
            <a:extLst>
              <a:ext uri="{FF2B5EF4-FFF2-40B4-BE49-F238E27FC236}">
                <a16:creationId xmlns:a16="http://schemas.microsoft.com/office/drawing/2014/main" id="{7DFEB49B-6988-DD48-AB9B-72C0612EC5AE}"/>
              </a:ext>
            </a:extLst>
          </p:cNvPr>
          <p:cNvSpPr/>
          <p:nvPr/>
        </p:nvSpPr>
        <p:spPr>
          <a:xfrm>
            <a:off x="1994989" y="5107563"/>
            <a:ext cx="2702517" cy="1346092"/>
          </a:xfrm>
          <a:prstGeom prst="wedgeRoundRectCallout">
            <a:avLst>
              <a:gd name="adj1" fmla="val -64738"/>
              <a:gd name="adj2" fmla="val 9370"/>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Plan how people will travel sustainably to and from your station and how your station is </a:t>
            </a:r>
            <a:r>
              <a:rPr lang="en-US" sz="1600" dirty="0" err="1">
                <a:solidFill>
                  <a:srgbClr val="0B4C86"/>
                </a:solidFill>
              </a:rPr>
              <a:t>powered.a</a:t>
            </a:r>
            <a:endParaRPr lang="en-US" sz="1600" dirty="0">
              <a:solidFill>
                <a:srgbClr val="0B4C86"/>
              </a:solidFill>
            </a:endParaRPr>
          </a:p>
        </p:txBody>
      </p:sp>
    </p:spTree>
    <p:extLst>
      <p:ext uri="{BB962C8B-B14F-4D97-AF65-F5344CB8AC3E}">
        <p14:creationId xmlns:p14="http://schemas.microsoft.com/office/powerpoint/2010/main" val="3505565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6072C51F-8521-3842-879D-E9BDE00F0F13}"/>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12" name="Picture 11" descr="site map2.png">
            <a:extLst>
              <a:ext uri="{FF2B5EF4-FFF2-40B4-BE49-F238E27FC236}">
                <a16:creationId xmlns:a16="http://schemas.microsoft.com/office/drawing/2014/main" id="{52B11A5B-7F14-A046-B059-EAAEA8B4F5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21136" y="205078"/>
            <a:ext cx="9324647" cy="6471236"/>
          </a:xfrm>
          <a:prstGeom prst="rect">
            <a:avLst/>
          </a:prstGeom>
        </p:spPr>
      </p:pic>
      <p:cxnSp>
        <p:nvCxnSpPr>
          <p:cNvPr id="14" name="Straight Arrow Connector 13">
            <a:extLst>
              <a:ext uri="{FF2B5EF4-FFF2-40B4-BE49-F238E27FC236}">
                <a16:creationId xmlns:a16="http://schemas.microsoft.com/office/drawing/2014/main" id="{0C979F6C-0684-264D-BCAE-1C6E24772A43}"/>
              </a:ext>
            </a:extLst>
          </p:cNvPr>
          <p:cNvCxnSpPr/>
          <p:nvPr/>
        </p:nvCxnSpPr>
        <p:spPr>
          <a:xfrm>
            <a:off x="1869954" y="3170919"/>
            <a:ext cx="368577" cy="492772"/>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16" name="Text Box 21">
            <a:extLst>
              <a:ext uri="{FF2B5EF4-FFF2-40B4-BE49-F238E27FC236}">
                <a16:creationId xmlns:a16="http://schemas.microsoft.com/office/drawing/2014/main" id="{D239F2F6-5755-E249-823C-921BBE5194E3}"/>
              </a:ext>
            </a:extLst>
          </p:cNvPr>
          <p:cNvSpPr txBox="1"/>
          <p:nvPr/>
        </p:nvSpPr>
        <p:spPr>
          <a:xfrm>
            <a:off x="141101" y="2052816"/>
            <a:ext cx="2279370" cy="1192408"/>
          </a:xfrm>
          <a:prstGeom prst="rect">
            <a:avLst/>
          </a:prstGeom>
          <a:solidFill>
            <a:schemeClr val="bg1"/>
          </a:solidFill>
          <a:ln w="63500">
            <a:solidFill>
              <a:srgbClr val="3EAC4D"/>
            </a:solid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600" dirty="0">
                <a:effectLst/>
                <a:latin typeface="Arial"/>
                <a:ea typeface="ＭＳ 明朝"/>
                <a:cs typeface="Times New Roman"/>
              </a:rPr>
              <a:t>Use annotations and additional sketches to explain your ideas.</a:t>
            </a:r>
            <a:endParaRPr lang="en-GB" sz="1600" dirty="0">
              <a:effectLst/>
              <a:ea typeface="ＭＳ 明朝"/>
              <a:cs typeface="Times New Roman"/>
            </a:endParaRPr>
          </a:p>
        </p:txBody>
      </p:sp>
      <p:pic>
        <p:nvPicPr>
          <p:cNvPr id="17" name="Picture 16">
            <a:extLst>
              <a:ext uri="{FF2B5EF4-FFF2-40B4-BE49-F238E27FC236}">
                <a16:creationId xmlns:a16="http://schemas.microsoft.com/office/drawing/2014/main" id="{EB526083-4A2E-434B-BBDB-396539777216}"/>
              </a:ext>
            </a:extLst>
          </p:cNvPr>
          <p:cNvPicPr>
            <a:picLocks noChangeAspect="1"/>
          </p:cNvPicPr>
          <p:nvPr/>
        </p:nvPicPr>
        <p:blipFill>
          <a:blip r:embed="rId4"/>
          <a:stretch>
            <a:fillRect/>
          </a:stretch>
        </p:blipFill>
        <p:spPr>
          <a:xfrm>
            <a:off x="10865556" y="352779"/>
            <a:ext cx="1213556" cy="809038"/>
          </a:xfrm>
          <a:prstGeom prst="rect">
            <a:avLst/>
          </a:prstGeom>
        </p:spPr>
      </p:pic>
      <p:sp>
        <p:nvSpPr>
          <p:cNvPr id="18" name="Rounded Rectangular Callout 17">
            <a:extLst>
              <a:ext uri="{FF2B5EF4-FFF2-40B4-BE49-F238E27FC236}">
                <a16:creationId xmlns:a16="http://schemas.microsoft.com/office/drawing/2014/main" id="{55C8BC97-302A-8646-AB0F-ADEFFE1B5C51}"/>
              </a:ext>
            </a:extLst>
          </p:cNvPr>
          <p:cNvSpPr/>
          <p:nvPr/>
        </p:nvSpPr>
        <p:spPr>
          <a:xfrm>
            <a:off x="9398113" y="2537012"/>
            <a:ext cx="2495114" cy="1333715"/>
          </a:xfrm>
          <a:prstGeom prst="wedgeRoundRectCallout">
            <a:avLst>
              <a:gd name="adj1" fmla="val 8611"/>
              <a:gd name="adj2" fmla="val 81162"/>
              <a:gd name="adj3" fmla="val 16667"/>
            </a:avLst>
          </a:prstGeom>
          <a:solidFill>
            <a:schemeClr val="bg1"/>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19" name="Text Box 22">
            <a:extLst>
              <a:ext uri="{FF2B5EF4-FFF2-40B4-BE49-F238E27FC236}">
                <a16:creationId xmlns:a16="http://schemas.microsoft.com/office/drawing/2014/main" id="{89B940BD-F5FF-0144-ADF8-FD6F6792431F}"/>
              </a:ext>
            </a:extLst>
          </p:cNvPr>
          <p:cNvSpPr txBox="1"/>
          <p:nvPr/>
        </p:nvSpPr>
        <p:spPr>
          <a:xfrm>
            <a:off x="9500995" y="2635948"/>
            <a:ext cx="2323452" cy="781357"/>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600" dirty="0">
                <a:effectLst/>
                <a:latin typeface="Arial"/>
                <a:ea typeface="ＭＳ 明朝"/>
                <a:cs typeface="Times New Roman"/>
              </a:rPr>
              <a:t>Include a floor plan map of the station, including main features of the building.</a:t>
            </a:r>
            <a:endParaRPr lang="en-GB" sz="1600" dirty="0">
              <a:effectLst/>
              <a:ea typeface="ＭＳ 明朝"/>
              <a:cs typeface="Times New Roman"/>
            </a:endParaRPr>
          </a:p>
        </p:txBody>
      </p:sp>
      <p:sp>
        <p:nvSpPr>
          <p:cNvPr id="20" name="Rounded Rectangular Callout 19">
            <a:extLst>
              <a:ext uri="{FF2B5EF4-FFF2-40B4-BE49-F238E27FC236}">
                <a16:creationId xmlns:a16="http://schemas.microsoft.com/office/drawing/2014/main" id="{8E2A59FE-C1D5-2446-A70E-AB50C8D35A48}"/>
              </a:ext>
            </a:extLst>
          </p:cNvPr>
          <p:cNvSpPr/>
          <p:nvPr/>
        </p:nvSpPr>
        <p:spPr>
          <a:xfrm>
            <a:off x="6115110" y="5381589"/>
            <a:ext cx="3924767" cy="987633"/>
          </a:xfrm>
          <a:prstGeom prst="wedgeRoundRectCallout">
            <a:avLst>
              <a:gd name="adj1" fmla="val 60967"/>
              <a:gd name="adj2" fmla="val -32787"/>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0"/>
              </a:spcAft>
            </a:pPr>
            <a:r>
              <a:rPr lang="en-GB" sz="1600" dirty="0">
                <a:solidFill>
                  <a:srgbClr val="1D3673"/>
                </a:solidFill>
                <a:ea typeface="ＭＳ 明朝"/>
                <a:cs typeface="Times New Roman"/>
              </a:rPr>
              <a:t>Think about how your station occupies the site. Think about the local geology and other geographical features</a:t>
            </a:r>
          </a:p>
        </p:txBody>
      </p:sp>
      <p:pic>
        <p:nvPicPr>
          <p:cNvPr id="21" name="Picture 20" descr="Cassandra_ColorCorrected.png">
            <a:extLst>
              <a:ext uri="{FF2B5EF4-FFF2-40B4-BE49-F238E27FC236}">
                <a16:creationId xmlns:a16="http://schemas.microsoft.com/office/drawing/2014/main" id="{3E232099-E3A9-A741-85FF-106F7E970D1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4239" r="40065"/>
          <a:stretch/>
        </p:blipFill>
        <p:spPr>
          <a:xfrm>
            <a:off x="9825900" y="4117807"/>
            <a:ext cx="2577552" cy="3172908"/>
          </a:xfrm>
          <a:prstGeom prst="rect">
            <a:avLst/>
          </a:prstGeom>
        </p:spPr>
      </p:pic>
    </p:spTree>
    <p:extLst>
      <p:ext uri="{BB962C8B-B14F-4D97-AF65-F5344CB8AC3E}">
        <p14:creationId xmlns:p14="http://schemas.microsoft.com/office/powerpoint/2010/main" val="2642311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sp>
        <p:nvSpPr>
          <p:cNvPr id="8" name="Rectangle 7">
            <a:extLst>
              <a:ext uri="{FF2B5EF4-FFF2-40B4-BE49-F238E27FC236}">
                <a16:creationId xmlns:a16="http://schemas.microsoft.com/office/drawing/2014/main" id="{428390E8-E400-0349-88F7-4F28E25B9DF5}"/>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9" name="Picture 8" descr="site map2.png">
            <a:extLst>
              <a:ext uri="{FF2B5EF4-FFF2-40B4-BE49-F238E27FC236}">
                <a16:creationId xmlns:a16="http://schemas.microsoft.com/office/drawing/2014/main" id="{E1759840-1B1B-ED4B-AC4D-D955759E25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991" y="201558"/>
            <a:ext cx="9324647" cy="6471236"/>
          </a:xfrm>
          <a:prstGeom prst="rect">
            <a:avLst/>
          </a:prstGeom>
        </p:spPr>
      </p:pic>
      <p:pic>
        <p:nvPicPr>
          <p:cNvPr id="10" name="Picture 9">
            <a:extLst>
              <a:ext uri="{FF2B5EF4-FFF2-40B4-BE49-F238E27FC236}">
                <a16:creationId xmlns:a16="http://schemas.microsoft.com/office/drawing/2014/main" id="{E3645A1E-5E76-8041-93ED-C2B285947907}"/>
              </a:ext>
            </a:extLst>
          </p:cNvPr>
          <p:cNvPicPr>
            <a:picLocks noChangeAspect="1"/>
          </p:cNvPicPr>
          <p:nvPr/>
        </p:nvPicPr>
        <p:blipFill>
          <a:blip r:embed="rId4"/>
          <a:stretch>
            <a:fillRect/>
          </a:stretch>
        </p:blipFill>
        <p:spPr>
          <a:xfrm>
            <a:off x="10865556" y="352779"/>
            <a:ext cx="1213556" cy="809038"/>
          </a:xfrm>
          <a:prstGeom prst="rect">
            <a:avLst/>
          </a:prstGeom>
        </p:spPr>
      </p:pic>
      <p:sp>
        <p:nvSpPr>
          <p:cNvPr id="12" name="Rounded Rectangular Callout 11">
            <a:extLst>
              <a:ext uri="{FF2B5EF4-FFF2-40B4-BE49-F238E27FC236}">
                <a16:creationId xmlns:a16="http://schemas.microsoft.com/office/drawing/2014/main" id="{A24BEFCD-CB2B-B446-AD82-FEA20CE0AAA2}"/>
              </a:ext>
            </a:extLst>
          </p:cNvPr>
          <p:cNvSpPr/>
          <p:nvPr/>
        </p:nvSpPr>
        <p:spPr>
          <a:xfrm>
            <a:off x="9627787" y="2584174"/>
            <a:ext cx="2278042" cy="1020653"/>
          </a:xfrm>
          <a:prstGeom prst="wedgeRoundRectCallout">
            <a:avLst>
              <a:gd name="adj1" fmla="val 8729"/>
              <a:gd name="adj2" fmla="val 76484"/>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Use sketches to show internal spaces, signs and furniture. </a:t>
            </a:r>
          </a:p>
        </p:txBody>
      </p:sp>
      <p:sp>
        <p:nvSpPr>
          <p:cNvPr id="13" name="Rounded Rectangular Callout 12">
            <a:extLst>
              <a:ext uri="{FF2B5EF4-FFF2-40B4-BE49-F238E27FC236}">
                <a16:creationId xmlns:a16="http://schemas.microsoft.com/office/drawing/2014/main" id="{238FDB30-178F-DA48-9E03-454E7E652EC1}"/>
              </a:ext>
            </a:extLst>
          </p:cNvPr>
          <p:cNvSpPr/>
          <p:nvPr/>
        </p:nvSpPr>
        <p:spPr>
          <a:xfrm>
            <a:off x="7454348" y="5171185"/>
            <a:ext cx="2173439" cy="1050711"/>
          </a:xfrm>
          <a:prstGeom prst="wedgeRoundRectCallout">
            <a:avLst>
              <a:gd name="adj1" fmla="val 67056"/>
              <a:gd name="adj2" fmla="val -33076"/>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Make sure that your sketches present your ideas clearly</a:t>
            </a:r>
          </a:p>
        </p:txBody>
      </p:sp>
      <p:pic>
        <p:nvPicPr>
          <p:cNvPr id="14" name="Picture 13" descr="Jenny_ColorCorrected0001.png">
            <a:extLst>
              <a:ext uri="{FF2B5EF4-FFF2-40B4-BE49-F238E27FC236}">
                <a16:creationId xmlns:a16="http://schemas.microsoft.com/office/drawing/2014/main" id="{F3BF7376-47F4-2241-A65D-B44740557C5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4834" r="22866"/>
          <a:stretch/>
        </p:blipFill>
        <p:spPr>
          <a:xfrm>
            <a:off x="9240686" y="3604827"/>
            <a:ext cx="3249954" cy="4393042"/>
          </a:xfrm>
          <a:prstGeom prst="rect">
            <a:avLst/>
          </a:prstGeom>
        </p:spPr>
      </p:pic>
    </p:spTree>
    <p:extLst>
      <p:ext uri="{BB962C8B-B14F-4D97-AF65-F5344CB8AC3E}">
        <p14:creationId xmlns:p14="http://schemas.microsoft.com/office/powerpoint/2010/main" val="3807411974"/>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DBCE74E-1768-0B42-8DC9-1B31FE2FCF7D}"/>
              </a:ext>
            </a:extLst>
          </p:cNvPr>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11" name="Picture 10" descr="site map2.png">
            <a:extLst>
              <a:ext uri="{FF2B5EF4-FFF2-40B4-BE49-F238E27FC236}">
                <a16:creationId xmlns:a16="http://schemas.microsoft.com/office/drawing/2014/main" id="{4DC88B52-EB21-D44C-8D2D-28D55D0C768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0909" y="193382"/>
            <a:ext cx="9324647" cy="6471236"/>
          </a:xfrm>
          <a:prstGeom prst="rect">
            <a:avLst/>
          </a:prstGeom>
        </p:spPr>
      </p:pic>
      <p:pic>
        <p:nvPicPr>
          <p:cNvPr id="12" name="Picture 11">
            <a:extLst>
              <a:ext uri="{FF2B5EF4-FFF2-40B4-BE49-F238E27FC236}">
                <a16:creationId xmlns:a16="http://schemas.microsoft.com/office/drawing/2014/main" id="{CAD3439A-5BA3-254C-88DD-94FB8DA8B654}"/>
              </a:ext>
            </a:extLst>
          </p:cNvPr>
          <p:cNvPicPr>
            <a:picLocks noChangeAspect="1"/>
          </p:cNvPicPr>
          <p:nvPr/>
        </p:nvPicPr>
        <p:blipFill>
          <a:blip r:embed="rId4"/>
          <a:stretch>
            <a:fillRect/>
          </a:stretch>
        </p:blipFill>
        <p:spPr>
          <a:xfrm>
            <a:off x="10865556" y="352779"/>
            <a:ext cx="1213556" cy="809038"/>
          </a:xfrm>
          <a:prstGeom prst="rect">
            <a:avLst/>
          </a:prstGeom>
        </p:spPr>
      </p:pic>
      <p:sp>
        <p:nvSpPr>
          <p:cNvPr id="13" name="Rounded Rectangular Callout 12">
            <a:extLst>
              <a:ext uri="{FF2B5EF4-FFF2-40B4-BE49-F238E27FC236}">
                <a16:creationId xmlns:a16="http://schemas.microsoft.com/office/drawing/2014/main" id="{4197E41B-5AED-6F45-842C-2E47050595D2}"/>
              </a:ext>
            </a:extLst>
          </p:cNvPr>
          <p:cNvSpPr/>
          <p:nvPr/>
        </p:nvSpPr>
        <p:spPr>
          <a:xfrm>
            <a:off x="9401147" y="2643896"/>
            <a:ext cx="2333654" cy="1004297"/>
          </a:xfrm>
          <a:prstGeom prst="wedgeRoundRectCallout">
            <a:avLst>
              <a:gd name="adj1" fmla="val 8012"/>
              <a:gd name="adj2" fmla="val 78825"/>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Don’t forget to make your station futuristic and trendy too!</a:t>
            </a:r>
          </a:p>
        </p:txBody>
      </p:sp>
      <p:pic>
        <p:nvPicPr>
          <p:cNvPr id="14" name="Picture 13" descr="Rafael_felci0001.png">
            <a:extLst>
              <a:ext uri="{FF2B5EF4-FFF2-40B4-BE49-F238E27FC236}">
                <a16:creationId xmlns:a16="http://schemas.microsoft.com/office/drawing/2014/main" id="{58DEFD23-138E-3D4D-B23B-A483A2FE0E4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1577" r="26141"/>
          <a:stretch/>
        </p:blipFill>
        <p:spPr>
          <a:xfrm>
            <a:off x="9901969" y="3797720"/>
            <a:ext cx="3063176" cy="4142040"/>
          </a:xfrm>
          <a:prstGeom prst="rect">
            <a:avLst/>
          </a:prstGeom>
        </p:spPr>
      </p:pic>
      <p:sp>
        <p:nvSpPr>
          <p:cNvPr id="15" name="Rounded Rectangular Callout 14">
            <a:extLst>
              <a:ext uri="{FF2B5EF4-FFF2-40B4-BE49-F238E27FC236}">
                <a16:creationId xmlns:a16="http://schemas.microsoft.com/office/drawing/2014/main" id="{3133A05A-0144-1344-A3C4-F8E1160F27C7}"/>
              </a:ext>
            </a:extLst>
          </p:cNvPr>
          <p:cNvSpPr/>
          <p:nvPr/>
        </p:nvSpPr>
        <p:spPr>
          <a:xfrm>
            <a:off x="8229600" y="5251451"/>
            <a:ext cx="2178116" cy="1032646"/>
          </a:xfrm>
          <a:prstGeom prst="wedgeRoundRectCallout">
            <a:avLst>
              <a:gd name="adj1" fmla="val 63470"/>
              <a:gd name="adj2" fmla="val -33076"/>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Make sure that your station is easy to use for everyone. </a:t>
            </a:r>
          </a:p>
        </p:txBody>
      </p:sp>
    </p:spTree>
    <p:extLst>
      <p:ext uri="{BB962C8B-B14F-4D97-AF65-F5344CB8AC3E}">
        <p14:creationId xmlns:p14="http://schemas.microsoft.com/office/powerpoint/2010/main" val="45110042"/>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1" y="2264400"/>
            <a:ext cx="9148226" cy="3557588"/>
          </a:xfrm>
        </p:spPr>
        <p:txBody>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Introduction to EPIC Engineers</a:t>
            </a:r>
            <a:endParaRPr lang="en-GB" sz="2000" dirty="0">
              <a:solidFill>
                <a:srgbClr val="0B4C86"/>
              </a:solidFill>
              <a:latin typeface="Arial" panose="020B0604020202020204" pitchFamily="34" charset="0"/>
              <a:cs typeface="Arial" panose="020B0604020202020204" pitchFamily="34" charset="0"/>
            </a:endParaRPr>
          </a:p>
          <a:p>
            <a:pPr>
              <a:spcAft>
                <a:spcPts val="1500"/>
              </a:spcAft>
            </a:pPr>
            <a:r>
              <a:rPr lang="en-GB" sz="2000" b="1" dirty="0">
                <a:solidFill>
                  <a:srgbClr val="0B4C86"/>
                </a:solidFill>
                <a:latin typeface="Arial" panose="020B0604020202020204" pitchFamily="34" charset="0"/>
                <a:cs typeface="Arial" panose="020B0604020202020204" pitchFamily="34" charset="0"/>
              </a:rPr>
              <a:t>Welcome to EPIC Engineers </a:t>
            </a:r>
          </a:p>
          <a:p>
            <a:pPr>
              <a:spcAft>
                <a:spcPts val="1500"/>
              </a:spcAft>
            </a:pPr>
            <a:r>
              <a:rPr lang="en-GB" sz="2000" dirty="0">
                <a:latin typeface="Arial" panose="020B0604020202020204" pitchFamily="34" charset="0"/>
                <a:cs typeface="Arial" panose="020B0604020202020204" pitchFamily="34" charset="0"/>
              </a:rPr>
              <a:t>Today’s workshop will be dedicated to STEM learning based around transport infrastructure, brought to you in partnership with HS2. </a:t>
            </a:r>
          </a:p>
          <a:p>
            <a:pPr>
              <a:spcAft>
                <a:spcPts val="1500"/>
              </a:spcAft>
            </a:pPr>
            <a:r>
              <a:rPr lang="en-US" sz="2000" dirty="0">
                <a:latin typeface="Arial" panose="020B0604020202020204" pitchFamily="34" charset="0"/>
                <a:cs typeface="Arial" panose="020B0604020202020204" pitchFamily="34" charset="0"/>
              </a:rPr>
              <a:t>T</a:t>
            </a:r>
            <a:r>
              <a:rPr lang="en-GB" sz="2000" dirty="0" err="1">
                <a:latin typeface="Arial" panose="020B0604020202020204" pitchFamily="34" charset="0"/>
                <a:cs typeface="Arial" panose="020B0604020202020204" pitchFamily="34" charset="0"/>
              </a:rPr>
              <a:t>oday</a:t>
            </a:r>
            <a:r>
              <a:rPr lang="en-GB" sz="2000" dirty="0">
                <a:latin typeface="Arial" panose="020B0604020202020204" pitchFamily="34" charset="0"/>
                <a:cs typeface="Arial" panose="020B0604020202020204" pitchFamily="34" charset="0"/>
              </a:rPr>
              <a:t> you will be completing the Stations of the Future activity. </a:t>
            </a:r>
          </a:p>
          <a:p>
            <a:endParaRPr lang="en-US" dirty="0"/>
          </a:p>
        </p:txBody>
      </p:sp>
    </p:spTree>
    <p:extLst>
      <p:ext uri="{BB962C8B-B14F-4D97-AF65-F5344CB8AC3E}">
        <p14:creationId xmlns:p14="http://schemas.microsoft.com/office/powerpoint/2010/main" val="307664003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39E5A8FB-2BFE-0743-91CC-2F80C5B417B5}"/>
              </a:ext>
            </a:extLst>
          </p:cNvPr>
          <p:cNvSpPr txBox="1">
            <a:spLocks/>
          </p:cNvSpPr>
          <p:nvPr/>
        </p:nvSpPr>
        <p:spPr>
          <a:xfrm>
            <a:off x="1069200" y="2264400"/>
            <a:ext cx="6827891" cy="3219656"/>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creativity</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use of imagination and the generation of new ideas.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my imagination to come up with ideas linked to starting points.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combine ideas or concepts to create new ones.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explain how considering different perspectives can support creativity.</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explain how to </a:t>
            </a:r>
            <a:r>
              <a:rPr lang="en-US" sz="2000" dirty="0" err="1">
                <a:latin typeface="Arial" panose="020B0604020202020204" pitchFamily="34" charset="0"/>
                <a:cs typeface="Arial" panose="020B0604020202020204" pitchFamily="34" charset="0"/>
              </a:rPr>
              <a:t>maximise</a:t>
            </a:r>
            <a:r>
              <a:rPr lang="en-US" sz="2000" dirty="0">
                <a:latin typeface="Arial" panose="020B0604020202020204" pitchFamily="34" charset="0"/>
                <a:cs typeface="Arial" panose="020B0604020202020204" pitchFamily="34" charset="0"/>
              </a:rPr>
              <a:t> creativity when working creatively.</a:t>
            </a:r>
            <a:endParaRPr lang="en-US" dirty="0"/>
          </a:p>
        </p:txBody>
      </p:sp>
      <p:pic>
        <p:nvPicPr>
          <p:cNvPr id="8" name="Picture 7">
            <a:extLst>
              <a:ext uri="{FF2B5EF4-FFF2-40B4-BE49-F238E27FC236}">
                <a16:creationId xmlns:a16="http://schemas.microsoft.com/office/drawing/2014/main" id="{C5313BC5-4F58-444D-A533-26031A80F08F}"/>
              </a:ext>
            </a:extLst>
          </p:cNvPr>
          <p:cNvPicPr/>
          <p:nvPr/>
        </p:nvPicPr>
        <p:blipFill rotWithShape="1">
          <a:blip r:embed="rId3">
            <a:extLst>
              <a:ext uri="{28A0092B-C50C-407E-A947-70E740481C1C}">
                <a14:useLocalDpi xmlns:a14="http://schemas.microsoft.com/office/drawing/2010/main" val="0"/>
              </a:ext>
            </a:extLst>
          </a:blip>
          <a:srcRect l="38295" r="50485"/>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394447393"/>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7" name="Title 6">
            <a:extLst>
              <a:ext uri="{FF2B5EF4-FFF2-40B4-BE49-F238E27FC236}">
                <a16:creationId xmlns:a16="http://schemas.microsoft.com/office/drawing/2014/main" id="{8341BDD4-D800-0245-A52D-1973684DB47A}"/>
              </a:ext>
            </a:extLst>
          </p:cNvPr>
          <p:cNvSpPr>
            <a:spLocks noGrp="1"/>
          </p:cNvSpPr>
          <p:nvPr>
            <p:ph type="title"/>
          </p:nvPr>
        </p:nvSpPr>
        <p:spPr/>
        <p:txBody>
          <a:bodyPr/>
          <a:lstStyle/>
          <a:p>
            <a:endParaRPr lang="en-US"/>
          </a:p>
        </p:txBody>
      </p:sp>
      <p:sp>
        <p:nvSpPr>
          <p:cNvPr id="9" name="Content Placeholder 4">
            <a:extLst>
              <a:ext uri="{FF2B5EF4-FFF2-40B4-BE49-F238E27FC236}">
                <a16:creationId xmlns:a16="http://schemas.microsoft.com/office/drawing/2014/main" id="{A2677A6E-09D1-F24E-80A0-6FE9A4C011DD}"/>
              </a:ext>
            </a:extLst>
          </p:cNvPr>
          <p:cNvSpPr txBox="1">
            <a:spLocks/>
          </p:cNvSpPr>
          <p:nvPr/>
        </p:nvSpPr>
        <p:spPr>
          <a:xfrm>
            <a:off x="1069199" y="2264400"/>
            <a:ext cx="6595135" cy="262257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teamwork</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Working cooperatively with others towards </a:t>
            </a:r>
            <a:br>
              <a:rPr lang="en-US" sz="2000" b="1" dirty="0">
                <a:solidFill>
                  <a:srgbClr val="0B4C86"/>
                </a:solidFill>
                <a:latin typeface="Arial" panose="020B0604020202020204" pitchFamily="34" charset="0"/>
                <a:cs typeface="Arial" panose="020B0604020202020204" pitchFamily="34" charset="0"/>
              </a:rPr>
            </a:br>
            <a:r>
              <a:rPr lang="en-US" sz="2000" b="1" dirty="0">
                <a:solidFill>
                  <a:srgbClr val="0B4C86"/>
                </a:solidFill>
                <a:latin typeface="Arial" panose="020B0604020202020204" pitchFamily="34" charset="0"/>
                <a:cs typeface="Arial" panose="020B0604020202020204" pitchFamily="34" charset="0"/>
              </a:rPr>
              <a:t>achieving a shared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with different jobs in my team and take responsibility for finishing my job.</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make decisions and make my own suggestions.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a:t>
            </a:r>
            <a:r>
              <a:rPr lang="en-GB" sz="2000" dirty="0">
                <a:latin typeface="Arial" panose="020B0604020202020204" pitchFamily="34" charset="0"/>
                <a:cs typeface="Arial" panose="020B0604020202020204" pitchFamily="34" charset="0"/>
              </a:rPr>
              <a:t>recognise</a:t>
            </a:r>
            <a:r>
              <a:rPr lang="en-US" sz="2000" dirty="0">
                <a:latin typeface="Arial" panose="020B0604020202020204" pitchFamily="34" charset="0"/>
                <a:cs typeface="Arial" panose="020B0604020202020204" pitchFamily="34" charset="0"/>
              </a:rPr>
              <a:t> the value of others’ ideas and make useful contributions myself.</a:t>
            </a:r>
          </a:p>
          <a:p>
            <a:pPr marL="342900" indent="-342900">
              <a:buFont typeface="Arial"/>
              <a:buChar char="•"/>
            </a:pPr>
            <a:endParaRPr lang="en-US" dirty="0"/>
          </a:p>
        </p:txBody>
      </p:sp>
      <p:pic>
        <p:nvPicPr>
          <p:cNvPr id="11" name="Picture 10">
            <a:extLst>
              <a:ext uri="{FF2B5EF4-FFF2-40B4-BE49-F238E27FC236}">
                <a16:creationId xmlns:a16="http://schemas.microsoft.com/office/drawing/2014/main" id="{17764851-6FE5-1D40-8338-FC9AAC618410}"/>
              </a:ext>
            </a:extLst>
          </p:cNvPr>
          <p:cNvPicPr/>
          <p:nvPr/>
        </p:nvPicPr>
        <p:blipFill rotWithShape="1">
          <a:blip r:embed="rId3">
            <a:extLst>
              <a:ext uri="{28A0092B-C50C-407E-A947-70E740481C1C}">
                <a14:useLocalDpi xmlns:a14="http://schemas.microsoft.com/office/drawing/2010/main" val="0"/>
              </a:ext>
            </a:extLst>
          </a:blip>
          <a:srcRect l="88295" r="485"/>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326810195"/>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A64B4F8-4540-854F-A014-364F568FBCA7}"/>
              </a:ext>
            </a:extLst>
          </p:cNvPr>
          <p:cNvSpPr>
            <a:spLocks noGrp="1"/>
          </p:cNvSpPr>
          <p:nvPr>
            <p:ph type="title"/>
          </p:nvPr>
        </p:nvSpPr>
        <p:spPr/>
        <p:txBody>
          <a:bodyPr/>
          <a:lstStyle/>
          <a:p>
            <a:endParaRPr lang="en-US"/>
          </a:p>
        </p:txBody>
      </p:sp>
      <p:sp>
        <p:nvSpPr>
          <p:cNvPr id="8" name="Content Placeholder 4">
            <a:extLst>
              <a:ext uri="{FF2B5EF4-FFF2-40B4-BE49-F238E27FC236}">
                <a16:creationId xmlns:a16="http://schemas.microsoft.com/office/drawing/2014/main" id="{35A79B3E-2D9D-5F4C-A697-06C9FA97D06E}"/>
              </a:ext>
            </a:extLst>
          </p:cNvPr>
          <p:cNvSpPr txBox="1">
            <a:spLocks/>
          </p:cNvSpPr>
          <p:nvPr/>
        </p:nvSpPr>
        <p:spPr>
          <a:xfrm>
            <a:off x="1069200" y="2264400"/>
            <a:ext cx="6129622" cy="3342111"/>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 listening</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b="1" dirty="0">
                <a:solidFill>
                  <a:srgbClr val="0B4C86"/>
                </a:solidFill>
                <a:latin typeface="Arial" panose="020B0604020202020204" pitchFamily="34" charset="0"/>
                <a:cs typeface="Arial" panose="020B0604020202020204" pitchFamily="34" charset="0"/>
              </a:rPr>
              <a:t>The ability to listen and understand information</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listen to extended talk and identify the key information I need.</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take part and respond to group discussion.</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a:t>
            </a:r>
            <a:r>
              <a:rPr lang="en-US" sz="2000" dirty="0" err="1">
                <a:solidFill>
                  <a:srgbClr val="4C4D4C"/>
                </a:solidFill>
                <a:latin typeface="Arial" panose="020B0604020202020204" pitchFamily="34" charset="0"/>
                <a:cs typeface="Arial" panose="020B0604020202020204" pitchFamily="34" charset="0"/>
              </a:rPr>
              <a:t>analyse</a:t>
            </a:r>
            <a:r>
              <a:rPr lang="en-US" sz="2000" dirty="0">
                <a:solidFill>
                  <a:srgbClr val="4C4D4C"/>
                </a:solidFill>
                <a:latin typeface="Arial" panose="020B0604020202020204" pitchFamily="34" charset="0"/>
                <a:cs typeface="Arial" panose="020B0604020202020204" pitchFamily="34" charset="0"/>
              </a:rPr>
              <a:t> how a speaker uses language gesture to engage an audience.</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ask probing and relevant questions to check and build my understanding.</a:t>
            </a:r>
            <a:endParaRPr lang="en-US" dirty="0">
              <a:solidFill>
                <a:srgbClr val="4C4D4C"/>
              </a:solidFill>
            </a:endParaRPr>
          </a:p>
        </p:txBody>
      </p:sp>
      <p:pic>
        <p:nvPicPr>
          <p:cNvPr id="9" name="Picture 8">
            <a:extLst>
              <a:ext uri="{FF2B5EF4-FFF2-40B4-BE49-F238E27FC236}">
                <a16:creationId xmlns:a16="http://schemas.microsoft.com/office/drawing/2014/main" id="{5AD632B2-9EE0-6B4C-9954-BBAD9BFB8001}"/>
              </a:ext>
            </a:extLst>
          </p:cNvPr>
          <p:cNvPicPr/>
          <p:nvPr/>
        </p:nvPicPr>
        <p:blipFill rotWithShape="1">
          <a:blip r:embed="rId3">
            <a:extLst>
              <a:ext uri="{28A0092B-C50C-407E-A947-70E740481C1C}">
                <a14:useLocalDpi xmlns:a14="http://schemas.microsoft.com/office/drawing/2010/main" val="0"/>
              </a:ext>
            </a:extLst>
          </a:blip>
          <a:srcRect l="201" r="88579"/>
          <a:stretch/>
        </p:blipFill>
        <p:spPr bwMode="auto">
          <a:xfrm>
            <a:off x="847076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3863941389"/>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a:extLst>
              <a:ext uri="{FF2B5EF4-FFF2-40B4-BE49-F238E27FC236}">
                <a16:creationId xmlns:a16="http://schemas.microsoft.com/office/drawing/2014/main" id="{E6F2C617-23A6-E14F-A35B-F63C528AC40D}"/>
              </a:ext>
            </a:extLst>
          </p:cNvPr>
          <p:cNvSpPr txBox="1">
            <a:spLocks/>
          </p:cNvSpPr>
          <p:nvPr/>
        </p:nvSpPr>
        <p:spPr>
          <a:xfrm>
            <a:off x="1069200" y="2264400"/>
            <a:ext cx="5863615" cy="3888324"/>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 speaking</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oral transmission of information or ideas.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formal language, tone and expression when I am presenting.</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change my language depending on the purpose and audience.</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structure my language in a way that makes my communication clear and engaging and use examples for my points.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anticipate responses from the audience and plan for them.</a:t>
            </a:r>
            <a:endParaRPr lang="en-US" dirty="0"/>
          </a:p>
        </p:txBody>
      </p:sp>
      <p:pic>
        <p:nvPicPr>
          <p:cNvPr id="11" name="Picture 10">
            <a:extLst>
              <a:ext uri="{FF2B5EF4-FFF2-40B4-BE49-F238E27FC236}">
                <a16:creationId xmlns:a16="http://schemas.microsoft.com/office/drawing/2014/main" id="{3147AAD5-E8C0-7147-9169-85F5FED553E2}"/>
              </a:ext>
            </a:extLst>
          </p:cNvPr>
          <p:cNvPicPr/>
          <p:nvPr/>
        </p:nvPicPr>
        <p:blipFill rotWithShape="1">
          <a:blip r:embed="rId3">
            <a:extLst>
              <a:ext uri="{28A0092B-C50C-407E-A947-70E740481C1C}">
                <a14:useLocalDpi xmlns:a14="http://schemas.microsoft.com/office/drawing/2010/main" val="0"/>
              </a:ext>
            </a:extLst>
          </a:blip>
          <a:srcRect l="13118" r="75662"/>
          <a:stretch/>
        </p:blipFill>
        <p:spPr bwMode="auto">
          <a:xfrm>
            <a:off x="847076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2636497578"/>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AC4BF346-6A6E-A047-B954-E6F55009B292}"/>
              </a:ext>
            </a:extLst>
          </p:cNvPr>
          <p:cNvSpPr>
            <a:spLocks noGrp="1"/>
          </p:cNvSpPr>
          <p:nvPr>
            <p:ph idx="1"/>
          </p:nvPr>
        </p:nvSpPr>
        <p:spPr>
          <a:xfrm>
            <a:off x="1033200" y="2264400"/>
            <a:ext cx="6348539" cy="4640493"/>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Futuristic thoughts</a:t>
            </a:r>
          </a:p>
          <a:p>
            <a:pPr>
              <a:spcAft>
                <a:spcPts val="1000"/>
              </a:spcAft>
            </a:pPr>
            <a:r>
              <a:rPr lang="en-US" dirty="0">
                <a:latin typeface="Arial" panose="020B0604020202020204" pitchFamily="34" charset="0"/>
                <a:cs typeface="Arial" panose="020B0604020202020204" pitchFamily="34" charset="0"/>
              </a:rPr>
              <a:t>It’s important that we think about the future when designing new public buildings. </a:t>
            </a:r>
          </a:p>
          <a:p>
            <a:pPr>
              <a:spcAft>
                <a:spcPts val="1000"/>
              </a:spcAft>
            </a:pPr>
            <a:r>
              <a:rPr lang="en-US" dirty="0">
                <a:latin typeface="Arial" panose="020B0604020202020204" pitchFamily="34" charset="0"/>
                <a:cs typeface="Arial" panose="020B0604020202020204" pitchFamily="34" charset="0"/>
              </a:rPr>
              <a:t>What will it be like?</a:t>
            </a:r>
          </a:p>
          <a:p>
            <a:pPr lvl="0">
              <a:spcAft>
                <a:spcPts val="1000"/>
              </a:spcAft>
            </a:pPr>
            <a:r>
              <a:rPr lang="en-GB" b="1" dirty="0">
                <a:solidFill>
                  <a:srgbClr val="0B4C86"/>
                </a:solidFill>
                <a:latin typeface="Arial" panose="020B0604020202020204" pitchFamily="34" charset="0"/>
                <a:cs typeface="Arial" panose="020B0604020202020204" pitchFamily="34" charset="0"/>
              </a:rPr>
              <a:t>Automation &amp; digitisation</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What will our relationship to technology be like in the future? Will we be technologically enhanced cyborgs, or will we co-exist with robots who check our tickets and serve us space-food?</a:t>
            </a:r>
          </a:p>
          <a:p>
            <a:pPr lvl="0">
              <a:spcAft>
                <a:spcPts val="1000"/>
              </a:spcAft>
            </a:pPr>
            <a:r>
              <a:rPr lang="en-GB" b="1" dirty="0">
                <a:solidFill>
                  <a:srgbClr val="0B4C86"/>
                </a:solidFill>
                <a:latin typeface="Arial" panose="020B0604020202020204" pitchFamily="34" charset="0"/>
                <a:cs typeface="Arial" panose="020B0604020202020204" pitchFamily="34" charset="0"/>
              </a:rPr>
              <a:t>Changing mobility patterns: </a:t>
            </a:r>
            <a:r>
              <a:rPr lang="en-GB" dirty="0">
                <a:latin typeface="Arial" panose="020B0604020202020204" pitchFamily="34" charset="0"/>
                <a:cs typeface="Arial" panose="020B0604020202020204" pitchFamily="34" charset="0"/>
              </a:rPr>
              <a:t>How will we get to and from stations? Driverless cars or hoverboards? Will we have motorised luggage? Where will we dock and park our technologies in stations of the future?</a:t>
            </a:r>
          </a:p>
          <a:p>
            <a:pPr>
              <a:spcAft>
                <a:spcPts val="1500"/>
              </a:spcAft>
            </a:pPr>
            <a:endParaRPr lang="en-US" dirty="0">
              <a:latin typeface="Arial" panose="020B0604020202020204" pitchFamily="34" charset="0"/>
              <a:cs typeface="Arial" panose="020B0604020202020204" pitchFamily="34" charset="0"/>
            </a:endParaRPr>
          </a:p>
          <a:p>
            <a:endParaRPr lang="en-US" dirty="0"/>
          </a:p>
        </p:txBody>
      </p:sp>
      <p:pic>
        <p:nvPicPr>
          <p:cNvPr id="10" name="Picture 9">
            <a:extLst>
              <a:ext uri="{FF2B5EF4-FFF2-40B4-BE49-F238E27FC236}">
                <a16:creationId xmlns:a16="http://schemas.microsoft.com/office/drawing/2014/main" id="{B9F890D2-D25E-AA4D-B839-14829E567DC9}"/>
              </a:ext>
            </a:extLst>
          </p:cNvPr>
          <p:cNvPicPr/>
          <p:nvPr/>
        </p:nvPicPr>
        <p:blipFill rotWithShape="1">
          <a:blip r:embed="rId3">
            <a:extLst>
              <a:ext uri="{28A0092B-C50C-407E-A947-70E740481C1C}">
                <a14:useLocalDpi xmlns:a14="http://schemas.microsoft.com/office/drawing/2010/main" val="0"/>
              </a:ext>
            </a:extLst>
          </a:blip>
          <a:srcRect l="10388" t="21566" r="20775"/>
          <a:stretch/>
        </p:blipFill>
        <p:spPr bwMode="auto">
          <a:xfrm>
            <a:off x="7547957" y="2344189"/>
            <a:ext cx="4186844" cy="4041249"/>
          </a:xfrm>
          <a:prstGeom prst="rect">
            <a:avLst/>
          </a:prstGeom>
          <a:noFill/>
          <a:ln>
            <a:noFill/>
          </a:ln>
        </p:spPr>
      </p:pic>
    </p:spTree>
    <p:extLst>
      <p:ext uri="{BB962C8B-B14F-4D97-AF65-F5344CB8AC3E}">
        <p14:creationId xmlns:p14="http://schemas.microsoft.com/office/powerpoint/2010/main" val="242602184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A167190-8116-2845-9DD3-1865A0094F76}"/>
              </a:ext>
            </a:extLst>
          </p:cNvPr>
          <p:cNvSpPr/>
          <p:nvPr/>
        </p:nvSpPr>
        <p:spPr>
          <a:xfrm>
            <a:off x="1069200" y="2264400"/>
            <a:ext cx="8723193" cy="4126771"/>
          </a:xfrm>
          <a:prstGeom prst="rect">
            <a:avLst/>
          </a:prstGeom>
        </p:spPr>
        <p:txBody>
          <a:bodyPr wrap="square">
            <a:spAutoFit/>
          </a:bodyPr>
          <a:lstStyle/>
          <a:p>
            <a:pPr>
              <a:spcAft>
                <a:spcPts val="2000"/>
              </a:spcAft>
            </a:pPr>
            <a:r>
              <a:rPr lang="en-US" sz="3000" b="1" dirty="0">
                <a:solidFill>
                  <a:srgbClr val="0B4C86"/>
                </a:solidFill>
                <a:latin typeface="Arial" panose="020B0604020202020204" pitchFamily="34" charset="0"/>
                <a:cs typeface="Arial" panose="020B0604020202020204" pitchFamily="34" charset="0"/>
              </a:rPr>
              <a:t>Futuristic thoughts</a:t>
            </a:r>
          </a:p>
          <a:p>
            <a:pPr>
              <a:spcAft>
                <a:spcPts val="1500"/>
              </a:spcAft>
            </a:pPr>
            <a:r>
              <a:rPr lang="en-GB" sz="2000" b="1" dirty="0">
                <a:solidFill>
                  <a:srgbClr val="0B4C86"/>
                </a:solidFill>
                <a:latin typeface="Arial" panose="020B0604020202020204" pitchFamily="34" charset="0"/>
                <a:cs typeface="Arial" panose="020B0604020202020204" pitchFamily="34" charset="0"/>
              </a:rPr>
              <a:t>Sustainable architecture: </a:t>
            </a:r>
            <a:r>
              <a:rPr lang="en-GB" sz="2000" dirty="0">
                <a:solidFill>
                  <a:schemeClr val="accent4"/>
                </a:solidFill>
                <a:latin typeface="Arial" panose="020B0604020202020204" pitchFamily="34" charset="0"/>
                <a:cs typeface="Arial" panose="020B0604020202020204" pitchFamily="34" charset="0"/>
              </a:rPr>
              <a:t>How will sustainable technologies be incorporated into our buildings? How will we power our stations? Consider sustainable materials such as a grass roof or plant walls, or incorporating gardens, beehives or nesting for bats and birds.</a:t>
            </a:r>
          </a:p>
          <a:p>
            <a:pPr lvl="0">
              <a:spcAft>
                <a:spcPts val="1500"/>
              </a:spcAft>
            </a:pPr>
            <a:r>
              <a:rPr lang="en-GB" sz="2000" b="1" dirty="0">
                <a:solidFill>
                  <a:srgbClr val="0B4C86"/>
                </a:solidFill>
                <a:latin typeface="Arial" panose="020B0604020202020204" pitchFamily="34" charset="0"/>
                <a:cs typeface="Arial" panose="020B0604020202020204" pitchFamily="34" charset="0"/>
              </a:rPr>
              <a:t>Leisure &amp; food: </a:t>
            </a:r>
            <a:r>
              <a:rPr lang="en-GB" sz="2000" dirty="0">
                <a:solidFill>
                  <a:schemeClr val="accent4"/>
                </a:solidFill>
                <a:latin typeface="Arial" panose="020B0604020202020204" pitchFamily="34" charset="0"/>
                <a:cs typeface="Arial" panose="020B0604020202020204" pitchFamily="34" charset="0"/>
              </a:rPr>
              <a:t>What type of shops? What types of food? How will people relax in t</a:t>
            </a:r>
            <a:r>
              <a:rPr lang="en-US" sz="2000" dirty="0">
                <a:solidFill>
                  <a:schemeClr val="accent4"/>
                </a:solidFill>
                <a:latin typeface="Arial" panose="020B0604020202020204" pitchFamily="34" charset="0"/>
                <a:cs typeface="Arial" panose="020B0604020202020204" pitchFamily="34" charset="0"/>
              </a:rPr>
              <a:t>he</a:t>
            </a:r>
            <a:r>
              <a:rPr lang="en-GB" sz="2000" dirty="0">
                <a:solidFill>
                  <a:schemeClr val="accent4"/>
                </a:solidFill>
                <a:latin typeface="Arial" panose="020B0604020202020204" pitchFamily="34" charset="0"/>
                <a:cs typeface="Arial" panose="020B0604020202020204" pitchFamily="34" charset="0"/>
              </a:rPr>
              <a:t> future?</a:t>
            </a:r>
            <a:endParaRPr lang="en-GB" sz="2000" b="1" dirty="0">
              <a:solidFill>
                <a:schemeClr val="accent4"/>
              </a:solidFill>
              <a:latin typeface="Arial" panose="020B0604020202020204" pitchFamily="34" charset="0"/>
              <a:cs typeface="Arial" panose="020B0604020202020204" pitchFamily="34" charset="0"/>
            </a:endParaRPr>
          </a:p>
          <a:p>
            <a:pPr lvl="0">
              <a:spcAft>
                <a:spcPts val="1500"/>
              </a:spcAft>
            </a:pPr>
            <a:r>
              <a:rPr lang="en-GB" sz="2000" b="1" dirty="0">
                <a:solidFill>
                  <a:srgbClr val="0B4C86"/>
                </a:solidFill>
                <a:latin typeface="Arial" panose="020B0604020202020204" pitchFamily="34" charset="0"/>
                <a:cs typeface="Arial" panose="020B0604020202020204" pitchFamily="34" charset="0"/>
              </a:rPr>
              <a:t>Digital communication: </a:t>
            </a:r>
            <a:r>
              <a:rPr lang="en-GB" sz="2000" dirty="0">
                <a:solidFill>
                  <a:schemeClr val="accent4"/>
                </a:solidFill>
                <a:latin typeface="Arial" panose="020B0604020202020204" pitchFamily="34" charset="0"/>
                <a:cs typeface="Arial" panose="020B0604020202020204" pitchFamily="34" charset="0"/>
              </a:rPr>
              <a:t>What will we use? Smart phone connection, </a:t>
            </a:r>
            <a:r>
              <a:rPr lang="en-US" sz="2000" dirty="0">
                <a:solidFill>
                  <a:schemeClr val="accent4"/>
                </a:solidFill>
                <a:latin typeface="Arial" panose="020B0604020202020204" pitchFamily="34" charset="0"/>
                <a:cs typeface="Arial" panose="020B0604020202020204" pitchFamily="34" charset="0"/>
              </a:rPr>
              <a:t>h</a:t>
            </a:r>
            <a:r>
              <a:rPr lang="en-GB" sz="2000" dirty="0" err="1">
                <a:solidFill>
                  <a:schemeClr val="accent4"/>
                </a:solidFill>
                <a:latin typeface="Arial" panose="020B0604020202020204" pitchFamily="34" charset="0"/>
                <a:cs typeface="Arial" panose="020B0604020202020204" pitchFamily="34" charset="0"/>
              </a:rPr>
              <a:t>olograms</a:t>
            </a:r>
            <a:r>
              <a:rPr lang="en-GB" sz="2000" dirty="0">
                <a:solidFill>
                  <a:schemeClr val="accent4"/>
                </a:solidFill>
                <a:latin typeface="Arial" panose="020B0604020202020204" pitchFamily="34" charset="0"/>
                <a:cs typeface="Arial" panose="020B0604020202020204" pitchFamily="34" charset="0"/>
              </a:rPr>
              <a:t>, </a:t>
            </a:r>
            <a:r>
              <a:rPr lang="en-US" sz="2000" dirty="0">
                <a:solidFill>
                  <a:schemeClr val="accent4"/>
                </a:solidFill>
                <a:latin typeface="Arial" panose="020B0604020202020204" pitchFamily="34" charset="0"/>
                <a:cs typeface="Arial" panose="020B0604020202020204" pitchFamily="34" charset="0"/>
              </a:rPr>
              <a:t>c</a:t>
            </a:r>
            <a:r>
              <a:rPr lang="en-GB" sz="2000" dirty="0" err="1">
                <a:solidFill>
                  <a:schemeClr val="accent4"/>
                </a:solidFill>
                <a:latin typeface="Arial" panose="020B0604020202020204" pitchFamily="34" charset="0"/>
                <a:cs typeface="Arial" panose="020B0604020202020204" pitchFamily="34" charset="0"/>
              </a:rPr>
              <a:t>yborg</a:t>
            </a:r>
            <a:r>
              <a:rPr lang="en-GB" sz="2000" dirty="0">
                <a:solidFill>
                  <a:schemeClr val="accent4"/>
                </a:solidFill>
                <a:latin typeface="Arial" panose="020B0604020202020204" pitchFamily="34" charset="0"/>
                <a:cs typeface="Arial" panose="020B0604020202020204" pitchFamily="34" charset="0"/>
              </a:rPr>
              <a:t> technology, virtual reality, augmented reality?</a:t>
            </a:r>
          </a:p>
          <a:p>
            <a:pPr lvl="0"/>
            <a:endParaRPr lang="en-US"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966028"/>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3EB2DF7-67E5-484A-AEC9-3DC98E970878}"/>
              </a:ext>
            </a:extLst>
          </p:cNvPr>
          <p:cNvSpPr/>
          <p:nvPr/>
        </p:nvSpPr>
        <p:spPr>
          <a:xfrm>
            <a:off x="1069200" y="2264400"/>
            <a:ext cx="6052315" cy="4665380"/>
          </a:xfrm>
          <a:prstGeom prst="rect">
            <a:avLst/>
          </a:prstGeom>
        </p:spPr>
        <p:txBody>
          <a:bodyPr wrap="square">
            <a:spAutoFit/>
          </a:bodyPr>
          <a:lstStyle/>
          <a:p>
            <a:pPr lvl="0">
              <a:spcAft>
                <a:spcPts val="1500"/>
              </a:spcAft>
            </a:pPr>
            <a:r>
              <a:rPr lang="en-US" sz="3000" b="1" dirty="0">
                <a:solidFill>
                  <a:srgbClr val="0B4C86"/>
                </a:solidFill>
                <a:latin typeface="Arial" panose="020B0604020202020204" pitchFamily="34" charset="0"/>
                <a:cs typeface="Arial" panose="020B0604020202020204" pitchFamily="34" charset="0"/>
              </a:rPr>
              <a:t>Customers of the future</a:t>
            </a:r>
          </a:p>
          <a:p>
            <a:pPr lvl="0">
              <a:spcAft>
                <a:spcPts val="1000"/>
              </a:spcAft>
            </a:pPr>
            <a:r>
              <a:rPr lang="en-GB" sz="2000" dirty="0">
                <a:solidFill>
                  <a:schemeClr val="accent4"/>
                </a:solidFill>
                <a:latin typeface="Arial" panose="020B0604020202020204" pitchFamily="34" charset="0"/>
                <a:cs typeface="Arial" panose="020B0604020202020204" pitchFamily="34" charset="0"/>
              </a:rPr>
              <a:t>Your station has to work for different people, including staff and customers</a:t>
            </a:r>
            <a:r>
              <a:rPr lang="en-GB" sz="2000" b="1" dirty="0">
                <a:solidFill>
                  <a:schemeClr val="accent4"/>
                </a:solidFill>
                <a:latin typeface="Arial" panose="020B0604020202020204" pitchFamily="34" charset="0"/>
                <a:cs typeface="Arial" panose="020B0604020202020204" pitchFamily="34" charset="0"/>
              </a:rPr>
              <a:t>. </a:t>
            </a:r>
            <a:endParaRPr lang="en-GB" sz="2000" b="1" dirty="0">
              <a:latin typeface="Arial" panose="020B0604020202020204" pitchFamily="34" charset="0"/>
              <a:cs typeface="Arial" panose="020B0604020202020204" pitchFamily="34" charset="0"/>
            </a:endParaRPr>
          </a:p>
          <a:p>
            <a:pPr lvl="0"/>
            <a:r>
              <a:rPr lang="en-GB" sz="2000" b="1" dirty="0">
                <a:solidFill>
                  <a:srgbClr val="0B4C86"/>
                </a:solidFill>
                <a:latin typeface="Arial" panose="020B0604020202020204" pitchFamily="34" charset="0"/>
                <a:cs typeface="Arial" panose="020B0604020202020204" pitchFamily="34" charset="0"/>
              </a:rPr>
              <a:t>Consider the needs of:</a:t>
            </a:r>
            <a:endParaRPr lang="en-GB" sz="2000" dirty="0">
              <a:solidFill>
                <a:srgbClr val="0B4C86"/>
              </a:solidFill>
              <a:latin typeface="Arial" panose="020B0604020202020204" pitchFamily="34" charset="0"/>
              <a:cs typeface="Arial" panose="020B0604020202020204" pitchFamily="34" charset="0"/>
            </a:endParaRPr>
          </a:p>
          <a:p>
            <a:pPr marL="28575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Children, elderly people, pregnant people, disabled people</a:t>
            </a: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V</a:t>
            </a:r>
            <a:r>
              <a:rPr lang="en-GB" sz="2000" dirty="0">
                <a:solidFill>
                  <a:schemeClr val="accent4"/>
                </a:solidFill>
                <a:latin typeface="Arial" panose="020B0604020202020204" pitchFamily="34" charset="0"/>
                <a:cs typeface="Arial" panose="020B0604020202020204" pitchFamily="34" charset="0"/>
              </a:rPr>
              <a:t>isually impaired</a:t>
            </a: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Hearing impaired</a:t>
            </a:r>
            <a:endParaRPr lang="en-GB" sz="2000" dirty="0">
              <a:solidFill>
                <a:schemeClr val="accent4"/>
              </a:solidFill>
              <a:latin typeface="Arial" panose="020B0604020202020204" pitchFamily="34" charset="0"/>
              <a:cs typeface="Arial" panose="020B0604020202020204" pitchFamily="34" charset="0"/>
            </a:endParaRP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M</a:t>
            </a:r>
            <a:r>
              <a:rPr lang="en-GB" sz="2000" dirty="0">
                <a:solidFill>
                  <a:schemeClr val="accent4"/>
                </a:solidFill>
                <a:latin typeface="Arial" panose="020B0604020202020204" pitchFamily="34" charset="0"/>
                <a:cs typeface="Arial" panose="020B0604020202020204" pitchFamily="34" charset="0"/>
              </a:rPr>
              <a:t>obility impaired</a:t>
            </a:r>
          </a:p>
          <a:p>
            <a:pPr marL="800100" lvl="1" indent="-342900">
              <a:buClr>
                <a:srgbClr val="3EAC4D"/>
              </a:buClr>
              <a:buFont typeface="Courier New" panose="02070309020205020404" pitchFamily="49" charset="0"/>
              <a:buChar char="o"/>
            </a:pPr>
            <a:r>
              <a:rPr lang="en-GB" sz="2000" dirty="0" err="1">
                <a:solidFill>
                  <a:schemeClr val="accent4"/>
                </a:solidFill>
                <a:latin typeface="Arial" panose="020B0604020202020204" pitchFamily="34" charset="0"/>
                <a:cs typeface="Arial" panose="020B0604020202020204" pitchFamily="34" charset="0"/>
              </a:rPr>
              <a:t>Neurodiverse</a:t>
            </a:r>
            <a:endParaRPr lang="en-GB" sz="2000" dirty="0">
              <a:solidFill>
                <a:schemeClr val="accent4"/>
              </a:solidFill>
              <a:latin typeface="Arial" panose="020B0604020202020204" pitchFamily="34" charset="0"/>
              <a:cs typeface="Arial" panose="020B0604020202020204" pitchFamily="34" charset="0"/>
            </a:endParaRPr>
          </a:p>
          <a:p>
            <a:pPr marL="285750" lvl="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People of different religions and faiths</a:t>
            </a:r>
          </a:p>
          <a:p>
            <a:pPr marL="285750" lvl="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Transgender people</a:t>
            </a:r>
          </a:p>
          <a:p>
            <a:pPr marL="285750" lvl="0" indent="-285750">
              <a:buFont typeface="Arial"/>
              <a:buChar char="•"/>
            </a:pPr>
            <a:endParaRPr lang="en-US" dirty="0"/>
          </a:p>
        </p:txBody>
      </p:sp>
      <p:pic>
        <p:nvPicPr>
          <p:cNvPr id="9" name="Picture 8">
            <a:extLst>
              <a:ext uri="{FF2B5EF4-FFF2-40B4-BE49-F238E27FC236}">
                <a16:creationId xmlns:a16="http://schemas.microsoft.com/office/drawing/2014/main" id="{0F59AC16-CEE5-FD46-9A9C-0D1636ECC48F}"/>
              </a:ext>
            </a:extLst>
          </p:cNvPr>
          <p:cNvPicPr>
            <a:picLocks noChangeAspect="1"/>
          </p:cNvPicPr>
          <p:nvPr/>
        </p:nvPicPr>
        <p:blipFill rotWithShape="1">
          <a:blip r:embed="rId3"/>
          <a:srcRect l="8935" t="13657" r="46737" b="4813"/>
          <a:stretch/>
        </p:blipFill>
        <p:spPr>
          <a:xfrm>
            <a:off x="6666807" y="2196978"/>
            <a:ext cx="5066544" cy="4203822"/>
          </a:xfrm>
          <a:prstGeom prst="rect">
            <a:avLst/>
          </a:prstGeom>
        </p:spPr>
      </p:pic>
    </p:spTree>
    <p:extLst>
      <p:ext uri="{BB962C8B-B14F-4D97-AF65-F5344CB8AC3E}">
        <p14:creationId xmlns:p14="http://schemas.microsoft.com/office/powerpoint/2010/main" val="2921479303"/>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7C570C2-668D-BF48-8B1C-25BF64916610}"/>
              </a:ext>
            </a:extLst>
          </p:cNvPr>
          <p:cNvPicPr>
            <a:picLocks noChangeAspect="1"/>
          </p:cNvPicPr>
          <p:nvPr/>
        </p:nvPicPr>
        <p:blipFill rotWithShape="1">
          <a:blip r:embed="rId3"/>
          <a:srcRect l="2205" t="22122" r="1304" b="12893"/>
          <a:stretch/>
        </p:blipFill>
        <p:spPr>
          <a:xfrm>
            <a:off x="457200" y="2975956"/>
            <a:ext cx="11277600" cy="3423273"/>
          </a:xfrm>
          <a:prstGeom prst="rect">
            <a:avLst/>
          </a:prstGeom>
        </p:spPr>
      </p:pic>
      <p:sp>
        <p:nvSpPr>
          <p:cNvPr id="6" name="Rectangle 5">
            <a:extLst>
              <a:ext uri="{FF2B5EF4-FFF2-40B4-BE49-F238E27FC236}">
                <a16:creationId xmlns:a16="http://schemas.microsoft.com/office/drawing/2014/main" id="{804DBAD9-3EBF-2D44-B4F7-F36FC9755C4B}"/>
              </a:ext>
            </a:extLst>
          </p:cNvPr>
          <p:cNvSpPr/>
          <p:nvPr/>
        </p:nvSpPr>
        <p:spPr>
          <a:xfrm>
            <a:off x="1069200" y="2264400"/>
            <a:ext cx="9336210" cy="553998"/>
          </a:xfrm>
          <a:prstGeom prst="rect">
            <a:avLst/>
          </a:prstGeom>
        </p:spPr>
        <p:txBody>
          <a:bodyPr wrap="none">
            <a:spAutoFit/>
          </a:bodyPr>
          <a:lstStyle/>
          <a:p>
            <a:r>
              <a:rPr lang="en-US" sz="3000" b="1" dirty="0">
                <a:solidFill>
                  <a:srgbClr val="0B4C86"/>
                </a:solidFill>
              </a:rPr>
              <a:t>Design vision for a new HS2 Curzon Street station</a:t>
            </a:r>
          </a:p>
        </p:txBody>
      </p:sp>
    </p:spTree>
    <p:extLst>
      <p:ext uri="{BB962C8B-B14F-4D97-AF65-F5344CB8AC3E}">
        <p14:creationId xmlns:p14="http://schemas.microsoft.com/office/powerpoint/2010/main" val="3848499000"/>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CC38104-7B26-8147-8A9B-A464FC238EFA}"/>
              </a:ext>
            </a:extLst>
          </p:cNvPr>
          <p:cNvPicPr>
            <a:picLocks noChangeAspect="1"/>
          </p:cNvPicPr>
          <p:nvPr/>
        </p:nvPicPr>
        <p:blipFill rotWithShape="1">
          <a:blip r:embed="rId3"/>
          <a:srcRect t="31403" b="20951"/>
          <a:stretch/>
        </p:blipFill>
        <p:spPr>
          <a:xfrm>
            <a:off x="457200" y="2818399"/>
            <a:ext cx="11277601" cy="3582402"/>
          </a:xfrm>
          <a:prstGeom prst="rect">
            <a:avLst/>
          </a:prstGeom>
        </p:spPr>
      </p:pic>
      <p:sp>
        <p:nvSpPr>
          <p:cNvPr id="7" name="Rectangle 6">
            <a:extLst>
              <a:ext uri="{FF2B5EF4-FFF2-40B4-BE49-F238E27FC236}">
                <a16:creationId xmlns:a16="http://schemas.microsoft.com/office/drawing/2014/main" id="{24DBB98E-C491-484F-BC69-8131BF648E5F}"/>
              </a:ext>
            </a:extLst>
          </p:cNvPr>
          <p:cNvSpPr/>
          <p:nvPr/>
        </p:nvSpPr>
        <p:spPr>
          <a:xfrm>
            <a:off x="1069200" y="2264400"/>
            <a:ext cx="10088575" cy="553998"/>
          </a:xfrm>
          <a:prstGeom prst="rect">
            <a:avLst/>
          </a:prstGeom>
        </p:spPr>
        <p:txBody>
          <a:bodyPr wrap="square">
            <a:spAutoFit/>
          </a:bodyPr>
          <a:lstStyle/>
          <a:p>
            <a:r>
              <a:rPr lang="en-US" sz="3000" b="1" dirty="0">
                <a:solidFill>
                  <a:srgbClr val="0B4C86"/>
                </a:solidFill>
              </a:rPr>
              <a:t>Concept image of Euston station redevelopment</a:t>
            </a:r>
          </a:p>
        </p:txBody>
      </p:sp>
    </p:spTree>
    <p:extLst>
      <p:ext uri="{BB962C8B-B14F-4D97-AF65-F5344CB8AC3E}">
        <p14:creationId xmlns:p14="http://schemas.microsoft.com/office/powerpoint/2010/main" val="76000856"/>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3688BD0-0028-4541-BB44-23622008BF0E}"/>
              </a:ext>
            </a:extLst>
          </p:cNvPr>
          <p:cNvSpPr/>
          <p:nvPr/>
        </p:nvSpPr>
        <p:spPr>
          <a:xfrm>
            <a:off x="1069200" y="2264400"/>
            <a:ext cx="9838279" cy="553998"/>
          </a:xfrm>
          <a:prstGeom prst="rect">
            <a:avLst/>
          </a:prstGeom>
        </p:spPr>
        <p:txBody>
          <a:bodyPr wrap="square">
            <a:spAutoFit/>
          </a:bodyPr>
          <a:lstStyle/>
          <a:p>
            <a:r>
              <a:rPr lang="en-US" sz="3000" b="1" dirty="0">
                <a:solidFill>
                  <a:srgbClr val="0B4C86"/>
                </a:solidFill>
              </a:rPr>
              <a:t>Concept image Birmingham Interchange Station</a:t>
            </a:r>
          </a:p>
        </p:txBody>
      </p:sp>
      <p:pic>
        <p:nvPicPr>
          <p:cNvPr id="6" name="Picture 5">
            <a:extLst>
              <a:ext uri="{FF2B5EF4-FFF2-40B4-BE49-F238E27FC236}">
                <a16:creationId xmlns:a16="http://schemas.microsoft.com/office/drawing/2014/main" id="{AEC52BF5-D795-AA48-B4E7-CBF7A8244084}"/>
              </a:ext>
            </a:extLst>
          </p:cNvPr>
          <p:cNvPicPr>
            <a:picLocks noChangeAspect="1"/>
          </p:cNvPicPr>
          <p:nvPr/>
        </p:nvPicPr>
        <p:blipFill rotWithShape="1">
          <a:blip r:embed="rId3"/>
          <a:srcRect l="4982" t="15998" r="2167" b="19496"/>
          <a:stretch/>
        </p:blipFill>
        <p:spPr>
          <a:xfrm>
            <a:off x="457200" y="2818398"/>
            <a:ext cx="11277600" cy="3531213"/>
          </a:xfrm>
          <a:prstGeom prst="rect">
            <a:avLst/>
          </a:prstGeom>
        </p:spPr>
      </p:pic>
    </p:spTree>
    <p:extLst>
      <p:ext uri="{BB962C8B-B14F-4D97-AF65-F5344CB8AC3E}">
        <p14:creationId xmlns:p14="http://schemas.microsoft.com/office/powerpoint/2010/main" val="3456117357"/>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A4C86"/>
                </a:solidFill>
                <a:latin typeface="+mj-lt"/>
              </a:rPr>
              <a:t>HS2 Introduction Video</a:t>
            </a:r>
          </a:p>
        </p:txBody>
      </p:sp>
    </p:spTree>
    <p:extLst>
      <p:ext uri="{BB962C8B-B14F-4D97-AF65-F5344CB8AC3E}">
        <p14:creationId xmlns:p14="http://schemas.microsoft.com/office/powerpoint/2010/main" val="314808881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429000" y="173566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11" name="Content Placeholder 4">
            <a:extLst>
              <a:ext uri="{FF2B5EF4-FFF2-40B4-BE49-F238E27FC236}">
                <a16:creationId xmlns:a16="http://schemas.microsoft.com/office/drawing/2014/main" id="{BBD0E78D-4ED5-9F46-9DAF-AF8264FB416A}"/>
              </a:ext>
            </a:extLst>
          </p:cNvPr>
          <p:cNvSpPr>
            <a:spLocks noGrp="1"/>
          </p:cNvSpPr>
          <p:nvPr>
            <p:ph idx="1"/>
          </p:nvPr>
        </p:nvSpPr>
        <p:spPr>
          <a:xfrm>
            <a:off x="1069200" y="2264400"/>
            <a:ext cx="8472365" cy="4136400"/>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Presenting your ideas</a:t>
            </a:r>
          </a:p>
          <a:p>
            <a:pPr>
              <a:spcAft>
                <a:spcPts val="2500"/>
              </a:spcAft>
            </a:pPr>
            <a:r>
              <a:rPr lang="en-GB" sz="2000" dirty="0">
                <a:solidFill>
                  <a:schemeClr val="accent5">
                    <a:lumMod val="75000"/>
                    <a:lumOff val="25000"/>
                  </a:schemeClr>
                </a:solidFill>
                <a:latin typeface="Arial"/>
                <a:ea typeface="Arial"/>
                <a:cs typeface="Arial"/>
              </a:rPr>
              <a:t>In the next session you will present your ideas. Keeping your blueprint on your table, two team members will walk around the room to see the ideas of other groups. Two team members will stay to explain the idea to the other teams. Halfway through the session, swap around. </a:t>
            </a:r>
          </a:p>
          <a:p>
            <a:pPr>
              <a:spcAft>
                <a:spcPts val="2000"/>
              </a:spcAft>
            </a:pPr>
            <a:r>
              <a:rPr lang="en-US" sz="3000" b="1" dirty="0">
                <a:solidFill>
                  <a:srgbClr val="0B4C86"/>
                </a:solidFill>
                <a:latin typeface="Arial" panose="020B0604020202020204" pitchFamily="34" charset="0"/>
                <a:cs typeface="Arial" panose="020B0604020202020204" pitchFamily="34" charset="0"/>
              </a:rPr>
              <a:t>Evaluate your ideas</a:t>
            </a:r>
          </a:p>
          <a:p>
            <a:r>
              <a:rPr lang="en-GB" sz="2000" dirty="0">
                <a:solidFill>
                  <a:schemeClr val="accent5">
                    <a:lumMod val="75000"/>
                    <a:lumOff val="25000"/>
                  </a:schemeClr>
                </a:solidFill>
                <a:latin typeface="Arial" panose="020B0604020202020204" pitchFamily="34" charset="0"/>
                <a:ea typeface="Arial"/>
                <a:cs typeface="Arial" panose="020B0604020202020204" pitchFamily="34" charset="0"/>
              </a:rPr>
              <a:t>When instructed, answer the evaluation questions in your booklet. Have you surprised yourself with your </a:t>
            </a:r>
            <a:r>
              <a:rPr lang="en-US" sz="2000" dirty="0">
                <a:solidFill>
                  <a:schemeClr val="accent5">
                    <a:lumMod val="75000"/>
                    <a:lumOff val="25000"/>
                  </a:schemeClr>
                </a:solidFill>
                <a:latin typeface="Arial" panose="020B0604020202020204" pitchFamily="34" charset="0"/>
                <a:ea typeface="Arial"/>
                <a:cs typeface="Arial" panose="020B0604020202020204" pitchFamily="34" charset="0"/>
              </a:rPr>
              <a:t>essential skills</a:t>
            </a:r>
            <a:r>
              <a:rPr lang="en-GB" sz="2000" dirty="0">
                <a:solidFill>
                  <a:schemeClr val="accent5">
                    <a:lumMod val="75000"/>
                    <a:lumOff val="25000"/>
                  </a:schemeClr>
                </a:solidFill>
                <a:latin typeface="Arial" panose="020B0604020202020204" pitchFamily="34" charset="0"/>
                <a:ea typeface="Arial"/>
                <a:cs typeface="Arial" panose="020B0604020202020204" pitchFamily="34" charset="0"/>
              </a:rPr>
              <a:t>? </a:t>
            </a:r>
            <a:endParaRPr lang="en-US" sz="2000" dirty="0">
              <a:solidFill>
                <a:schemeClr val="accent5">
                  <a:lumMod val="75000"/>
                  <a:lumOff val="25000"/>
                </a:schemeClr>
              </a:solidFill>
              <a:latin typeface="Arial" panose="020B0604020202020204" pitchFamily="34" charset="0"/>
              <a:cs typeface="Arial" panose="020B0604020202020204" pitchFamily="34" charset="0"/>
            </a:endParaRPr>
          </a:p>
          <a:p>
            <a:endParaRPr lang="en-US" sz="2200" dirty="0">
              <a:solidFill>
                <a:schemeClr val="accent5">
                  <a:lumMod val="75000"/>
                  <a:lumOff val="25000"/>
                </a:schemeClr>
              </a:solidFill>
            </a:endParaRPr>
          </a:p>
        </p:txBody>
      </p:sp>
    </p:spTree>
    <p:extLst>
      <p:ext uri="{BB962C8B-B14F-4D97-AF65-F5344CB8AC3E}">
        <p14:creationId xmlns:p14="http://schemas.microsoft.com/office/powerpoint/2010/main" val="2519915134"/>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6639339" cy="4426512"/>
          </a:xfrm>
        </p:spPr>
        <p:txBody>
          <a:bodyPr/>
          <a:lstStyle/>
          <a:p>
            <a:pPr>
              <a:spcAft>
                <a:spcPts val="3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Winning team</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We will now reveal the winning team. </a:t>
            </a:r>
          </a:p>
          <a:p>
            <a:pPr>
              <a:spcAft>
                <a:spcPts val="1500"/>
              </a:spcAft>
            </a:pPr>
            <a:r>
              <a:rPr lang="en-US" sz="2000" dirty="0">
                <a:latin typeface="Arial" panose="020B0604020202020204" pitchFamily="34" charset="0"/>
                <a:cs typeface="Arial" panose="020B0604020202020204" pitchFamily="34" charset="0"/>
              </a:rPr>
              <a:t>You will receive a commendation from your school for all of your efforts in showing off your essential skills</a:t>
            </a:r>
            <a:r>
              <a:rPr lang="en-US"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63156201"/>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Careers video</a:t>
            </a:r>
          </a:p>
        </p:txBody>
      </p:sp>
      <p:sp>
        <p:nvSpPr>
          <p:cNvPr id="5" name="TextBox 4"/>
          <p:cNvSpPr txBox="1"/>
          <p:nvPr/>
        </p:nvSpPr>
        <p:spPr>
          <a:xfrm>
            <a:off x="3086582" y="1355675"/>
            <a:ext cx="8911404" cy="831828"/>
          </a:xfrm>
          <a:prstGeom prst="rect">
            <a:avLst/>
          </a:prstGeom>
          <a:noFill/>
        </p:spPr>
        <p:txBody>
          <a:bodyPr wrap="square" lIns="0" tIns="0" rIns="0" bIns="0" rtlCol="0">
            <a:noAutofit/>
          </a:bodyPr>
          <a:lstStyle/>
          <a:p>
            <a:pPr algn="r"/>
            <a:r>
              <a:rPr lang="en-US" sz="3000" dirty="0">
                <a:solidFill>
                  <a:schemeClr val="bg1"/>
                </a:solidFill>
              </a:rPr>
              <a:t>TUNNEL STRUCTURES</a:t>
            </a:r>
          </a:p>
        </p:txBody>
      </p:sp>
    </p:spTree>
    <p:extLst>
      <p:ext uri="{BB962C8B-B14F-4D97-AF65-F5344CB8AC3E}">
        <p14:creationId xmlns:p14="http://schemas.microsoft.com/office/powerpoint/2010/main" val="615269419"/>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BCB41D39-0A8B-8D49-ADD3-263E09F8B91C}"/>
              </a:ext>
            </a:extLst>
          </p:cNvPr>
          <p:cNvSpPr txBox="1">
            <a:spLocks/>
          </p:cNvSpPr>
          <p:nvPr/>
        </p:nvSpPr>
        <p:spPr>
          <a:xfrm>
            <a:off x="1069201" y="2264400"/>
            <a:ext cx="4818982" cy="3777746"/>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Keep on using your essential skills!</a:t>
            </a:r>
            <a:endParaRPr lang="en-US" sz="3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From all the team, thank you for using your essential skills across today’s activity.</a:t>
            </a:r>
          </a:p>
          <a:p>
            <a:pPr>
              <a:spcAft>
                <a:spcPts val="1500"/>
              </a:spcAft>
            </a:pPr>
            <a:r>
              <a:rPr lang="en-US" sz="2000" dirty="0">
                <a:latin typeface="Arial" panose="020B0604020202020204" pitchFamily="34" charset="0"/>
                <a:cs typeface="Arial" panose="020B0604020202020204" pitchFamily="34" charset="0"/>
              </a:rPr>
              <a:t>If you want to keep on using your essential skills and are thinking about a stem career, you can look at the following websites:</a:t>
            </a:r>
            <a:endParaRPr lang="en-GB" b="1" dirty="0">
              <a:solidFill>
                <a:schemeClr val="tx1"/>
              </a:solidFill>
            </a:endParaRPr>
          </a:p>
          <a:p>
            <a:r>
              <a:rPr lang="en-US" sz="2000" b="1" dirty="0">
                <a:solidFill>
                  <a:schemeClr val="tx1"/>
                </a:solidFill>
                <a:latin typeface="Arial" panose="020B0604020202020204" pitchFamily="34" charset="0"/>
                <a:cs typeface="Arial" panose="020B0604020202020204" pitchFamily="34" charset="0"/>
              </a:rPr>
              <a:t>`</a:t>
            </a:r>
          </a:p>
        </p:txBody>
      </p:sp>
      <p:pic>
        <p:nvPicPr>
          <p:cNvPr id="8" name="Picture 7" descr="0 SB Partnership Logo.png">
            <a:extLst>
              <a:ext uri="{FF2B5EF4-FFF2-40B4-BE49-F238E27FC236}">
                <a16:creationId xmlns:a16="http://schemas.microsoft.com/office/drawing/2014/main" id="{84C530F0-0312-5148-800D-940238BFB7A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781" y="2264400"/>
            <a:ext cx="3405220" cy="1005058"/>
          </a:xfrm>
          <a:prstGeom prst="rect">
            <a:avLst/>
          </a:prstGeom>
        </p:spPr>
      </p:pic>
      <p:sp>
        <p:nvSpPr>
          <p:cNvPr id="9" name="Rectangle 8">
            <a:extLst>
              <a:ext uri="{FF2B5EF4-FFF2-40B4-BE49-F238E27FC236}">
                <a16:creationId xmlns:a16="http://schemas.microsoft.com/office/drawing/2014/main" id="{5AF15BD9-3399-0145-B7AD-1270E842DB4C}"/>
              </a:ext>
            </a:extLst>
          </p:cNvPr>
          <p:cNvSpPr/>
          <p:nvPr/>
        </p:nvSpPr>
        <p:spPr>
          <a:xfrm>
            <a:off x="7453745" y="3484634"/>
            <a:ext cx="6096000" cy="2523768"/>
          </a:xfrm>
          <a:prstGeom prst="rect">
            <a:avLst/>
          </a:prstGeom>
        </p:spPr>
        <p:txBody>
          <a:bodyPr>
            <a:spAutoFit/>
          </a:bodyPr>
          <a:lstStyle/>
          <a:p>
            <a:endParaRPr lang="en-US" sz="2000" dirty="0">
              <a:latin typeface="Arial" panose="020B0604020202020204" pitchFamily="34" charset="0"/>
              <a:cs typeface="Arial" panose="020B0604020202020204" pitchFamily="34" charset="0"/>
            </a:endParaRPr>
          </a:p>
          <a:p>
            <a:pPr>
              <a:lnSpc>
                <a:spcPts val="2400"/>
              </a:lnSpc>
            </a:pPr>
            <a:r>
              <a:rPr lang="en-GB" sz="2000" b="1" u="sng" dirty="0">
                <a:hlinkClick r:id="rId4"/>
              </a:rPr>
              <a:t>www.hs2.org.uk/education</a:t>
            </a:r>
            <a:endParaRPr lang="en-GB" sz="2000" b="1" u="sng" dirty="0"/>
          </a:p>
          <a:p>
            <a:pPr>
              <a:lnSpc>
                <a:spcPts val="2400"/>
              </a:lnSpc>
            </a:pPr>
            <a:r>
              <a:rPr lang="en-GB" sz="2000" b="1" u="sng" dirty="0">
                <a:hlinkClick r:id="rId5"/>
              </a:rPr>
              <a:t>www.skillsbuilder.org/</a:t>
            </a:r>
            <a:endParaRPr lang="en-GB" sz="2000" b="1" u="sng" dirty="0"/>
          </a:p>
          <a:p>
            <a:pPr>
              <a:lnSpc>
                <a:spcPts val="2400"/>
              </a:lnSpc>
            </a:pPr>
            <a:r>
              <a:rPr lang="en-GB" sz="2000" b="1" dirty="0">
                <a:hlinkClick r:id="rId6"/>
              </a:rPr>
              <a:t>www.tomorrowsengineers.org.uk</a:t>
            </a:r>
            <a:endParaRPr lang="en-GB" sz="2000" b="1" dirty="0"/>
          </a:p>
          <a:p>
            <a:pPr>
              <a:lnSpc>
                <a:spcPts val="2400"/>
              </a:lnSpc>
            </a:pPr>
            <a:r>
              <a:rPr lang="en-GB" sz="2000" b="1" dirty="0">
                <a:hlinkClick r:id="rId7"/>
              </a:rPr>
              <a:t>www.ice.org.uk</a:t>
            </a:r>
            <a:endParaRPr lang="en-GB" sz="2000" b="1" dirty="0"/>
          </a:p>
          <a:p>
            <a:pPr>
              <a:lnSpc>
                <a:spcPts val="2400"/>
              </a:lnSpc>
            </a:pPr>
            <a:r>
              <a:rPr lang="en-GB" sz="2000" b="1" dirty="0">
                <a:hlinkClick r:id="rId8"/>
              </a:rPr>
              <a:t>www.goconstruct.org</a:t>
            </a:r>
            <a:endParaRPr lang="en-GB" sz="2000" b="1" dirty="0"/>
          </a:p>
          <a:p>
            <a:pPr>
              <a:lnSpc>
                <a:spcPts val="2400"/>
              </a:lnSpc>
            </a:pPr>
            <a:r>
              <a:rPr lang="en-GB" sz="2000" b="1" dirty="0">
                <a:hlinkClick r:id="rId9"/>
              </a:rPr>
              <a:t>www.nchsr.ac.uk</a:t>
            </a:r>
            <a:endParaRPr lang="en-GB" sz="2000" b="1" dirty="0"/>
          </a:p>
          <a:p>
            <a:endParaRPr lang="en-GB" dirty="0"/>
          </a:p>
        </p:txBody>
      </p:sp>
    </p:spTree>
    <p:extLst>
      <p:ext uri="{BB962C8B-B14F-4D97-AF65-F5344CB8AC3E}">
        <p14:creationId xmlns:p14="http://schemas.microsoft.com/office/powerpoint/2010/main" val="571605365"/>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png">
            <a:extLst>
              <a:ext uri="{FF2B5EF4-FFF2-40B4-BE49-F238E27FC236}">
                <a16:creationId xmlns:a16="http://schemas.microsoft.com/office/drawing/2014/main" id="{AD6D623C-A9F9-174C-BF2B-283D63970B55}"/>
              </a:ext>
            </a:extLst>
          </p:cNvPr>
          <p:cNvPicPr>
            <a:picLocks noChangeAspect="1"/>
          </p:cNvPicPr>
          <p:nvPr/>
        </p:nvPicPr>
        <p:blipFill rotWithShape="1">
          <a:blip r:embed="rId3">
            <a:extLst>
              <a:ext uri="{28A0092B-C50C-407E-A947-70E740481C1C}">
                <a14:useLocalDpi xmlns:a14="http://schemas.microsoft.com/office/drawing/2010/main" val="0"/>
              </a:ext>
            </a:extLst>
          </a:blip>
          <a:srcRect l="23913" t="24345" r="20038" b="3224"/>
          <a:stretch/>
        </p:blipFill>
        <p:spPr>
          <a:xfrm>
            <a:off x="2472533" y="2264400"/>
            <a:ext cx="9262267" cy="4134835"/>
          </a:xfrm>
          <a:prstGeom prst="rect">
            <a:avLst/>
          </a:prstGeom>
        </p:spPr>
      </p:pic>
      <p:sp>
        <p:nvSpPr>
          <p:cNvPr id="9" name="Rectangle 8">
            <a:extLst>
              <a:ext uri="{FF2B5EF4-FFF2-40B4-BE49-F238E27FC236}">
                <a16:creationId xmlns:a16="http://schemas.microsoft.com/office/drawing/2014/main" id="{6649BCB0-3338-2143-B6D9-52CFF1E236BF}"/>
              </a:ext>
            </a:extLst>
          </p:cNvPr>
          <p:cNvSpPr/>
          <p:nvPr/>
        </p:nvSpPr>
        <p:spPr>
          <a:xfrm>
            <a:off x="1069200" y="2264400"/>
            <a:ext cx="4735855" cy="3157275"/>
          </a:xfrm>
          <a:prstGeom prst="rect">
            <a:avLst/>
          </a:prstGeom>
        </p:spPr>
        <p:txBody>
          <a:bodyPr wrap="square">
            <a:spAutoFit/>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What is High Speed 2?</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solidFill>
                  <a:schemeClr val="accent4"/>
                </a:solidFill>
                <a:latin typeface="Arial" panose="020B0604020202020204" pitchFamily="34" charset="0"/>
                <a:cs typeface="Arial" panose="020B0604020202020204" pitchFamily="34" charset="0"/>
              </a:rPr>
              <a:t>High Speed Two (HS2) is the new high speed railway we are building. It will connect 8 of Britain’s 10 largest cities, including Birmingham, Leeds, London and Manchester.</a:t>
            </a:r>
          </a:p>
          <a:p>
            <a:pPr>
              <a:spcAft>
                <a:spcPts val="1500"/>
              </a:spcAft>
            </a:pPr>
            <a:r>
              <a:rPr lang="en-US" sz="2000" dirty="0">
                <a:solidFill>
                  <a:schemeClr val="accent4"/>
                </a:solidFill>
                <a:latin typeface="Arial" panose="020B0604020202020204" pitchFamily="34" charset="0"/>
                <a:cs typeface="Arial" panose="020B0604020202020204" pitchFamily="34" charset="0"/>
              </a:rPr>
              <a:t>It is the first new railway built north of London for 120 years.</a:t>
            </a:r>
          </a:p>
        </p:txBody>
      </p:sp>
    </p:spTree>
    <p:extLst>
      <p:ext uri="{BB962C8B-B14F-4D97-AF65-F5344CB8AC3E}">
        <p14:creationId xmlns:p14="http://schemas.microsoft.com/office/powerpoint/2010/main" val="11733265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ontent Placeholder 4">
            <a:extLst>
              <a:ext uri="{FF2B5EF4-FFF2-40B4-BE49-F238E27FC236}">
                <a16:creationId xmlns:a16="http://schemas.microsoft.com/office/drawing/2014/main" id="{617F6E27-75B2-0040-B456-6DCC2F41D59C}"/>
              </a:ext>
            </a:extLst>
          </p:cNvPr>
          <p:cNvSpPr txBox="1">
            <a:spLocks/>
          </p:cNvSpPr>
          <p:nvPr/>
        </p:nvSpPr>
        <p:spPr>
          <a:xfrm>
            <a:off x="1069200" y="5839200"/>
            <a:ext cx="10972187" cy="58645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latin typeface="Arial" panose="020B0604020202020204" pitchFamily="34" charset="0"/>
                <a:cs typeface="Arial" panose="020B0604020202020204" pitchFamily="34" charset="0"/>
              </a:rPr>
              <a:t>How old will you be when it is finished?</a:t>
            </a:r>
          </a:p>
          <a:p>
            <a:endParaRPr lang="en-US" dirty="0"/>
          </a:p>
        </p:txBody>
      </p:sp>
      <p:sp>
        <p:nvSpPr>
          <p:cNvPr id="28" name="Rectangle 27">
            <a:extLst>
              <a:ext uri="{FF2B5EF4-FFF2-40B4-BE49-F238E27FC236}">
                <a16:creationId xmlns:a16="http://schemas.microsoft.com/office/drawing/2014/main" id="{10636CCA-64C2-094C-A476-541A714911E1}"/>
              </a:ext>
            </a:extLst>
          </p:cNvPr>
          <p:cNvSpPr/>
          <p:nvPr/>
        </p:nvSpPr>
        <p:spPr>
          <a:xfrm>
            <a:off x="457200" y="3447861"/>
            <a:ext cx="11277600" cy="2213735"/>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29" name="Title 3">
            <a:extLst>
              <a:ext uri="{FF2B5EF4-FFF2-40B4-BE49-F238E27FC236}">
                <a16:creationId xmlns:a16="http://schemas.microsoft.com/office/drawing/2014/main" id="{CFD151C5-052D-4F47-8789-42BA295B09D0}"/>
              </a:ext>
            </a:extLst>
          </p:cNvPr>
          <p:cNvSpPr txBox="1">
            <a:spLocks/>
          </p:cNvSpPr>
          <p:nvPr/>
        </p:nvSpPr>
        <p:spPr>
          <a:xfrm>
            <a:off x="571758" y="3624239"/>
            <a:ext cx="952243"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a:solidFill>
                  <a:srgbClr val="0B4C86"/>
                </a:solidFill>
                <a:latin typeface="+mj-lt"/>
              </a:rPr>
              <a:t>2009</a:t>
            </a:r>
            <a:endParaRPr lang="en-US" sz="2400" dirty="0">
              <a:solidFill>
                <a:srgbClr val="0B4C86"/>
              </a:solidFill>
              <a:latin typeface="+mj-lt"/>
            </a:endParaRPr>
          </a:p>
        </p:txBody>
      </p:sp>
      <p:cxnSp>
        <p:nvCxnSpPr>
          <p:cNvPr id="30" name="Straight Connector 29">
            <a:extLst>
              <a:ext uri="{FF2B5EF4-FFF2-40B4-BE49-F238E27FC236}">
                <a16:creationId xmlns:a16="http://schemas.microsoft.com/office/drawing/2014/main" id="{502BC338-412C-F349-9C35-965F6F151369}"/>
              </a:ext>
            </a:extLst>
          </p:cNvPr>
          <p:cNvCxnSpPr>
            <a:cxnSpLocks/>
          </p:cNvCxnSpPr>
          <p:nvPr/>
        </p:nvCxnSpPr>
        <p:spPr>
          <a:xfrm>
            <a:off x="513384" y="4387014"/>
            <a:ext cx="11221416" cy="4"/>
          </a:xfrm>
          <a:prstGeom prst="line">
            <a:avLst/>
          </a:prstGeom>
          <a:ln w="25400" cmpd="sng">
            <a:solidFill>
              <a:srgbClr val="3EAC4D"/>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sp>
        <p:nvSpPr>
          <p:cNvPr id="31" name="Title 3">
            <a:extLst>
              <a:ext uri="{FF2B5EF4-FFF2-40B4-BE49-F238E27FC236}">
                <a16:creationId xmlns:a16="http://schemas.microsoft.com/office/drawing/2014/main" id="{35BD758F-FE72-0C49-9231-F50850AF4E7B}"/>
              </a:ext>
            </a:extLst>
          </p:cNvPr>
          <p:cNvSpPr txBox="1">
            <a:spLocks/>
          </p:cNvSpPr>
          <p:nvPr/>
        </p:nvSpPr>
        <p:spPr>
          <a:xfrm>
            <a:off x="5275179" y="3628908"/>
            <a:ext cx="1594795"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2020</a:t>
            </a:r>
          </a:p>
        </p:txBody>
      </p:sp>
      <p:sp>
        <p:nvSpPr>
          <p:cNvPr id="32" name="Title 3">
            <a:extLst>
              <a:ext uri="{FF2B5EF4-FFF2-40B4-BE49-F238E27FC236}">
                <a16:creationId xmlns:a16="http://schemas.microsoft.com/office/drawing/2014/main" id="{4F85D6F3-959A-E549-8C5F-7BAA602635C2}"/>
              </a:ext>
            </a:extLst>
          </p:cNvPr>
          <p:cNvSpPr txBox="1">
            <a:spLocks/>
          </p:cNvSpPr>
          <p:nvPr/>
        </p:nvSpPr>
        <p:spPr>
          <a:xfrm>
            <a:off x="7669912" y="3820221"/>
            <a:ext cx="2753917"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sz="2400" dirty="0">
              <a:latin typeface="+mj-lt"/>
            </a:endParaRPr>
          </a:p>
        </p:txBody>
      </p:sp>
      <p:sp>
        <p:nvSpPr>
          <p:cNvPr id="33" name="Title 3">
            <a:extLst>
              <a:ext uri="{FF2B5EF4-FFF2-40B4-BE49-F238E27FC236}">
                <a16:creationId xmlns:a16="http://schemas.microsoft.com/office/drawing/2014/main" id="{6C0B4DD9-C98B-5D4B-874C-0B709A314501}"/>
              </a:ext>
            </a:extLst>
          </p:cNvPr>
          <p:cNvSpPr txBox="1">
            <a:spLocks/>
          </p:cNvSpPr>
          <p:nvPr/>
        </p:nvSpPr>
        <p:spPr>
          <a:xfrm>
            <a:off x="10278896" y="3610499"/>
            <a:ext cx="1045275"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2030s</a:t>
            </a:r>
          </a:p>
        </p:txBody>
      </p:sp>
      <p:sp>
        <p:nvSpPr>
          <p:cNvPr id="34" name="Title 3">
            <a:extLst>
              <a:ext uri="{FF2B5EF4-FFF2-40B4-BE49-F238E27FC236}">
                <a16:creationId xmlns:a16="http://schemas.microsoft.com/office/drawing/2014/main" id="{7BD167B3-5871-1F42-84C7-860EB9722EC8}"/>
              </a:ext>
            </a:extLst>
          </p:cNvPr>
          <p:cNvSpPr txBox="1">
            <a:spLocks/>
          </p:cNvSpPr>
          <p:nvPr/>
        </p:nvSpPr>
        <p:spPr>
          <a:xfrm>
            <a:off x="3113479" y="3615752"/>
            <a:ext cx="752168"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2017</a:t>
            </a:r>
          </a:p>
        </p:txBody>
      </p:sp>
      <p:sp>
        <p:nvSpPr>
          <p:cNvPr id="35" name="TextBox 34">
            <a:extLst>
              <a:ext uri="{FF2B5EF4-FFF2-40B4-BE49-F238E27FC236}">
                <a16:creationId xmlns:a16="http://schemas.microsoft.com/office/drawing/2014/main" id="{889009A3-1FDE-3140-8F89-54AE0C85F8C6}"/>
              </a:ext>
            </a:extLst>
          </p:cNvPr>
          <p:cNvSpPr txBox="1"/>
          <p:nvPr/>
        </p:nvSpPr>
        <p:spPr>
          <a:xfrm>
            <a:off x="513384" y="4594558"/>
            <a:ext cx="1106129" cy="525153"/>
          </a:xfrm>
          <a:prstGeom prst="rect">
            <a:avLst/>
          </a:prstGeom>
          <a:noFill/>
        </p:spPr>
        <p:txBody>
          <a:bodyPr wrap="square" lIns="0" tIns="0" rIns="0" bIns="0" rtlCol="0">
            <a:noAutofit/>
          </a:bodyPr>
          <a:lstStyle/>
          <a:p>
            <a:pPr algn="ctr"/>
            <a:r>
              <a:rPr lang="en-US" sz="2000" dirty="0">
                <a:solidFill>
                  <a:srgbClr val="0B4C86"/>
                </a:solidFill>
              </a:rPr>
              <a:t>HS2 Ltd set up</a:t>
            </a:r>
            <a:endParaRPr lang="en-GB" sz="2000" dirty="0">
              <a:solidFill>
                <a:srgbClr val="0B4C86"/>
              </a:solidFill>
            </a:endParaRPr>
          </a:p>
        </p:txBody>
      </p:sp>
      <p:sp>
        <p:nvSpPr>
          <p:cNvPr id="36" name="TextBox 35">
            <a:extLst>
              <a:ext uri="{FF2B5EF4-FFF2-40B4-BE49-F238E27FC236}">
                <a16:creationId xmlns:a16="http://schemas.microsoft.com/office/drawing/2014/main" id="{EC45482B-8B82-804B-9AC9-F57E296CFAC2}"/>
              </a:ext>
            </a:extLst>
          </p:cNvPr>
          <p:cNvSpPr txBox="1"/>
          <p:nvPr/>
        </p:nvSpPr>
        <p:spPr>
          <a:xfrm>
            <a:off x="2463067" y="4613693"/>
            <a:ext cx="2059022" cy="525153"/>
          </a:xfrm>
          <a:prstGeom prst="rect">
            <a:avLst/>
          </a:prstGeom>
          <a:noFill/>
        </p:spPr>
        <p:txBody>
          <a:bodyPr wrap="square" lIns="0" tIns="0" rIns="0" bIns="0" rtlCol="0">
            <a:noAutofit/>
          </a:bodyPr>
          <a:lstStyle/>
          <a:p>
            <a:pPr algn="ctr"/>
            <a:r>
              <a:rPr lang="en-US" sz="2000" dirty="0">
                <a:solidFill>
                  <a:srgbClr val="0B4C86"/>
                </a:solidFill>
              </a:rPr>
              <a:t>Parliamentary approval for Phase One</a:t>
            </a:r>
            <a:endParaRPr lang="en-GB" sz="2000" dirty="0">
              <a:solidFill>
                <a:srgbClr val="0B4C86"/>
              </a:solidFill>
            </a:endParaRPr>
          </a:p>
        </p:txBody>
      </p:sp>
      <p:sp>
        <p:nvSpPr>
          <p:cNvPr id="37" name="TextBox 36">
            <a:extLst>
              <a:ext uri="{FF2B5EF4-FFF2-40B4-BE49-F238E27FC236}">
                <a16:creationId xmlns:a16="http://schemas.microsoft.com/office/drawing/2014/main" id="{06529150-00AB-8B49-87AB-6DEA6D1F8703}"/>
              </a:ext>
            </a:extLst>
          </p:cNvPr>
          <p:cNvSpPr txBox="1"/>
          <p:nvPr/>
        </p:nvSpPr>
        <p:spPr>
          <a:xfrm>
            <a:off x="10039240" y="4610329"/>
            <a:ext cx="1505107" cy="525153"/>
          </a:xfrm>
          <a:prstGeom prst="rect">
            <a:avLst/>
          </a:prstGeom>
          <a:noFill/>
        </p:spPr>
        <p:txBody>
          <a:bodyPr wrap="square" lIns="0" tIns="0" rIns="0" bIns="0" rtlCol="0">
            <a:noAutofit/>
          </a:bodyPr>
          <a:lstStyle/>
          <a:p>
            <a:pPr algn="ctr"/>
            <a:r>
              <a:rPr lang="en-US" sz="2000" dirty="0">
                <a:solidFill>
                  <a:srgbClr val="0B4C86"/>
                </a:solidFill>
              </a:rPr>
              <a:t>Full network complete</a:t>
            </a:r>
            <a:endParaRPr lang="en-GB" sz="2000" dirty="0">
              <a:solidFill>
                <a:srgbClr val="0B4C86"/>
              </a:solidFill>
            </a:endParaRPr>
          </a:p>
        </p:txBody>
      </p:sp>
      <p:sp>
        <p:nvSpPr>
          <p:cNvPr id="38" name="TextBox 37">
            <a:extLst>
              <a:ext uri="{FF2B5EF4-FFF2-40B4-BE49-F238E27FC236}">
                <a16:creationId xmlns:a16="http://schemas.microsoft.com/office/drawing/2014/main" id="{6FE6224C-2B59-4946-A4DC-E59956DB62CB}"/>
              </a:ext>
            </a:extLst>
          </p:cNvPr>
          <p:cNvSpPr txBox="1"/>
          <p:nvPr/>
        </p:nvSpPr>
        <p:spPr>
          <a:xfrm>
            <a:off x="5335115" y="4618844"/>
            <a:ext cx="1594795" cy="525153"/>
          </a:xfrm>
          <a:prstGeom prst="rect">
            <a:avLst/>
          </a:prstGeom>
          <a:noFill/>
        </p:spPr>
        <p:txBody>
          <a:bodyPr wrap="square" lIns="0" tIns="0" rIns="0" bIns="0" rtlCol="0">
            <a:noAutofit/>
          </a:bodyPr>
          <a:lstStyle/>
          <a:p>
            <a:pPr algn="ctr"/>
            <a:r>
              <a:rPr lang="en-US" sz="2000" dirty="0"/>
              <a:t>Construction begins</a:t>
            </a:r>
            <a:endParaRPr lang="en-GB" sz="2000" dirty="0">
              <a:solidFill>
                <a:schemeClr val="accent1"/>
              </a:solidFill>
            </a:endParaRPr>
          </a:p>
        </p:txBody>
      </p:sp>
      <p:sp>
        <p:nvSpPr>
          <p:cNvPr id="39" name="Isosceles Triangle 25">
            <a:extLst>
              <a:ext uri="{FF2B5EF4-FFF2-40B4-BE49-F238E27FC236}">
                <a16:creationId xmlns:a16="http://schemas.microsoft.com/office/drawing/2014/main" id="{A3E2E6F2-23DB-4C4C-A9DA-C56E92EA324F}"/>
              </a:ext>
            </a:extLst>
          </p:cNvPr>
          <p:cNvSpPr/>
          <p:nvPr/>
        </p:nvSpPr>
        <p:spPr>
          <a:xfrm flipV="1">
            <a:off x="858274"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0" name="Isosceles Triangle 25">
            <a:extLst>
              <a:ext uri="{FF2B5EF4-FFF2-40B4-BE49-F238E27FC236}">
                <a16:creationId xmlns:a16="http://schemas.microsoft.com/office/drawing/2014/main" id="{DDBB84A1-3502-4F4A-B00E-61AD8A932847}"/>
              </a:ext>
            </a:extLst>
          </p:cNvPr>
          <p:cNvSpPr/>
          <p:nvPr/>
        </p:nvSpPr>
        <p:spPr>
          <a:xfrm flipV="1">
            <a:off x="3304611"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1" name="Isosceles Triangle 25">
            <a:extLst>
              <a:ext uri="{FF2B5EF4-FFF2-40B4-BE49-F238E27FC236}">
                <a16:creationId xmlns:a16="http://schemas.microsoft.com/office/drawing/2014/main" id="{E363F133-EFC2-3440-A7B1-9969E48A0A97}"/>
              </a:ext>
            </a:extLst>
          </p:cNvPr>
          <p:cNvSpPr/>
          <p:nvPr/>
        </p:nvSpPr>
        <p:spPr>
          <a:xfrm flipV="1">
            <a:off x="5910776"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2" name="Isosceles Triangle 25">
            <a:extLst>
              <a:ext uri="{FF2B5EF4-FFF2-40B4-BE49-F238E27FC236}">
                <a16:creationId xmlns:a16="http://schemas.microsoft.com/office/drawing/2014/main" id="{F83F5366-0A1F-774C-990D-1C6DB44B3C25}"/>
              </a:ext>
            </a:extLst>
          </p:cNvPr>
          <p:cNvSpPr/>
          <p:nvPr/>
        </p:nvSpPr>
        <p:spPr>
          <a:xfrm flipV="1">
            <a:off x="10621068"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3" name="Content Placeholder 4">
            <a:extLst>
              <a:ext uri="{FF2B5EF4-FFF2-40B4-BE49-F238E27FC236}">
                <a16:creationId xmlns:a16="http://schemas.microsoft.com/office/drawing/2014/main" id="{3F936D94-3A8D-6C46-BBE2-DBAE3404E768}"/>
              </a:ext>
            </a:extLst>
          </p:cNvPr>
          <p:cNvSpPr txBox="1">
            <a:spLocks/>
          </p:cNvSpPr>
          <p:nvPr/>
        </p:nvSpPr>
        <p:spPr>
          <a:xfrm>
            <a:off x="1069200" y="2264400"/>
            <a:ext cx="9926912" cy="1278783"/>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Aft>
                <a:spcPts val="2000"/>
              </a:spcAft>
            </a:pPr>
            <a:r>
              <a:rPr lang="en-US" sz="3000" b="1" dirty="0">
                <a:solidFill>
                  <a:srgbClr val="0B4C86"/>
                </a:solidFill>
              </a:rPr>
              <a:t>When is it being built?</a:t>
            </a:r>
          </a:p>
          <a:p>
            <a:r>
              <a:rPr lang="en-GB" sz="2000" dirty="0">
                <a:latin typeface="Arial" panose="020B0604020202020204" pitchFamily="34" charset="0"/>
                <a:cs typeface="Arial" panose="020B0604020202020204" pitchFamily="34" charset="0"/>
              </a:rPr>
              <a:t>HS2 is being built in three phases, but the whole project will be complete in the 2030s.</a:t>
            </a:r>
            <a:endParaRPr lang="en-US" sz="2000" dirty="0"/>
          </a:p>
        </p:txBody>
      </p:sp>
    </p:spTree>
    <p:extLst>
      <p:ext uri="{BB962C8B-B14F-4D97-AF65-F5344CB8AC3E}">
        <p14:creationId xmlns:p14="http://schemas.microsoft.com/office/powerpoint/2010/main" val="245766012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10045700" cy="3557588"/>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Stations of the Future</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When designing new buildings, it is important that they work not only for now, but well into the future. What will a station built for 2050 be like?</a:t>
            </a:r>
          </a:p>
          <a:p>
            <a:r>
              <a:rPr lang="en-US" sz="2000" b="1" dirty="0">
                <a:solidFill>
                  <a:srgbClr val="0B4C86"/>
                </a:solidFill>
                <a:latin typeface="Arial" panose="020B0604020202020204" pitchFamily="34" charset="0"/>
                <a:cs typeface="Arial" panose="020B0604020202020204" pitchFamily="34" charset="0"/>
              </a:rPr>
              <a:t>In this session you will:</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Role-play some STEM careers.</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Design a station for use in 2050.</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Share your ideas with others.</a:t>
            </a:r>
          </a:p>
          <a:p>
            <a:endParaRPr lang="en-US" dirty="0"/>
          </a:p>
          <a:p>
            <a:endParaRPr lang="en-US" dirty="0"/>
          </a:p>
        </p:txBody>
      </p:sp>
    </p:spTree>
    <p:extLst>
      <p:ext uri="{BB962C8B-B14F-4D97-AF65-F5344CB8AC3E}">
        <p14:creationId xmlns:p14="http://schemas.microsoft.com/office/powerpoint/2010/main" val="4283531680"/>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SOTF student introduction video</a:t>
            </a:r>
          </a:p>
        </p:txBody>
      </p:sp>
    </p:spTree>
    <p:extLst>
      <p:ext uri="{BB962C8B-B14F-4D97-AF65-F5344CB8AC3E}">
        <p14:creationId xmlns:p14="http://schemas.microsoft.com/office/powerpoint/2010/main" val="3761477175"/>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EF089A-613B-D540-97F3-0EFE53AA6E15}"/>
              </a:ext>
            </a:extLst>
          </p:cNvPr>
          <p:cNvSpPr>
            <a:spLocks noGrp="1"/>
          </p:cNvSpPr>
          <p:nvPr>
            <p:ph type="title"/>
          </p:nvPr>
        </p:nvSpPr>
        <p:spPr/>
        <p:txBody>
          <a:bodyPr/>
          <a:lstStyle/>
          <a:p>
            <a:endParaRPr lang="en-US"/>
          </a:p>
        </p:txBody>
      </p:sp>
      <p:sp>
        <p:nvSpPr>
          <p:cNvPr id="9" name="Content Placeholder 4">
            <a:extLst>
              <a:ext uri="{FF2B5EF4-FFF2-40B4-BE49-F238E27FC236}">
                <a16:creationId xmlns:a16="http://schemas.microsoft.com/office/drawing/2014/main" id="{F93002FF-2BF9-844F-B6FB-B4F5A652FF70}"/>
              </a:ext>
            </a:extLst>
          </p:cNvPr>
          <p:cNvSpPr>
            <a:spLocks noGrp="1"/>
          </p:cNvSpPr>
          <p:nvPr>
            <p:ph idx="1"/>
          </p:nvPr>
        </p:nvSpPr>
        <p:spPr>
          <a:xfrm>
            <a:off x="1069200" y="2264400"/>
            <a:ext cx="8573564" cy="4058292"/>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Joining the team</a:t>
            </a:r>
            <a:endParaRPr lang="en-US" sz="2000" dirty="0">
              <a:solidFill>
                <a:srgbClr val="0B4C86"/>
              </a:solidFill>
              <a:latin typeface="Arial" panose="020B0604020202020204" pitchFamily="34" charset="0"/>
              <a:cs typeface="Arial" panose="020B0604020202020204" pitchFamily="34" charset="0"/>
            </a:endParaRPr>
          </a:p>
          <a:p>
            <a:pPr>
              <a:spcAft>
                <a:spcPts val="1400"/>
              </a:spcAft>
            </a:pPr>
            <a:r>
              <a:rPr lang="en-US" sz="2000" dirty="0">
                <a:latin typeface="Arial" panose="020B0604020202020204" pitchFamily="34" charset="0"/>
                <a:cs typeface="Arial" panose="020B0604020202020204" pitchFamily="34" charset="0"/>
              </a:rPr>
              <a:t>You will be producing a design proposal for a train station to be built in 2050. </a:t>
            </a:r>
          </a:p>
          <a:p>
            <a:pPr>
              <a:spcAft>
                <a:spcPts val="1400"/>
              </a:spcAft>
            </a:pPr>
            <a:r>
              <a:rPr lang="en-US" sz="2000" dirty="0">
                <a:latin typeface="Arial" panose="020B0604020202020204" pitchFamily="34" charset="0"/>
                <a:cs typeface="Arial" panose="020B0604020202020204" pitchFamily="34" charset="0"/>
              </a:rPr>
              <a:t>Read the job descriptions in your booklet, and decide who will take on which role in your design team. </a:t>
            </a:r>
          </a:p>
          <a:p>
            <a:pPr>
              <a:spcAft>
                <a:spcPts val="1400"/>
              </a:spcAft>
            </a:pPr>
            <a:r>
              <a:rPr lang="en-US" sz="2000" dirty="0">
                <a:latin typeface="Arial" panose="020B0604020202020204" pitchFamily="34" charset="0"/>
                <a:cs typeface="Arial" panose="020B0604020202020204" pitchFamily="34" charset="0"/>
              </a:rPr>
              <a:t>What makes you suitable for this role?</a:t>
            </a:r>
          </a:p>
        </p:txBody>
      </p:sp>
    </p:spTree>
    <p:extLst>
      <p:ext uri="{BB962C8B-B14F-4D97-AF65-F5344CB8AC3E}">
        <p14:creationId xmlns:p14="http://schemas.microsoft.com/office/powerpoint/2010/main" val="258998309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Cassandra_ColorCorrected.png">
            <a:extLst>
              <a:ext uri="{FF2B5EF4-FFF2-40B4-BE49-F238E27FC236}">
                <a16:creationId xmlns:a16="http://schemas.microsoft.com/office/drawing/2014/main" id="{9B8CD567-939A-0E48-B0AB-40D32E2B53A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488" y="1873958"/>
            <a:ext cx="5137316" cy="2889740"/>
          </a:xfrm>
          <a:prstGeom prst="rect">
            <a:avLst/>
          </a:prstGeom>
        </p:spPr>
      </p:pic>
      <p:pic>
        <p:nvPicPr>
          <p:cNvPr id="20" name="Picture 19" descr="Jenny_ColorCorrected0001.png">
            <a:extLst>
              <a:ext uri="{FF2B5EF4-FFF2-40B4-BE49-F238E27FC236}">
                <a16:creationId xmlns:a16="http://schemas.microsoft.com/office/drawing/2014/main" id="{73460C44-CFAC-0843-98D3-0B944F1464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834" r="22866"/>
          <a:stretch/>
        </p:blipFill>
        <p:spPr>
          <a:xfrm>
            <a:off x="5877593" y="1651546"/>
            <a:ext cx="2909821" cy="3933276"/>
          </a:xfrm>
          <a:prstGeom prst="rect">
            <a:avLst/>
          </a:prstGeom>
        </p:spPr>
      </p:pic>
      <p:pic>
        <p:nvPicPr>
          <p:cNvPr id="21" name="Picture 20" descr="Rafael_felci0001.png">
            <a:extLst>
              <a:ext uri="{FF2B5EF4-FFF2-40B4-BE49-F238E27FC236}">
                <a16:creationId xmlns:a16="http://schemas.microsoft.com/office/drawing/2014/main" id="{3E83226E-B27C-7A45-83E2-94C575F6F621}"/>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21577" r="26141"/>
          <a:stretch/>
        </p:blipFill>
        <p:spPr>
          <a:xfrm>
            <a:off x="3008193" y="1799373"/>
            <a:ext cx="2898695" cy="3919628"/>
          </a:xfrm>
          <a:prstGeom prst="rect">
            <a:avLst/>
          </a:prstGeom>
        </p:spPr>
      </p:pic>
      <p:pic>
        <p:nvPicPr>
          <p:cNvPr id="22" name="Picture 21" descr="Tom_ColorCorrected.png">
            <a:extLst>
              <a:ext uri="{FF2B5EF4-FFF2-40B4-BE49-F238E27FC236}">
                <a16:creationId xmlns:a16="http://schemas.microsoft.com/office/drawing/2014/main" id="{41EFA1CD-727C-894A-81F2-0A1BD92A381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r="48087"/>
          <a:stretch/>
        </p:blipFill>
        <p:spPr>
          <a:xfrm>
            <a:off x="9099932" y="1873958"/>
            <a:ext cx="2561630" cy="3488452"/>
          </a:xfrm>
          <a:prstGeom prst="rect">
            <a:avLst/>
          </a:prstGeom>
        </p:spPr>
      </p:pic>
      <p:sp>
        <p:nvSpPr>
          <p:cNvPr id="23" name="Text Placeholder 4">
            <a:extLst>
              <a:ext uri="{FF2B5EF4-FFF2-40B4-BE49-F238E27FC236}">
                <a16:creationId xmlns:a16="http://schemas.microsoft.com/office/drawing/2014/main" id="{34364E84-C996-A14B-AB63-C8CE20B5FFC2}"/>
              </a:ext>
            </a:extLst>
          </p:cNvPr>
          <p:cNvSpPr>
            <a:spLocks noGrp="1"/>
          </p:cNvSpPr>
          <p:nvPr>
            <p:ph type="body" sz="quarter" idx="12"/>
          </p:nvPr>
        </p:nvSpPr>
        <p:spPr>
          <a:xfrm>
            <a:off x="461878" y="4422371"/>
            <a:ext cx="2698750" cy="1978429"/>
          </a:xfrm>
        </p:spPr>
        <p:txBody>
          <a:bodyPr anchor="t"/>
          <a:lstStyle/>
          <a:p>
            <a:pPr>
              <a:spcAft>
                <a:spcPts val="1200"/>
              </a:spcAft>
            </a:pPr>
            <a:r>
              <a:rPr lang="en-US" sz="1800" b="1" dirty="0"/>
              <a:t>Civil Engineer</a:t>
            </a:r>
          </a:p>
          <a:p>
            <a:r>
              <a:rPr lang="en-US" sz="1700" dirty="0"/>
              <a:t>You will be responsible </a:t>
            </a:r>
            <a:br>
              <a:rPr lang="en-US" sz="1700" dirty="0"/>
            </a:br>
            <a:r>
              <a:rPr lang="en-US" sz="1700" dirty="0"/>
              <a:t>for deciding on the material and structure</a:t>
            </a:r>
            <a:br>
              <a:rPr lang="en-US" sz="1700" dirty="0"/>
            </a:br>
            <a:r>
              <a:rPr lang="en-US" sz="1700" dirty="0"/>
              <a:t> of the building</a:t>
            </a:r>
            <a:r>
              <a:rPr lang="en-US" sz="1800" dirty="0"/>
              <a:t>.</a:t>
            </a:r>
          </a:p>
        </p:txBody>
      </p:sp>
      <p:sp>
        <p:nvSpPr>
          <p:cNvPr id="24" name="Text Placeholder 5">
            <a:extLst>
              <a:ext uri="{FF2B5EF4-FFF2-40B4-BE49-F238E27FC236}">
                <a16:creationId xmlns:a16="http://schemas.microsoft.com/office/drawing/2014/main" id="{2F9635C1-BEED-1848-9005-B7A4521363E3}"/>
              </a:ext>
            </a:extLst>
          </p:cNvPr>
          <p:cNvSpPr>
            <a:spLocks noGrp="1"/>
          </p:cNvSpPr>
          <p:nvPr>
            <p:ph type="body" sz="quarter" idx="13"/>
          </p:nvPr>
        </p:nvSpPr>
        <p:spPr>
          <a:xfrm>
            <a:off x="3308011" y="4422371"/>
            <a:ext cx="2698750" cy="1994357"/>
          </a:xfrm>
          <a:solidFill>
            <a:schemeClr val="accent3"/>
          </a:solidFill>
        </p:spPr>
        <p:txBody>
          <a:bodyPr anchor="t"/>
          <a:lstStyle/>
          <a:p>
            <a:pPr>
              <a:spcAft>
                <a:spcPts val="1200"/>
              </a:spcAft>
            </a:pPr>
            <a:r>
              <a:rPr lang="en-US" sz="1800" b="1" dirty="0"/>
              <a:t>CX Designer</a:t>
            </a:r>
          </a:p>
          <a:p>
            <a:r>
              <a:rPr lang="en-US" sz="1700" dirty="0"/>
              <a:t>You will be responsible </a:t>
            </a:r>
            <a:br>
              <a:rPr lang="en-US" sz="1700" dirty="0"/>
            </a:br>
            <a:r>
              <a:rPr lang="en-US" sz="1700" dirty="0"/>
              <a:t>for ensuring that the station works for everybody and is on </a:t>
            </a:r>
            <a:br>
              <a:rPr lang="en-US" sz="1700" dirty="0"/>
            </a:br>
            <a:r>
              <a:rPr lang="en-US" sz="1700" dirty="0"/>
              <a:t>trend for 2050.</a:t>
            </a:r>
          </a:p>
        </p:txBody>
      </p:sp>
      <p:sp>
        <p:nvSpPr>
          <p:cNvPr id="25" name="Text Placeholder 6">
            <a:extLst>
              <a:ext uri="{FF2B5EF4-FFF2-40B4-BE49-F238E27FC236}">
                <a16:creationId xmlns:a16="http://schemas.microsoft.com/office/drawing/2014/main" id="{C3315A36-F292-804E-AD12-CA4637E5EB41}"/>
              </a:ext>
            </a:extLst>
          </p:cNvPr>
          <p:cNvSpPr>
            <a:spLocks noGrp="1"/>
          </p:cNvSpPr>
          <p:nvPr>
            <p:ph type="body" sz="quarter" idx="14"/>
          </p:nvPr>
        </p:nvSpPr>
        <p:spPr>
          <a:xfrm>
            <a:off x="6185239" y="4422371"/>
            <a:ext cx="2698750" cy="1994357"/>
          </a:xfrm>
          <a:solidFill>
            <a:schemeClr val="accent2"/>
          </a:solidFill>
        </p:spPr>
        <p:txBody>
          <a:bodyPr anchor="t"/>
          <a:lstStyle/>
          <a:p>
            <a:pPr>
              <a:spcAft>
                <a:spcPts val="1200"/>
              </a:spcAft>
            </a:pPr>
            <a:r>
              <a:rPr lang="en-US" sz="1800" b="1" dirty="0"/>
              <a:t>BIM Technician</a:t>
            </a:r>
          </a:p>
          <a:p>
            <a:r>
              <a:rPr lang="en-US" sz="1700" dirty="0"/>
              <a:t>You will be responsible</a:t>
            </a:r>
            <a:br>
              <a:rPr lang="en-US" sz="1700" dirty="0"/>
            </a:br>
            <a:r>
              <a:rPr lang="en-US" sz="1700" dirty="0"/>
              <a:t>for communicating the floorplan of the station</a:t>
            </a:r>
            <a:r>
              <a:rPr lang="en-US" sz="1800" dirty="0"/>
              <a:t>.</a:t>
            </a:r>
          </a:p>
        </p:txBody>
      </p:sp>
      <p:sp>
        <p:nvSpPr>
          <p:cNvPr id="26" name="Text Placeholder 7">
            <a:extLst>
              <a:ext uri="{FF2B5EF4-FFF2-40B4-BE49-F238E27FC236}">
                <a16:creationId xmlns:a16="http://schemas.microsoft.com/office/drawing/2014/main" id="{FD8CEFA1-C314-FB45-91A3-CBBE10457F74}"/>
              </a:ext>
            </a:extLst>
          </p:cNvPr>
          <p:cNvSpPr>
            <a:spLocks noGrp="1"/>
          </p:cNvSpPr>
          <p:nvPr>
            <p:ph type="body" sz="quarter" idx="15"/>
          </p:nvPr>
        </p:nvSpPr>
        <p:spPr>
          <a:xfrm>
            <a:off x="9031372" y="4422371"/>
            <a:ext cx="2698750" cy="1994357"/>
          </a:xfrm>
          <a:solidFill>
            <a:schemeClr val="tx2"/>
          </a:solidFill>
        </p:spPr>
        <p:txBody>
          <a:bodyPr anchor="t"/>
          <a:lstStyle/>
          <a:p>
            <a:pPr>
              <a:spcAft>
                <a:spcPts val="1200"/>
              </a:spcAft>
            </a:pPr>
            <a:r>
              <a:rPr lang="en-US" sz="1700" b="1" dirty="0"/>
              <a:t>Environmental Advisor</a:t>
            </a:r>
          </a:p>
          <a:p>
            <a:r>
              <a:rPr lang="en-US" sz="1700" dirty="0"/>
              <a:t>You will be responsible </a:t>
            </a:r>
            <a:br>
              <a:rPr lang="en-US" sz="1700" dirty="0"/>
            </a:br>
            <a:r>
              <a:rPr lang="en-US" sz="1700" dirty="0"/>
              <a:t>for making sure that </a:t>
            </a:r>
            <a:br>
              <a:rPr lang="en-US" sz="1700" dirty="0"/>
            </a:br>
            <a:r>
              <a:rPr lang="en-US" sz="1700" dirty="0"/>
              <a:t>the station has a </a:t>
            </a:r>
            <a:br>
              <a:rPr lang="en-US" sz="1700" dirty="0"/>
            </a:br>
            <a:r>
              <a:rPr lang="en-US" sz="1700" dirty="0"/>
              <a:t>minimal impact on </a:t>
            </a:r>
            <a:br>
              <a:rPr lang="en-US" sz="1700" dirty="0"/>
            </a:br>
            <a:r>
              <a:rPr lang="en-US" sz="1700" dirty="0"/>
              <a:t>the environment.</a:t>
            </a:r>
          </a:p>
        </p:txBody>
      </p:sp>
    </p:spTree>
    <p:extLst>
      <p:ext uri="{BB962C8B-B14F-4D97-AF65-F5344CB8AC3E}">
        <p14:creationId xmlns:p14="http://schemas.microsoft.com/office/powerpoint/2010/main" val="3271616356"/>
      </p:ext>
    </p:extLst>
  </p:cSld>
  <p:clrMapOvr>
    <a:masterClrMapping/>
  </p:clrMapOvr>
  <p:transition>
    <p:fade/>
  </p:transition>
</p:sld>
</file>

<file path=ppt/theme/theme1.xml><?xml version="1.0" encoding="utf-8"?>
<a:theme xmlns:a="http://schemas.openxmlformats.org/drawingml/2006/main" name="1_HS2 PPT Theme">
  <a:themeElements>
    <a:clrScheme name="HS2">
      <a:dk1>
        <a:srgbClr val="1D3673"/>
      </a:dk1>
      <a:lt1>
        <a:srgbClr val="FFFFFF"/>
      </a:lt1>
      <a:dk2>
        <a:srgbClr val="45AA3A"/>
      </a:dk2>
      <a:lt2>
        <a:srgbClr val="BB579B"/>
      </a:lt2>
      <a:accent1>
        <a:srgbClr val="F49114"/>
      </a:accent1>
      <a:accent2>
        <a:srgbClr val="5EB9F4"/>
      </a:accent2>
      <a:accent3>
        <a:srgbClr val="E53241"/>
      </a:accent3>
      <a:accent4>
        <a:srgbClr val="4C4D4C"/>
      </a:accent4>
      <a:accent5>
        <a:srgbClr val="000000"/>
      </a:accent5>
      <a:accent6>
        <a:srgbClr val="AAAAAA"/>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2.xml><?xml version="1.0" encoding="utf-8"?>
<a:theme xmlns:a="http://schemas.openxmlformats.org/drawingml/2006/main" name="2_HS2 PPT Theme">
  <a:themeElements>
    <a:clrScheme name="Custom 4">
      <a:dk1>
        <a:srgbClr val="084A7F"/>
      </a:dk1>
      <a:lt1>
        <a:srgbClr val="FFFFFF"/>
      </a:lt1>
      <a:dk2>
        <a:srgbClr val="45AA3A"/>
      </a:dk2>
      <a:lt2>
        <a:srgbClr val="BB579B"/>
      </a:lt2>
      <a:accent1>
        <a:srgbClr val="F49114"/>
      </a:accent1>
      <a:accent2>
        <a:srgbClr val="5EB9F4"/>
      </a:accent2>
      <a:accent3>
        <a:srgbClr val="DF1D49"/>
      </a:accent3>
      <a:accent4>
        <a:srgbClr val="4C4D4C"/>
      </a:accent4>
      <a:accent5>
        <a:srgbClr val="000000"/>
      </a:accent5>
      <a:accent6>
        <a:srgbClr val="AAAAAA"/>
      </a:accent6>
      <a:hlink>
        <a:srgbClr val="0563C1"/>
      </a:hlink>
      <a:folHlink>
        <a:srgbClr val="954F72"/>
      </a:folHlink>
    </a:clrScheme>
    <a:fontScheme name="HS2 font theme">
      <a:majorFont>
        <a:latin typeface="Mada"/>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DC52003A1E174BBFF94278A519050A" ma:contentTypeVersion="8" ma:contentTypeDescription="Create a new document." ma:contentTypeScope="" ma:versionID="677749fd17fc46212622c1b98c2646f1">
  <xsd:schema xmlns:xsd="http://www.w3.org/2001/XMLSchema" xmlns:xs="http://www.w3.org/2001/XMLSchema" xmlns:p="http://schemas.microsoft.com/office/2006/metadata/properties" xmlns:ns3="eb175991-0729-417d-a489-291c56284f20" targetNamespace="http://schemas.microsoft.com/office/2006/metadata/properties" ma:root="true" ma:fieldsID="7f38ce1ad9b7249d0e8ec43a6c9459f0" ns3:_="">
    <xsd:import namespace="eb175991-0729-417d-a489-291c56284f2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175991-0729-417d-a489-291c56284f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1E832D-70E1-4575-B11D-F77542B2A5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175991-0729-417d-a489-291c56284f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4F44B3-AA9D-448D-964A-3AD013732D27}">
  <ds:schemaRefs>
    <ds:schemaRef ds:uri="http://schemas.microsoft.com/sharepoint/v3/contenttype/forms"/>
  </ds:schemaRefs>
</ds:datastoreItem>
</file>

<file path=customXml/itemProps3.xml><?xml version="1.0" encoding="utf-8"?>
<ds:datastoreItem xmlns:ds="http://schemas.openxmlformats.org/officeDocument/2006/customXml" ds:itemID="{730C6D69-63D8-4CDD-BDEA-D11DC3D72483}">
  <ds:schemaRefs>
    <ds:schemaRef ds:uri="http://schemas.openxmlformats.org/package/2006/metadata/core-properties"/>
    <ds:schemaRef ds:uri="http://purl.org/dc/terms/"/>
    <ds:schemaRef ds:uri="eb175991-0729-417d-a489-291c56284f20"/>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Presentation Template</Template>
  <TotalTime>8204</TotalTime>
  <Words>3267</Words>
  <Application>Microsoft Macintosh PowerPoint</Application>
  <PresentationFormat>Widescreen</PresentationFormat>
  <Paragraphs>267</Paragraphs>
  <Slides>33</Slides>
  <Notes>33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33</vt:i4>
      </vt:variant>
    </vt:vector>
  </HeadingPairs>
  <TitlesOfParts>
    <vt:vector size="42" baseType="lpstr">
      <vt:lpstr>Arial</vt:lpstr>
      <vt:lpstr>Calibri</vt:lpstr>
      <vt:lpstr>Courier New</vt:lpstr>
      <vt:lpstr>Fira Sans</vt:lpstr>
      <vt:lpstr>Mada</vt:lpstr>
      <vt:lpstr>Open Sans</vt:lpstr>
      <vt:lpstr>Open Sans Semibold</vt:lpstr>
      <vt:lpstr>1_HS2 PPT Theme</vt:lpstr>
      <vt:lpstr>2_HS2 PPT Theme</vt:lpstr>
      <vt:lpstr>PowerPoint Presentation</vt:lpstr>
      <vt:lpstr>PowerPoint Presentation</vt:lpstr>
      <vt:lpstr>HS2 Introduction Video</vt:lpstr>
      <vt:lpstr>PowerPoint Presentation</vt:lpstr>
      <vt:lpstr>PowerPoint Presentation</vt:lpstr>
      <vt:lpstr>PowerPoint Presentation</vt:lpstr>
      <vt:lpstr>SOTF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Careers video</vt:lpstr>
      <vt:lpstr>PowerPoint Presentation</vt:lpstr>
    </vt:vector>
  </TitlesOfParts>
  <Manager/>
  <Company>High Speed Two</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
  <dc:creator>Richard Winter</dc:creator>
  <cp:keywords/>
  <dc:description/>
  <cp:lastModifiedBy>Microsoft Office User</cp:lastModifiedBy>
  <cp:revision>283</cp:revision>
  <cp:lastPrinted>2020-12-14T18:28:38Z</cp:lastPrinted>
  <dcterms:created xsi:type="dcterms:W3CDTF">2018-06-19T10:55:36Z</dcterms:created>
  <dcterms:modified xsi:type="dcterms:W3CDTF">2020-12-15T13:19:05Z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0x01010069DC52003A1E174BBFF94278A519050A</vt:lpwstr>
  </property>
</Properties>
</file>