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833" r:id="rId5"/>
  </p:sldMasterIdLst>
  <p:notesMasterIdLst>
    <p:notesMasterId r:id="rId14"/>
  </p:notesMasterIdLst>
  <p:handoutMasterIdLst>
    <p:handoutMasterId r:id="rId15"/>
  </p:handoutMasterIdLst>
  <p:sldIdLst>
    <p:sldId id="383" r:id="rId6"/>
    <p:sldId id="384" r:id="rId7"/>
    <p:sldId id="403" r:id="rId8"/>
    <p:sldId id="410" r:id="rId9"/>
    <p:sldId id="411" r:id="rId10"/>
    <p:sldId id="415" r:id="rId11"/>
    <p:sldId id="416" r:id="rId12"/>
    <p:sldId id="417" r:id="rId13"/>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 Tame" initials="" lastIdx="16" clrIdx="0"/>
  <p:cmAuthor id="1" name="Alannah Moore" initials="AM" lastIdx="8" clrIdx="1">
    <p:extLst>
      <p:ext uri="{19B8F6BF-5375-455C-9EA6-DF929625EA0E}">
        <p15:presenceInfo xmlns:p15="http://schemas.microsoft.com/office/powerpoint/2012/main" userId="S-1-5-21-3395633391-1056876279-2190228709-10185" providerId="AD"/>
      </p:ext>
    </p:extLst>
  </p:cmAuthor>
  <p:cmAuthor id="2" name="Maxine Marynicz" initials="MM" lastIdx="2" clrIdx="2">
    <p:extLst>
      <p:ext uri="{19B8F6BF-5375-455C-9EA6-DF929625EA0E}">
        <p15:presenceInfo xmlns:p15="http://schemas.microsoft.com/office/powerpoint/2012/main" userId="S-1-5-21-3395633391-1056876279-2190228709-17630" providerId="AD"/>
      </p:ext>
    </p:extLst>
  </p:cmAuthor>
  <p:cmAuthor id="3" name="Lynda Taylor" initials="LT" lastIdx="3" clrIdx="3">
    <p:extLst>
      <p:ext uri="{19B8F6BF-5375-455C-9EA6-DF929625EA0E}">
        <p15:presenceInfo xmlns:p15="http://schemas.microsoft.com/office/powerpoint/2012/main" userId="S::LyndaT@zincmedia.com::556c8458-860a-4557-afa7-07162d7bb6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80"/>
    <a:srgbClr val="014A81"/>
    <a:srgbClr val="5FB9F5"/>
    <a:srgbClr val="994392"/>
    <a:srgbClr val="3C9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F339D-0459-4D69-8024-DB45AEC02FB7}" v="22" dt="2020-01-09T11:03:13.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38" autoAdjust="0"/>
    <p:restoredTop sz="59728" autoAdjust="0"/>
  </p:normalViewPr>
  <p:slideViewPr>
    <p:cSldViewPr snapToGrid="0">
      <p:cViewPr varScale="1">
        <p:scale>
          <a:sx n="53" d="100"/>
          <a:sy n="53" d="100"/>
        </p:scale>
        <p:origin x="1056" y="78"/>
      </p:cViewPr>
      <p:guideLst>
        <p:guide orient="horz" pos="2137"/>
        <p:guide pos="386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330"/>
    </p:cViewPr>
  </p:sorterViewPr>
  <p:notesViewPr>
    <p:cSldViewPr snapToGrid="0">
      <p:cViewPr varScale="1">
        <p:scale>
          <a:sx n="63" d="100"/>
          <a:sy n="63" d="100"/>
        </p:scale>
        <p:origin x="2928" y="90"/>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25/11/2020</a:t>
            </a:fld>
            <a:endParaRPr lang="en-GB" dirty="0"/>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a:t>
            </a:fld>
            <a:endParaRPr lang="en-GB" dirty="0"/>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25/11/2020</a:t>
            </a:fld>
            <a:endParaRPr lang="en-GB" dirty="0"/>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a:t>
            </a:fld>
            <a:endParaRPr lang="en-GB" dirty="0"/>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b="0" dirty="0"/>
              <a:t>This slide</a:t>
            </a:r>
            <a:r>
              <a:rPr lang="en-US" b="0" baseline="0" dirty="0"/>
              <a:t> introduces the Public Spaces and Urban Design activity. </a:t>
            </a:r>
          </a:p>
        </p:txBody>
      </p:sp>
      <p:sp>
        <p:nvSpPr>
          <p:cNvPr id="4" name="Slide Number Placeholder 3"/>
          <p:cNvSpPr>
            <a:spLocks noGrp="1"/>
          </p:cNvSpPr>
          <p:nvPr>
            <p:ph type="sldNum" sz="quarter" idx="10"/>
          </p:nvPr>
        </p:nvSpPr>
        <p:spPr/>
        <p:txBody>
          <a:bodyPr/>
          <a:lstStyle/>
          <a:p>
            <a:fld id="{5D9F5426-27A5-4531-AEAF-F216ECB52FC1}" type="slidenum">
              <a:rPr lang="en-GB" smtClean="0"/>
              <a:t>1</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Introduce the learning objectives</a:t>
            </a:r>
            <a:r>
              <a:rPr lang="en-US" b="0" baseline="0" dirty="0"/>
              <a:t> for todays session by reading through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Ensure that your students understand the key terminology of the lesson. You may have to recap the meaning of the following words from your </a:t>
            </a:r>
            <a:r>
              <a:rPr lang="en-US" sz="1200" b="0" kern="1200" baseline="0" dirty="0">
                <a:solidFill>
                  <a:schemeClr val="tx1"/>
                </a:solidFill>
                <a:latin typeface="Arial" panose="020B0604020202020204" pitchFamily="34" charset="0"/>
                <a:ea typeface="+mn-ea"/>
                <a:cs typeface="Arial" panose="020B0604020202020204" pitchFamily="34" charset="0"/>
              </a:rPr>
              <a:t>students previous learning:</a:t>
            </a:r>
          </a:p>
          <a:p>
            <a:pPr marL="342900" lvl="0" indent="-342900">
              <a:buFont typeface="Arial"/>
              <a:buChar char="•"/>
            </a:pPr>
            <a:r>
              <a:rPr lang="en-GB" sz="1200" b="0" kern="1200" baseline="0" dirty="0">
                <a:solidFill>
                  <a:schemeClr val="tx1"/>
                </a:solidFill>
                <a:latin typeface="Arial" panose="020B0604020202020204" pitchFamily="34" charset="0"/>
                <a:ea typeface="+mn-ea"/>
                <a:cs typeface="Arial" panose="020B0604020202020204" pitchFamily="34" charset="0"/>
              </a:rPr>
              <a:t>create a design for a new public space</a:t>
            </a:r>
          </a:p>
          <a:p>
            <a:pPr marL="342900" lvl="0" indent="-342900">
              <a:buFont typeface="Arial"/>
              <a:buChar char="•"/>
            </a:pPr>
            <a:r>
              <a:rPr lang="en-GB" sz="1200" b="0" kern="1200" baseline="0" dirty="0">
                <a:solidFill>
                  <a:schemeClr val="tx1"/>
                </a:solidFill>
                <a:latin typeface="Arial" panose="020B0604020202020204" pitchFamily="34" charset="0"/>
                <a:ea typeface="+mn-ea"/>
                <a:cs typeface="Arial" panose="020B0604020202020204" pitchFamily="34" charset="0"/>
              </a:rPr>
              <a:t>use research to create a successful design</a:t>
            </a:r>
          </a:p>
          <a:p>
            <a:pPr marL="342900" lvl="0" indent="-342900">
              <a:buFont typeface="Arial"/>
              <a:buChar char="•"/>
            </a:pPr>
            <a:r>
              <a:rPr lang="en-GB" sz="1200" b="0" kern="1200" baseline="0" dirty="0">
                <a:solidFill>
                  <a:schemeClr val="tx1"/>
                </a:solidFill>
                <a:latin typeface="Arial" panose="020B0604020202020204" pitchFamily="34" charset="0"/>
                <a:ea typeface="+mn-ea"/>
                <a:cs typeface="Arial" panose="020B0604020202020204" pitchFamily="34" charset="0"/>
              </a:rPr>
              <a:t>understand how urban designers shape our urban environments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0" baseline="0" dirty="0"/>
              <a:t>In addition, you may wish to define problem solving and creativity for the purposes of this session. This lesson will focus on the problem-solving steps 7-10 from the Skills Builder framework, and most specifically on the importance of research in solving complex problems. This lesson also focuses on the creativity steps.  </a:t>
            </a:r>
          </a:p>
          <a:p>
            <a:endParaRPr lang="en-US" dirty="0"/>
          </a:p>
        </p:txBody>
      </p:sp>
      <p:sp>
        <p:nvSpPr>
          <p:cNvPr id="4" name="Slide Number Placeholder 3"/>
          <p:cNvSpPr>
            <a:spLocks noGrp="1"/>
          </p:cNvSpPr>
          <p:nvPr>
            <p:ph type="sldNum" sz="quarter" idx="10"/>
          </p:nvPr>
        </p:nvSpPr>
        <p:spPr/>
        <p:txBody>
          <a:bodyPr/>
          <a:lstStyle/>
          <a:p>
            <a:fld id="{5D9F5426-27A5-4531-AEAF-F216ECB52FC1}" type="slidenum">
              <a:rPr lang="en-GB" smtClean="0"/>
              <a:t>2</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 Design</a:t>
            </a:r>
            <a:r>
              <a:rPr lang="en-US" baseline="0" dirty="0"/>
              <a:t> and HS2</a:t>
            </a:r>
          </a:p>
          <a:p>
            <a:r>
              <a:rPr lang="en-US" b="0" baseline="0" dirty="0"/>
              <a:t>Use this slide to introduce the themes of the lesson, the lesson challenge and the job role of Urban Designers. Check that your students understand the key terminology on this slide. You will expand on the terms ‘place’ and ‘public space’ in the next slide: </a:t>
            </a:r>
          </a:p>
          <a:p>
            <a:pPr marL="171450" indent="-171450">
              <a:buFont typeface="Arial"/>
              <a:buChar char="•"/>
            </a:pPr>
            <a:endParaRPr lang="en-US" b="0" baseline="0" dirty="0"/>
          </a:p>
          <a:p>
            <a:pPr marL="171450" indent="-171450">
              <a:buFont typeface="Arial"/>
              <a:buChar char="•"/>
            </a:pPr>
            <a:r>
              <a:rPr lang="en-US" b="0" baseline="0" dirty="0"/>
              <a:t>Urban </a:t>
            </a:r>
            <a:r>
              <a:rPr lang="mr-IN" b="0" baseline="0" dirty="0"/>
              <a:t>–</a:t>
            </a:r>
            <a:r>
              <a:rPr lang="en-US" b="0" baseline="0" dirty="0"/>
              <a:t> Built up areas such as towns or cities.</a:t>
            </a:r>
          </a:p>
          <a:p>
            <a:pPr marL="171450" indent="-171450">
              <a:buFont typeface="Arial"/>
              <a:buChar char="•"/>
            </a:pPr>
            <a:r>
              <a:rPr lang="en-US" b="0" baseline="0" dirty="0"/>
              <a:t>Place </a:t>
            </a:r>
            <a:r>
              <a:rPr lang="mr-IN" b="0" baseline="0" dirty="0"/>
              <a:t>–</a:t>
            </a:r>
            <a:r>
              <a:rPr lang="en-US" b="0" baseline="0" dirty="0"/>
              <a:t>  An area with unique characteristics.</a:t>
            </a:r>
          </a:p>
          <a:p>
            <a:pPr marL="171450" indent="-171450">
              <a:buFont typeface="Arial"/>
              <a:buChar char="•"/>
            </a:pPr>
            <a:r>
              <a:rPr lang="en-US" b="0" baseline="0" dirty="0"/>
              <a:t>Public space </a:t>
            </a:r>
            <a:r>
              <a:rPr lang="mr-IN" b="0" baseline="0" dirty="0"/>
              <a:t>–</a:t>
            </a:r>
            <a:r>
              <a:rPr lang="en-US" b="0" baseline="0" dirty="0"/>
              <a:t> An area that is open to all people.</a:t>
            </a:r>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3</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Spaces</a:t>
            </a:r>
          </a:p>
          <a:p>
            <a:r>
              <a:rPr lang="en-US" b="0" dirty="0"/>
              <a:t>Use this slide to stimulate</a:t>
            </a:r>
            <a:r>
              <a:rPr lang="en-US" b="0" baseline="0" dirty="0"/>
              <a:t> your students’ ideas about public spaces. You could create a mind map or list on the board. For each answer ask how the spaces are used. Examples could include:</a:t>
            </a:r>
          </a:p>
          <a:p>
            <a:endParaRPr lang="en-US" b="0" baseline="0" dirty="0"/>
          </a:p>
          <a:p>
            <a:pPr marL="171450" indent="-171450">
              <a:buFont typeface="Arial"/>
              <a:buChar char="•"/>
            </a:pPr>
            <a:r>
              <a:rPr lang="en-US" b="0" baseline="0" dirty="0"/>
              <a:t>Parks </a:t>
            </a:r>
            <a:r>
              <a:rPr lang="mr-IN" b="0" baseline="0" dirty="0"/>
              <a:t>–</a:t>
            </a:r>
            <a:r>
              <a:rPr lang="en-US" b="0" baseline="0" dirty="0"/>
              <a:t> relaxing, playing sports, picnics, meeting friends, viewing wildlife.</a:t>
            </a:r>
          </a:p>
          <a:p>
            <a:pPr marL="171450" indent="-171450">
              <a:buFont typeface="Arial"/>
              <a:buChar char="•"/>
            </a:pPr>
            <a:r>
              <a:rPr lang="en-US" b="0" dirty="0"/>
              <a:t>Village</a:t>
            </a:r>
            <a:r>
              <a:rPr lang="en-US" b="0" baseline="0" dirty="0"/>
              <a:t> green </a:t>
            </a:r>
            <a:r>
              <a:rPr lang="mr-IN" b="0" baseline="0" dirty="0"/>
              <a:t>–</a:t>
            </a:r>
            <a:r>
              <a:rPr lang="en-US" b="0" baseline="0" dirty="0"/>
              <a:t> relaxing, playing sports, holding fairs.</a:t>
            </a:r>
          </a:p>
          <a:p>
            <a:pPr marL="171450" indent="-171450">
              <a:buFont typeface="Arial"/>
              <a:buChar char="•"/>
            </a:pPr>
            <a:r>
              <a:rPr lang="en-US" b="0" dirty="0"/>
              <a:t>Public square </a:t>
            </a:r>
            <a:r>
              <a:rPr lang="mr-IN" b="0" dirty="0"/>
              <a:t>–</a:t>
            </a:r>
            <a:r>
              <a:rPr lang="en-US" b="0" dirty="0"/>
              <a:t> meeting friends, relaxing, eating,</a:t>
            </a:r>
            <a:r>
              <a:rPr lang="en-US" b="0" baseline="0" dirty="0"/>
              <a:t> attending events such as outdoor concerts or theatre, protests, ceremonies, viewing public art or memorials, travelling, waiting for a train.</a:t>
            </a:r>
            <a:endParaRPr lang="en-US" b="0" dirty="0"/>
          </a:p>
          <a:p>
            <a:pPr marL="171450" indent="-171450">
              <a:buFont typeface="Arial"/>
              <a:buChar char="•"/>
            </a:pPr>
            <a:r>
              <a:rPr lang="en-US" b="0" dirty="0"/>
              <a:t>Market square </a:t>
            </a:r>
            <a:r>
              <a:rPr lang="mr-IN" b="0" dirty="0"/>
              <a:t>–</a:t>
            </a:r>
            <a:r>
              <a:rPr lang="en-US" b="0" dirty="0"/>
              <a:t> holding markets</a:t>
            </a:r>
            <a:r>
              <a:rPr lang="en-US" b="0" baseline="0" dirty="0"/>
              <a:t> and fairs, </a:t>
            </a:r>
            <a:r>
              <a:rPr lang="en-US" b="0" dirty="0"/>
              <a:t>meeting friends, relaxing.</a:t>
            </a:r>
          </a:p>
          <a:p>
            <a:pPr marL="171450" indent="-171450">
              <a:buFont typeface="Arial"/>
              <a:buChar char="•"/>
            </a:pPr>
            <a:r>
              <a:rPr lang="en-US" b="0" dirty="0"/>
              <a:t>Streets </a:t>
            </a:r>
            <a:r>
              <a:rPr lang="mr-IN" b="0" dirty="0"/>
              <a:t>–</a:t>
            </a:r>
            <a:r>
              <a:rPr lang="en-US" b="0" dirty="0"/>
              <a:t> travelling,</a:t>
            </a:r>
            <a:r>
              <a:rPr lang="en-US" b="0" baseline="0" dirty="0"/>
              <a:t> walking, holding markets.</a:t>
            </a:r>
            <a:endParaRPr lang="en-US" b="0" dirty="0"/>
          </a:p>
          <a:p>
            <a:pPr marL="171450" indent="-171450">
              <a:buFont typeface="Arial"/>
              <a:buChar char="•"/>
            </a:pP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4</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a:p>
            <a:r>
              <a:rPr lang="en-US" b="0" dirty="0"/>
              <a:t>Use this slide to introduce</a:t>
            </a:r>
            <a:r>
              <a:rPr lang="en-US" b="0" baseline="0" dirty="0"/>
              <a:t> the worksheet activities and the associated essential skills that your students will be using. To add depth and realism to the activity, give your students a local location for where the new public square will be built. This will help your students to focus their research and design with a real-life context in mind. You could draw the site on the whiteboard or provide the students with a map.</a:t>
            </a:r>
          </a:p>
          <a:p>
            <a:r>
              <a:rPr lang="en-US" b="0" baseline="0" dirty="0"/>
              <a:t>You could also create your own fictional site if there is not a suitable site nearby. </a:t>
            </a:r>
          </a:p>
        </p:txBody>
      </p:sp>
      <p:sp>
        <p:nvSpPr>
          <p:cNvPr id="4" name="Slide Number Placeholder 3"/>
          <p:cNvSpPr>
            <a:spLocks noGrp="1"/>
          </p:cNvSpPr>
          <p:nvPr>
            <p:ph type="sldNum" sz="quarter" idx="10"/>
          </p:nvPr>
        </p:nvSpPr>
        <p:spPr/>
        <p:txBody>
          <a:bodyPr/>
          <a:lstStyle/>
          <a:p>
            <a:fld id="{5D9F5426-27A5-4531-AEAF-F216ECB52FC1}" type="slidenum">
              <a:rPr lang="en-GB" smtClean="0"/>
              <a:t>5</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p>
          <a:p>
            <a:r>
              <a:rPr lang="en-US" b="0" dirty="0"/>
              <a:t>Use this slide to introduce Challenge</a:t>
            </a:r>
            <a:r>
              <a:rPr lang="en-US" b="0" baseline="0" dirty="0"/>
              <a:t> 1. The students should produce focused research to help them to create a successful design proposal. </a:t>
            </a:r>
          </a:p>
          <a:p>
            <a:r>
              <a:rPr lang="en-US" b="0" baseline="0" dirty="0"/>
              <a:t>You may wish to provide an example of a mood board. You should explain that the purpose of a mood board is to provide the designer with inspiration, and that it should include annotated images on the theme of ‘People, Place and Time’. Students may use the Internet to find images and to create their mood board. </a:t>
            </a:r>
          </a:p>
          <a:p>
            <a:r>
              <a:rPr lang="en-US" b="0" baseline="0" dirty="0"/>
              <a:t>You may wish to provide an example of user interview or create a worked list of questions on the classroom whiteboard with the students. </a:t>
            </a:r>
          </a:p>
          <a:p>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6</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a:p>
            <a:r>
              <a:rPr lang="en-US" b="0" dirty="0"/>
              <a:t>Use this slide to introduce</a:t>
            </a:r>
            <a:r>
              <a:rPr lang="en-US" b="0" baseline="0" dirty="0"/>
              <a:t> Challenge 2. Ensure that you have a wide range of materials for your students to use including white and </a:t>
            </a:r>
            <a:r>
              <a:rPr lang="en-GB" b="0" baseline="0" noProof="0" dirty="0"/>
              <a:t>coloured</a:t>
            </a:r>
            <a:r>
              <a:rPr lang="en-US" b="0" baseline="0" dirty="0"/>
              <a:t> A2 or A3 paper, </a:t>
            </a:r>
            <a:r>
              <a:rPr lang="en-GB" b="0" baseline="0" noProof="0" dirty="0"/>
              <a:t>colouring</a:t>
            </a:r>
            <a:r>
              <a:rPr lang="en-US" b="0" baseline="0" dirty="0"/>
              <a:t> pens, pencils and rulers. </a:t>
            </a:r>
          </a:p>
          <a:p>
            <a:r>
              <a:rPr lang="en-US" b="0" baseline="0" dirty="0"/>
              <a:t>You could create an example to demonstrate to your students how to sketch, annotate and present their ideas. You should </a:t>
            </a:r>
            <a:r>
              <a:rPr lang="en-GB" b="0" baseline="0" noProof="0" dirty="0"/>
              <a:t>emphasise</a:t>
            </a:r>
            <a:r>
              <a:rPr lang="en-US" b="0" baseline="0" dirty="0"/>
              <a:t> that they should draw in pencil.</a:t>
            </a:r>
          </a:p>
          <a:p>
            <a:r>
              <a:rPr lang="en-US" b="0" baseline="0" dirty="0"/>
              <a:t>Use the following questions to stimulate the students’ thoughts:</a:t>
            </a:r>
          </a:p>
          <a:p>
            <a:pPr marL="171450" lvl="0" indent="-17145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How can you ensure that everyone can access and use your public square?</a:t>
            </a:r>
          </a:p>
          <a:p>
            <a:pPr marL="171450" lvl="0" indent="-17145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How can you create different zones in your square for different activities e.g. eating lunch, relaxing, waiting for a train or meeting a friend?</a:t>
            </a:r>
          </a:p>
          <a:p>
            <a:pPr marL="171450" lvl="0" indent="-17145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How can you encourage biodiversity within your design?</a:t>
            </a:r>
          </a:p>
          <a:p>
            <a:pPr marL="171450" lvl="0" indent="-17145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How can you make sure that everyone feels safe and comfortable in your public square?</a:t>
            </a:r>
          </a:p>
          <a:p>
            <a:pPr marL="171450" indent="-17145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Who or what do you think should be the subject of public art in your public square?</a:t>
            </a:r>
            <a:r>
              <a:rPr lang="en-GB" b="0" dirty="0">
                <a:effectLst/>
              </a:rPr>
              <a:t> </a:t>
            </a:r>
            <a:endParaRPr lang="en-US" b="0" baseline="0" dirty="0"/>
          </a:p>
        </p:txBody>
      </p:sp>
      <p:sp>
        <p:nvSpPr>
          <p:cNvPr id="4" name="Slide Number Placeholder 3"/>
          <p:cNvSpPr>
            <a:spLocks noGrp="1"/>
          </p:cNvSpPr>
          <p:nvPr>
            <p:ph type="sldNum" sz="quarter" idx="10"/>
          </p:nvPr>
        </p:nvSpPr>
        <p:spPr/>
        <p:txBody>
          <a:bodyPr/>
          <a:lstStyle/>
          <a:p>
            <a:fld id="{5D9F5426-27A5-4531-AEAF-F216ECB52FC1}" type="slidenum">
              <a:rPr lang="en-GB" smtClean="0"/>
              <a:t>7</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a:t>
            </a:r>
            <a:r>
              <a:rPr lang="en-US" baseline="0" dirty="0"/>
              <a:t> 3: Evaluation and </a:t>
            </a:r>
            <a:r>
              <a:rPr lang="en-US" dirty="0"/>
              <a:t>Plenary</a:t>
            </a:r>
          </a:p>
          <a:p>
            <a:r>
              <a:rPr lang="en-GB" b="0" dirty="0"/>
              <a:t>Ask the</a:t>
            </a:r>
            <a:r>
              <a:rPr lang="en-GB" b="0" baseline="0" dirty="0"/>
              <a:t> students to evaluate their design by completing Challenge 3. Use the evaluation questions as a ‘jumping off’ point for the plenary. </a:t>
            </a:r>
          </a:p>
          <a:p>
            <a:r>
              <a:rPr lang="en-GB" b="0" baseline="0" dirty="0"/>
              <a:t>You could then use the following questions to review learning in the lesson and </a:t>
            </a:r>
            <a:r>
              <a:rPr lang="en-US" b="0" baseline="0" dirty="0"/>
              <a:t>provide students with a chance to show off what they have learned and to share ideas and skills:</a:t>
            </a:r>
          </a:p>
          <a:p>
            <a:pPr marL="171450" indent="-171450">
              <a:buFont typeface="Arial"/>
              <a:buChar char="•"/>
            </a:pPr>
            <a:r>
              <a:rPr lang="en-US" b="0" baseline="0" dirty="0"/>
              <a:t>What was the hardest thing about this challenge? How did you overcome this?</a:t>
            </a:r>
          </a:p>
          <a:p>
            <a:pPr marL="171450" indent="-171450">
              <a:buFont typeface="Arial"/>
              <a:buChar char="•"/>
            </a:pPr>
            <a:r>
              <a:rPr lang="en-US" b="0" baseline="0" dirty="0"/>
              <a:t>What did you enjoy about this challenge?</a:t>
            </a:r>
          </a:p>
          <a:p>
            <a:pPr marL="171450" indent="-171450">
              <a:buFont typeface="Arial"/>
              <a:buChar char="•"/>
            </a:pPr>
            <a:r>
              <a:rPr lang="en-US" b="0" baseline="0" dirty="0"/>
              <a:t>What makes for a good public space?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How did the research process help you to create a successful design?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How did you use your skill of creativity in this challenge?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Why is it important to design for all people?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How can you create a ‘place’?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Why is it important to create a design that will last?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How do urban designers shape our urban environments?</a:t>
            </a:r>
          </a:p>
          <a:p>
            <a:endParaRPr lang="en-US" b="0" baseline="0" dirty="0"/>
          </a:p>
          <a:p>
            <a:r>
              <a:rPr lang="en-US" b="0" baseline="0" dirty="0"/>
              <a:t>Use the question on creativity and research skills to review the students’ improvement of their essential skills. You may wish to go through some common problems that individuals encountered and then ask the group how they would overcome them. </a:t>
            </a:r>
            <a:endParaRPr lang="en-GB" b="0" baseline="0" dirty="0"/>
          </a:p>
        </p:txBody>
      </p:sp>
      <p:sp>
        <p:nvSpPr>
          <p:cNvPr id="4" name="Slide Number Placeholder 3"/>
          <p:cNvSpPr>
            <a:spLocks noGrp="1"/>
          </p:cNvSpPr>
          <p:nvPr>
            <p:ph type="sldNum" sz="quarter" idx="10"/>
          </p:nvPr>
        </p:nvSpPr>
        <p:spPr/>
        <p:txBody>
          <a:bodyPr/>
          <a:lstStyle/>
          <a:p>
            <a:fld id="{5D9F5426-27A5-4531-AEAF-F216ECB52FC1}" type="slidenum">
              <a:rPr lang="en-GB" smtClean="0"/>
              <a:t>8</a:t>
            </a:fld>
            <a:endParaRPr lang="en-GB" dirty="0"/>
          </a:p>
        </p:txBody>
      </p:sp>
    </p:spTree>
    <p:extLst>
      <p:ext uri="{BB962C8B-B14F-4D97-AF65-F5344CB8AC3E}">
        <p14:creationId xmlns:p14="http://schemas.microsoft.com/office/powerpoint/2010/main" val="306204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S2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a:prstGeom prst="rect">
            <a:avLst/>
          </a:prstGeom>
        </p:spPr>
        <p:txBody>
          <a:bodyPr anchor="t"/>
          <a:lstStyle>
            <a:lvl1pPr algn="l">
              <a:defRPr sz="5400"/>
            </a:lvl1pPr>
          </a:lstStyle>
          <a:p>
            <a:r>
              <a:rPr lang="en-US" dirty="0"/>
              <a:t>Click to add title</a:t>
            </a:r>
            <a:endParaRPr lang="en-GB" dirty="0"/>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4" name="Footer Placeholder 3"/>
          <p:cNvSpPr>
            <a:spLocks noGrp="1"/>
          </p:cNvSpPr>
          <p:nvPr>
            <p:ph type="ftr" sz="quarter" idx="10"/>
          </p:nvPr>
        </p:nvSpPr>
        <p:spPr/>
        <p:txBody>
          <a:bodyPr/>
          <a:lstStyle/>
          <a:p>
            <a:r>
              <a:rPr lang="en-GB" dirty="0"/>
              <a:t>www.hs2.org.uk</a:t>
            </a:r>
          </a:p>
        </p:txBody>
      </p:sp>
      <p:sp>
        <p:nvSpPr>
          <p:cNvPr id="5" name="Slide Number Placeholder 4"/>
          <p:cNvSpPr>
            <a:spLocks noGrp="1"/>
          </p:cNvSpPr>
          <p:nvPr>
            <p:ph type="sldNum" sz="quarter" idx="11"/>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a:prstGeom prst="rect">
            <a:avLst/>
          </a:prstGeo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a:prstGeom prst="rect">
            <a:avLst/>
          </a:prstGeo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prstGeom prst="rect">
            <a:avLst/>
          </a:prstGeo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6699318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22875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22445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492495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5201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06505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32893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87279351"/>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008175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161856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a:prstGeom prst="rect">
            <a:avLst/>
          </a:prstGeo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920394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a:prstGeom prst="rect">
            <a:avLst/>
          </a:prstGeo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441346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a:prstGeom prst="rect">
            <a:avLst/>
          </a:prstGeo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980935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11277600" cy="943200"/>
          </a:xfrm>
          <a:prstGeom prst="rect">
            <a:avLst/>
          </a:prstGeom>
        </p:spPr>
        <p:txBody>
          <a:bodyPr/>
          <a:lstStyle>
            <a:lvl1pPr>
              <a:lnSpc>
                <a:spcPct val="100000"/>
              </a:lnSpc>
              <a:defRPr/>
            </a:lvl1pPr>
          </a:lstStyle>
          <a:p>
            <a:r>
              <a:rPr lang="en-US" dirty="0"/>
              <a:t>Title</a:t>
            </a:r>
            <a:endParaRPr lang="en-GB" dirty="0"/>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bg2"/>
                </a:solidFill>
              </a:defRPr>
            </a:lvl1pPr>
          </a:lstStyle>
          <a:p>
            <a:pPr lvl="0"/>
            <a:r>
              <a:rPr lang="en-US" dirty="0"/>
              <a:t>Sub-heading</a:t>
            </a:r>
          </a:p>
        </p:txBody>
      </p:sp>
      <p:sp>
        <p:nvSpPr>
          <p:cNvPr id="7" name="Content Placeholder 2">
            <a:extLst>
              <a:ext uri="{FF2B5EF4-FFF2-40B4-BE49-F238E27FC236}">
                <a16:creationId xmlns:a16="http://schemas.microsoft.com/office/drawing/2014/main" id="{C7B39B37-1F05-354F-A66C-15BA6F940ADC}"/>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525103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a:prstGeom prst="rect">
            <a:avLst/>
          </a:prstGeo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130846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a:prstGeom prst="rect">
            <a:avLst/>
          </a:prstGeo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a:prstGeom prst="rect">
            <a:avLst/>
          </a:prstGeo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604987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a:prstGeom prst="rect">
            <a:avLst/>
          </a:prstGeo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11277600" cy="943200"/>
          </a:xfrm>
          <a:prstGeom prst="rect">
            <a:avLst/>
          </a:prstGeom>
        </p:spPr>
        <p:txBody>
          <a:bodyPr/>
          <a:lstStyle>
            <a:lvl1pPr>
              <a:lnSpc>
                <a:spcPct val="100000"/>
              </a:lnSpc>
              <a:defRPr/>
            </a:lvl1pPr>
          </a:lstStyle>
          <a:p>
            <a:r>
              <a:rPr lang="en-US" dirty="0"/>
              <a:t>Title</a:t>
            </a:r>
            <a:endParaRPr lang="en-GB" dirty="0"/>
          </a:p>
        </p:txBody>
      </p:sp>
      <p:sp>
        <p:nvSpPr>
          <p:cNvPr id="9"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427035"/>
            <a:ext cx="8697074" cy="505530"/>
          </a:xfrm>
        </p:spPr>
        <p:txBody>
          <a:bodyPr/>
          <a:lstStyle>
            <a:lvl1pPr>
              <a:lnSpc>
                <a:spcPct val="100000"/>
              </a:lnSpc>
              <a:defRPr sz="1800" b="1">
                <a:solidFill>
                  <a:schemeClr val="tx2"/>
                </a:solidFill>
              </a:defRPr>
            </a:lvl1pPr>
          </a:lstStyle>
          <a:p>
            <a:pPr lvl="0"/>
            <a:r>
              <a:rPr lang="en-US" dirty="0"/>
              <a:t>Sub-heading</a:t>
            </a:r>
          </a:p>
        </p:txBody>
      </p:sp>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2111876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a:prstGeom prst="rect">
            <a:avLst/>
          </a:prstGeo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796583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962044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a:prstGeom prst="rect">
            <a:avLst/>
          </a:prstGeo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101129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015201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a:prstGeom prst="rect">
            <a:avLst/>
          </a:prstGeo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1527787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S2 Title">
    <p:spTree>
      <p:nvGrpSpPr>
        <p:cNvPr id="1" name=""/>
        <p:cNvGrpSpPr/>
        <p:nvPr/>
      </p:nvGrpSpPr>
      <p:grpSpPr>
        <a:xfrm>
          <a:off x="0" y="0"/>
          <a:ext cx="0" cy="0"/>
          <a:chOff x="0" y="0"/>
          <a:chExt cx="0" cy="0"/>
        </a:xfrm>
      </p:grpSpPr>
      <p:pic>
        <p:nvPicPr>
          <p:cNvPr id="1026" name="Picture 2" descr="C:\Users\gemma.blackman\AppData\Local\Microsoft\Windows\Temporary Internet Files\Content.Outlook\BP02L1TK\HS2 PPTDarkBlue_FrontSc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3" y="0"/>
            <a:ext cx="1217173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BF232B6E-E58E-AC40-8827-33A19A15C0B1}"/>
              </a:ext>
            </a:extLst>
          </p:cNvPr>
          <p:cNvSpPr txBox="1"/>
          <p:nvPr userDrawn="1"/>
        </p:nvSpPr>
        <p:spPr>
          <a:xfrm>
            <a:off x="3119179" y="6331428"/>
            <a:ext cx="8837624" cy="526572"/>
          </a:xfrm>
          <a:prstGeom prst="rect">
            <a:avLst/>
          </a:prstGeom>
          <a:noFill/>
        </p:spPr>
        <p:txBody>
          <a:bodyPr wrap="square" lIns="0" tIns="0" rIns="0" bIns="0" rtlCol="0">
            <a:noAutofit/>
          </a:bodyPr>
          <a:lstStyle/>
          <a:p>
            <a:pPr algn="r"/>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ENGINEERS WORKSHOP</a:t>
            </a:r>
            <a:endPar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1030404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7"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id="{E5684D44-EF23-CC46-8BBE-F649F4E5DBA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0547412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pic>
        <p:nvPicPr>
          <p:cNvPr id="4"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895CFABD-E41D-694B-AE86-B7ABC04971FE}"/>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3691202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1"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2" name="TextBox 11">
            <a:extLst>
              <a:ext uri="{FF2B5EF4-FFF2-40B4-BE49-F238E27FC236}">
                <a16:creationId xmlns:a16="http://schemas.microsoft.com/office/drawing/2014/main" id="{CD037C5C-2A96-0944-838B-4C009933E229}"/>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9135249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a:prstGeom prst="rect">
            <a:avLst/>
          </a:prstGeo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pic>
        <p:nvPicPr>
          <p:cNvPr id="9"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8" name="TextBox 7">
            <a:extLst>
              <a:ext uri="{FF2B5EF4-FFF2-40B4-BE49-F238E27FC236}">
                <a16:creationId xmlns:a16="http://schemas.microsoft.com/office/drawing/2014/main" id="{361B4260-39B9-7441-AC90-76AE426DB1B6}"/>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63466529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pic>
        <p:nvPicPr>
          <p:cNvPr id="12"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p:nvPr>
        </p:nvSpPr>
        <p:spPr>
          <a:xfrm>
            <a:off x="457200" y="1371600"/>
            <a:ext cx="5716588" cy="3557588"/>
          </a:xfrm>
        </p:spPr>
        <p:txBody>
          <a:bodyPr/>
          <a:lstStyle>
            <a:lvl1pPr>
              <a:lnSpc>
                <a:spcPct val="100000"/>
              </a:lnSpc>
              <a:spcAft>
                <a:spcPts val="600"/>
              </a:spcAft>
              <a:defRPr sz="2200"/>
            </a:lvl1pPr>
            <a:lvl2pPr>
              <a:lnSpc>
                <a:spcPct val="100000"/>
              </a:lnSpc>
              <a:spcAft>
                <a:spcPts val="600"/>
              </a:spcAft>
              <a:buClr>
                <a:schemeClr val="bg2"/>
              </a:buClr>
              <a:defRPr sz="2200"/>
            </a:lvl2pPr>
            <a:lvl3pPr>
              <a:lnSpc>
                <a:spcPct val="100000"/>
              </a:lnSpc>
              <a:spcAft>
                <a:spcPts val="600"/>
              </a:spcAft>
              <a:buClr>
                <a:schemeClr val="bg2"/>
              </a:buClr>
              <a:defRPr sz="2200"/>
            </a:lvl3pPr>
            <a:lvl4pPr>
              <a:lnSpc>
                <a:spcPct val="100000"/>
              </a:lnSpc>
              <a:spcAft>
                <a:spcPts val="600"/>
              </a:spcAft>
              <a:buClr>
                <a:schemeClr val="bg2"/>
              </a:buClr>
              <a:defRPr sz="2200"/>
            </a:lvl4pPr>
            <a:lvl5pPr>
              <a:lnSpc>
                <a:spcPct val="100000"/>
              </a:lnSpc>
              <a:spcAft>
                <a:spcPts val="600"/>
              </a:spcAft>
              <a:buClr>
                <a:schemeClr val="bg2"/>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0" y="457200"/>
            <a:ext cx="11277600" cy="842963"/>
          </a:xfrm>
        </p:spPr>
        <p:txBody>
          <a:bodyPr/>
          <a:lstStyle>
            <a:lvl1pPr>
              <a:lnSpc>
                <a:spcPct val="100000"/>
              </a:lnSpc>
              <a:defRPr/>
            </a:lvl1pPr>
          </a:lstStyle>
          <a:p>
            <a:r>
              <a:rPr lang="en-US" dirty="0"/>
              <a:t>Title</a:t>
            </a:r>
            <a:endParaRPr lang="en-GB" dirty="0"/>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p:nvPr>
        </p:nvSpPr>
        <p:spPr>
          <a:xfrm>
            <a:off x="7124400" y="1371600"/>
            <a:ext cx="4610400"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0" name="TextBox 9">
            <a:extLst>
              <a:ext uri="{FF2B5EF4-FFF2-40B4-BE49-F238E27FC236}">
                <a16:creationId xmlns:a16="http://schemas.microsoft.com/office/drawing/2014/main" id="{C91D52D9-51CD-C441-8775-27E550CAE0E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1431461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8614312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015187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8127206" y="457200"/>
            <a:ext cx="3607594" cy="1271589"/>
          </a:xfrm>
        </p:spPr>
        <p:txBody>
          <a:bodyPr/>
          <a:lstStyle>
            <a:lvl1pPr>
              <a:lnSpc>
                <a:spcPct val="100000"/>
              </a:lnSpc>
              <a:defRPr/>
            </a:lvl1pPr>
          </a:lstStyle>
          <a:p>
            <a:r>
              <a:rPr lang="en-GB" dirty="0"/>
              <a:t>T</a:t>
            </a:r>
            <a:r>
              <a:rPr lang="en-US" dirty="0" err="1"/>
              <a:t>itle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54924739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090748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5879038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133587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4108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848556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ullou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289808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083410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44635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86811807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4060167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553219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91792818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96561928"/>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45908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694427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345195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3368110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1482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8136851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1695695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1775514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6216842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29664774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370503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895484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00089353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0374875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3868177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237457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49387828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8168115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649095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3149721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0461688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9197836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6053699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134268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0" Type="http://schemas.openxmlformats.org/officeDocument/2006/relationships/slideLayout" Target="../slideLayouts/slideLayout65.xml"/><Relationship Id="rId41"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5CECD05-2B64-4C0A-B244-E7625063457E}"/>
              </a:ext>
            </a:extLst>
          </p:cNvPr>
          <p:cNvSpPr>
            <a:spLocks noGrp="1"/>
          </p:cNvSpPr>
          <p:nvPr>
            <p:ph type="ftr" sz="quarter" idx="3"/>
          </p:nvPr>
        </p:nvSpPr>
        <p:spPr>
          <a:xfrm>
            <a:off x="547199" y="6483601"/>
            <a:ext cx="4117669" cy="212399"/>
          </a:xfrm>
          <a:prstGeom prst="rect">
            <a:avLst/>
          </a:prstGeom>
        </p:spPr>
        <p:txBody>
          <a:bodyPr vert="horz" lIns="0" tIns="0" rIns="0" bIns="0" rtlCol="0" anchor="t" anchorCtr="0">
            <a:noAutofit/>
          </a:bodyPr>
          <a:lstStyle>
            <a:lvl1pPr algn="l">
              <a:defRPr sz="1000">
                <a:solidFill>
                  <a:schemeClr val="tx1"/>
                </a:solidFill>
              </a:defRPr>
            </a:lvl1pPr>
          </a:lstStyle>
          <a:p>
            <a:r>
              <a:rPr lang="en-GB" dirty="0"/>
              <a:t>www.hs2.org.uk</a:t>
            </a:r>
          </a:p>
        </p:txBody>
      </p:sp>
      <p:sp>
        <p:nvSpPr>
          <p:cNvPr id="4" name="Slide Number Placeholder 3"/>
          <p:cNvSpPr>
            <a:spLocks noGrp="1"/>
          </p:cNvSpPr>
          <p:nvPr>
            <p:ph type="sldNum" sz="quarter" idx="4"/>
          </p:nvPr>
        </p:nvSpPr>
        <p:spPr>
          <a:xfrm>
            <a:off x="10901779" y="6483601"/>
            <a:ext cx="744984" cy="212399"/>
          </a:xfrm>
          <a:prstGeom prst="rect">
            <a:avLst/>
          </a:prstGeom>
        </p:spPr>
        <p:txBody>
          <a:bodyPr vert="horz" lIns="91440" tIns="45720" rIns="91440" bIns="45720" rtlCol="0" anchor="ctr"/>
          <a:lstStyle>
            <a:lvl1pPr algn="r">
              <a:defRPr sz="1200">
                <a:solidFill>
                  <a:schemeClr val="tx1">
                    <a:tint val="75000"/>
                  </a:schemeClr>
                </a:solidFill>
              </a:defRPr>
            </a:lvl1pPr>
          </a:lstStyle>
          <a:p>
            <a:fld id="{3DDFAA72-5DC3-4587-87F2-53D3D6F24F13}" type="slidenum">
              <a:rPr lang="en-GB" smtClean="0"/>
              <a:t>‹#›</a:t>
            </a:fld>
            <a:endParaRPr lang="en-GB" dirty="0"/>
          </a:p>
        </p:txBody>
      </p:sp>
      <p:pic>
        <p:nvPicPr>
          <p:cNvPr id="7" name="Picture 6">
            <a:extLst>
              <a:ext uri="{FF2B5EF4-FFF2-40B4-BE49-F238E27FC236}">
                <a16:creationId xmlns:a16="http://schemas.microsoft.com/office/drawing/2014/main" id="{690ECB2C-6DD9-E248-BAB5-13149EA416FF}"/>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p:blipFill>
        <p:spPr>
          <a:xfrm>
            <a:off x="0" y="0"/>
            <a:ext cx="12192000" cy="1866900"/>
          </a:xfrm>
          <a:prstGeom prst="rect">
            <a:avLst/>
          </a:prstGeom>
        </p:spPr>
      </p:pic>
      <p:sp>
        <p:nvSpPr>
          <p:cNvPr id="9" name="TextBox 8">
            <a:extLst>
              <a:ext uri="{FF2B5EF4-FFF2-40B4-BE49-F238E27FC236}">
                <a16:creationId xmlns:a16="http://schemas.microsoft.com/office/drawing/2014/main" id="{DDAA267B-BE4E-674B-B1FA-F566F198DAE9}"/>
              </a:ext>
            </a:extLst>
          </p:cNvPr>
          <p:cNvSpPr txBox="1"/>
          <p:nvPr userDrawn="1"/>
        </p:nvSpPr>
        <p:spPr>
          <a:xfrm>
            <a:off x="2551685" y="1394396"/>
            <a:ext cx="8635428" cy="430676"/>
          </a:xfrm>
          <a:prstGeom prst="rect">
            <a:avLst/>
          </a:prstGeom>
          <a:noFill/>
        </p:spPr>
        <p:txBody>
          <a:bodyPr wrap="square" lIns="0" tIns="0" rIns="0" bIns="0" rtlCol="0" anchor="ctr">
            <a:noAutofit/>
          </a:bodyPr>
          <a:lstStyle/>
          <a:p>
            <a:pPr algn="l"/>
            <a:r>
              <a:rPr lang="en-US" sz="2600" b="0" i="0" baseline="0" dirty="0">
                <a:solidFill>
                  <a:schemeClr val="bg1"/>
                </a:solidFill>
                <a:latin typeface="+mn-lt"/>
                <a:ea typeface="Open Sans Condensed Light" panose="020B0306030504020204" pitchFamily="34" charset="0"/>
                <a:cs typeface="Open Sans Condensed Light" panose="020B0306030504020204" pitchFamily="34" charset="0"/>
              </a:rPr>
              <a:t>MODULE 2 – </a:t>
            </a:r>
            <a:r>
              <a:rPr lang="en-US" sz="2600" b="1" i="0" baseline="0" dirty="0">
                <a:solidFill>
                  <a:schemeClr val="bg1"/>
                </a:solidFill>
                <a:latin typeface="+mn-lt"/>
                <a:ea typeface="Open Sans Condensed Light" panose="020B0306030504020204" pitchFamily="34" charset="0"/>
                <a:cs typeface="Open Sans Condensed Light" panose="020B0306030504020204" pitchFamily="34" charset="0"/>
              </a:rPr>
              <a:t>PUBLIC SPACES AND URBAN DESIGN</a:t>
            </a:r>
          </a:p>
        </p:txBody>
      </p:sp>
    </p:spTree>
    <p:extLst>
      <p:ext uri="{BB962C8B-B14F-4D97-AF65-F5344CB8AC3E}">
        <p14:creationId xmlns:p14="http://schemas.microsoft.com/office/powerpoint/2010/main" val="726639503"/>
      </p:ext>
    </p:extLst>
  </p:cSld>
  <p:clrMap bg1="lt1" tx1="dk1" bg2="lt2" tx2="dk2" accent1="accent1" accent2="accent2" accent3="accent3" accent4="accent4" accent5="accent5" accent6="accent6" hlink="hlink" folHlink="folHlink"/>
  <p:sldLayoutIdLst>
    <p:sldLayoutId id="2147483708" r:id="rId1"/>
    <p:sldLayoutId id="2147483737" r:id="rId2"/>
    <p:sldLayoutId id="2147483741" r:id="rId3"/>
    <p:sldLayoutId id="2147483739" r:id="rId4"/>
    <p:sldLayoutId id="2147483731" r:id="rId5"/>
    <p:sldLayoutId id="2147483722" r:id="rId6"/>
    <p:sldLayoutId id="2147483724" r:id="rId7"/>
    <p:sldLayoutId id="2147483723" r:id="rId8"/>
    <p:sldLayoutId id="2147483824" r:id="rId9"/>
    <p:sldLayoutId id="2147483726" r:id="rId10"/>
    <p:sldLayoutId id="2147483727" r:id="rId11"/>
    <p:sldLayoutId id="2147483825" r:id="rId12"/>
    <p:sldLayoutId id="2147483780" r:id="rId13"/>
    <p:sldLayoutId id="2147483795" r:id="rId14"/>
    <p:sldLayoutId id="2147483826" r:id="rId15"/>
    <p:sldLayoutId id="2147483806" r:id="rId16"/>
    <p:sldLayoutId id="2147483812" r:id="rId17"/>
    <p:sldLayoutId id="2147483818" r:id="rId18"/>
    <p:sldLayoutId id="2147483811" r:id="rId19"/>
    <p:sldLayoutId id="2147483814" r:id="rId20"/>
    <p:sldLayoutId id="2147483827" r:id="rId21"/>
    <p:sldLayoutId id="2147483828" r:id="rId22"/>
    <p:sldLayoutId id="2147483819" r:id="rId23"/>
    <p:sldLayoutId id="2147483820" r:id="rId24"/>
    <p:sldLayoutId id="2147483709" r:id="rId25"/>
    <p:sldLayoutId id="2147483815" r:id="rId26"/>
    <p:sldLayoutId id="2147483823" r:id="rId27"/>
    <p:sldLayoutId id="2147483816" r:id="rId28"/>
    <p:sldLayoutId id="2147483728" r:id="rId29"/>
    <p:sldLayoutId id="2147483808" r:id="rId30"/>
    <p:sldLayoutId id="2147483829" r:id="rId31"/>
    <p:sldLayoutId id="2147483796" r:id="rId32"/>
    <p:sldLayoutId id="2147483810" r:id="rId33"/>
    <p:sldLayoutId id="2147483803" r:id="rId34"/>
    <p:sldLayoutId id="2147483807" r:id="rId35"/>
    <p:sldLayoutId id="2147483740" r:id="rId36"/>
    <p:sldLayoutId id="2147483813" r:id="rId37"/>
    <p:sldLayoutId id="2147483801" r:id="rId38"/>
    <p:sldLayoutId id="2147483794" r:id="rId39"/>
    <p:sldLayoutId id="2147483793" r:id="rId40"/>
    <p:sldLayoutId id="2147483821" r:id="rId41"/>
    <p:sldLayoutId id="2147483822" r:id="rId42"/>
    <p:sldLayoutId id="2147483817" r:id="rId43"/>
    <p:sldLayoutId id="2147483831" r:id="rId44"/>
    <p:sldLayoutId id="2147483830"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168982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 id="2147483872" r:id="rId39"/>
    <p:sldLayoutId id="2147483873" r:id="rId40"/>
    <p:sldLayoutId id="2147483874" r:id="rId41"/>
    <p:sldLayoutId id="2147483875" r:id="rId42"/>
    <p:sldLayoutId id="2147483876" r:id="rId43"/>
    <p:sldLayoutId id="2147483877" r:id="rId44"/>
    <p:sldLayoutId id="2147483878"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11">
          <p15:clr>
            <a:srgbClr val="F26B43"/>
          </p15:clr>
        </p15:guide>
        <p15:guide id="2" pos="3840">
          <p15:clr>
            <a:srgbClr val="F26B43"/>
          </p15:clr>
        </p15:guide>
        <p15:guide id="3" pos="6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69200" y="2264400"/>
            <a:ext cx="11277600" cy="842963"/>
          </a:xfrm>
          <a:prstGeom prst="rect">
            <a:avLst/>
          </a:prstGeom>
        </p:spPr>
        <p:txBody>
          <a:bodyPr/>
          <a:lstStyle/>
          <a:p>
            <a:r>
              <a:rPr lang="en-US" sz="3000" dirty="0">
                <a:latin typeface="+mj-lt"/>
              </a:rPr>
              <a:t>Public Spaces and Urban Design</a:t>
            </a:r>
            <a:br>
              <a:rPr lang="en-US" sz="3000" dirty="0">
                <a:latin typeface="+mj-lt"/>
              </a:rPr>
            </a:br>
            <a:br>
              <a:rPr lang="en-US" sz="3000" dirty="0">
                <a:latin typeface="+mj-lt"/>
              </a:rPr>
            </a:br>
            <a:endParaRPr lang="en-US" sz="3000" dirty="0">
              <a:latin typeface="+mj-lt"/>
            </a:endParaRPr>
          </a:p>
        </p:txBody>
      </p:sp>
      <p:pic>
        <p:nvPicPr>
          <p:cNvPr id="5" name="Picture 4"/>
          <p:cNvPicPr>
            <a:picLocks noChangeAspect="1"/>
          </p:cNvPicPr>
          <p:nvPr/>
        </p:nvPicPr>
        <p:blipFill rotWithShape="1">
          <a:blip r:embed="rId3"/>
          <a:srcRect l="1890" t="35960" r="2092" b="1825"/>
          <a:stretch/>
        </p:blipFill>
        <p:spPr>
          <a:xfrm>
            <a:off x="457201" y="3107363"/>
            <a:ext cx="11277600" cy="3293438"/>
          </a:xfrm>
          <a:prstGeom prst="rect">
            <a:avLst/>
          </a:prstGeom>
        </p:spPr>
      </p:pic>
    </p:spTree>
    <p:extLst>
      <p:ext uri="{BB962C8B-B14F-4D97-AF65-F5344CB8AC3E}">
        <p14:creationId xmlns:p14="http://schemas.microsoft.com/office/powerpoint/2010/main" val="12865870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10726258" cy="2772554"/>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Learning Objectives </a:t>
            </a:r>
            <a:endParaRPr lang="en-GB" sz="2000" dirty="0">
              <a:solidFill>
                <a:schemeClr val="accent4"/>
              </a:solidFill>
              <a:latin typeface="Arial" panose="020B0604020202020204" pitchFamily="34" charset="0"/>
              <a:cs typeface="Arial" panose="020B0604020202020204" pitchFamily="34" charset="0"/>
            </a:endParaRPr>
          </a:p>
          <a:p>
            <a:pPr>
              <a:spcAft>
                <a:spcPts val="600"/>
              </a:spcAft>
            </a:pPr>
            <a:r>
              <a:rPr lang="en-GB" sz="2000" b="1" dirty="0">
                <a:solidFill>
                  <a:schemeClr val="accent4"/>
                </a:solidFill>
                <a:latin typeface="Arial" panose="020B0604020202020204" pitchFamily="34" charset="0"/>
                <a:cs typeface="Arial" panose="020B0604020202020204" pitchFamily="34" charset="0"/>
              </a:rPr>
              <a:t>In this lesson you will learn to:</a:t>
            </a:r>
          </a:p>
          <a:p>
            <a:pPr marL="342900" lvl="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Create a design for a new public space;</a:t>
            </a:r>
          </a:p>
          <a:p>
            <a:pPr marL="342900" lvl="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Use research to create a successful design;</a:t>
            </a:r>
          </a:p>
          <a:p>
            <a:pPr marL="342900" lvl="0" indent="-342900">
              <a:spcAft>
                <a:spcPts val="15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Understand how Urban Designers shape our urban environments.</a:t>
            </a:r>
          </a:p>
          <a:p>
            <a:pPr lvl="0"/>
            <a:r>
              <a:rPr lang="en-GB" sz="2000" dirty="0">
                <a:solidFill>
                  <a:schemeClr val="accent4"/>
                </a:solidFill>
                <a:latin typeface="Arial" panose="020B0604020202020204" pitchFamily="34" charset="0"/>
                <a:cs typeface="Arial" panose="020B0604020202020204" pitchFamily="34" charset="0"/>
              </a:rPr>
              <a:t>You will focus on the essential skills of </a:t>
            </a:r>
            <a:r>
              <a:rPr lang="en-GB" sz="2000" b="1" dirty="0">
                <a:solidFill>
                  <a:schemeClr val="accent4"/>
                </a:solidFill>
                <a:latin typeface="Arial" panose="020B0604020202020204" pitchFamily="34" charset="0"/>
                <a:cs typeface="Arial" panose="020B0604020202020204" pitchFamily="34" charset="0"/>
              </a:rPr>
              <a:t>problem solving </a:t>
            </a:r>
            <a:r>
              <a:rPr lang="en-GB" sz="2000" dirty="0">
                <a:solidFill>
                  <a:schemeClr val="accent4"/>
                </a:solidFill>
                <a:latin typeface="Arial" panose="020B0604020202020204" pitchFamily="34" charset="0"/>
                <a:cs typeface="Arial" panose="020B0604020202020204" pitchFamily="34" charset="0"/>
              </a:rPr>
              <a:t>and </a:t>
            </a:r>
            <a:r>
              <a:rPr lang="en-GB" sz="2000" b="1" dirty="0">
                <a:solidFill>
                  <a:schemeClr val="accent4"/>
                </a:solidFill>
                <a:latin typeface="Arial" panose="020B0604020202020204" pitchFamily="34" charset="0"/>
                <a:cs typeface="Arial" panose="020B0604020202020204" pitchFamily="34" charset="0"/>
              </a:rPr>
              <a:t>creativity</a:t>
            </a:r>
            <a:r>
              <a:rPr lang="en-GB" sz="2000" b="1" dirty="0"/>
              <a:t>.</a:t>
            </a:r>
          </a:p>
        </p:txBody>
      </p:sp>
    </p:spTree>
    <p:extLst>
      <p:ext uri="{BB962C8B-B14F-4D97-AF65-F5344CB8AC3E}">
        <p14:creationId xmlns:p14="http://schemas.microsoft.com/office/powerpoint/2010/main" val="31480888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9418408" cy="4811574"/>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Urban Design and HS2</a:t>
            </a:r>
          </a:p>
          <a:p>
            <a:pPr>
              <a:spcAft>
                <a:spcPts val="1500"/>
              </a:spcAft>
            </a:pPr>
            <a:r>
              <a:rPr lang="en-US" sz="2000" dirty="0">
                <a:solidFill>
                  <a:schemeClr val="accent4"/>
                </a:solidFill>
                <a:latin typeface="Arial" panose="020B0604020202020204" pitchFamily="34" charset="0"/>
                <a:cs typeface="Arial" panose="020B0604020202020204" pitchFamily="34" charset="0"/>
              </a:rPr>
              <a:t>The design of a new train station is about more than just the building. The public spaces around the station must be designed too. Designing these spaces is the job of Urban Designers.</a:t>
            </a:r>
          </a:p>
          <a:p>
            <a:pPr>
              <a:spcAft>
                <a:spcPts val="600"/>
              </a:spcAft>
            </a:pPr>
            <a:r>
              <a:rPr lang="en-US" sz="2000" b="1" dirty="0">
                <a:solidFill>
                  <a:schemeClr val="accent4"/>
                </a:solidFill>
                <a:latin typeface="Arial" panose="020B0604020202020204" pitchFamily="34" charset="0"/>
                <a:cs typeface="Arial" panose="020B0604020202020204" pitchFamily="34" charset="0"/>
              </a:rPr>
              <a:t>Urban Designers work to make:</a:t>
            </a:r>
          </a:p>
          <a:p>
            <a:pPr marL="342900" indent="-342900">
              <a:spcAft>
                <a:spcPts val="600"/>
              </a:spcAft>
              <a:buClr>
                <a:srgbClr val="E50046"/>
              </a:buClr>
              <a:buFont typeface="Arial"/>
              <a:buChar char="•"/>
            </a:pPr>
            <a:r>
              <a:rPr lang="en-US" sz="2000" dirty="0">
                <a:solidFill>
                  <a:schemeClr val="accent4"/>
                </a:solidFill>
                <a:latin typeface="Arial" panose="020B0604020202020204" pitchFamily="34" charset="0"/>
                <a:cs typeface="Arial" panose="020B0604020202020204" pitchFamily="34" charset="0"/>
              </a:rPr>
              <a:t>Useful spaces that all people can benefit from and enjoy;</a:t>
            </a:r>
          </a:p>
          <a:p>
            <a:pPr marL="342900" indent="-342900">
              <a:spcAft>
                <a:spcPts val="600"/>
              </a:spcAft>
              <a:buClr>
                <a:srgbClr val="E50046"/>
              </a:buClr>
              <a:buFont typeface="Arial"/>
              <a:buChar char="•"/>
            </a:pPr>
            <a:r>
              <a:rPr lang="en-US" sz="2000" dirty="0">
                <a:solidFill>
                  <a:schemeClr val="accent4"/>
                </a:solidFill>
                <a:latin typeface="Arial" panose="020B0604020202020204" pitchFamily="34" charset="0"/>
                <a:cs typeface="Arial" panose="020B0604020202020204" pitchFamily="34" charset="0"/>
              </a:rPr>
              <a:t>Spaces that create a sense of ‘place’ and integrate with their surroundings;</a:t>
            </a:r>
          </a:p>
          <a:p>
            <a:pPr marL="342900" indent="-342900">
              <a:spcAft>
                <a:spcPts val="1500"/>
              </a:spcAft>
              <a:buClr>
                <a:srgbClr val="E50046"/>
              </a:buClr>
              <a:buFont typeface="Arial"/>
              <a:buChar char="•"/>
            </a:pPr>
            <a:r>
              <a:rPr lang="en-US" sz="2000" dirty="0">
                <a:solidFill>
                  <a:schemeClr val="accent4"/>
                </a:solidFill>
                <a:latin typeface="Arial" panose="020B0604020202020204" pitchFamily="34" charset="0"/>
                <a:cs typeface="Arial" panose="020B0604020202020204" pitchFamily="34" charset="0"/>
              </a:rPr>
              <a:t>Spaces that will stand the test of time.</a:t>
            </a:r>
          </a:p>
          <a:p>
            <a:r>
              <a:rPr lang="en-US" sz="2000" dirty="0">
                <a:solidFill>
                  <a:schemeClr val="accent4"/>
                </a:solidFill>
                <a:latin typeface="Arial" panose="020B0604020202020204" pitchFamily="34" charset="0"/>
                <a:cs typeface="Arial" panose="020B0604020202020204" pitchFamily="34" charset="0"/>
              </a:rPr>
              <a:t>In today’s lesson you will be Urban Designers, designing a public space that will be outside a station in your local city, town or village.</a:t>
            </a: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326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5275616" cy="4080604"/>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Public Spaces</a:t>
            </a:r>
            <a:endParaRPr lang="en-GB" sz="2000" dirty="0">
              <a:solidFill>
                <a:schemeClr val="accent4"/>
              </a:solidFill>
              <a:latin typeface="Arial" panose="020B0604020202020204" pitchFamily="34" charset="0"/>
              <a:cs typeface="Arial" panose="020B0604020202020204" pitchFamily="34" charset="0"/>
            </a:endParaRPr>
          </a:p>
          <a:p>
            <a:pPr>
              <a:spcAft>
                <a:spcPts val="1500"/>
              </a:spcAft>
            </a:pPr>
            <a:r>
              <a:rPr lang="en-GB" sz="2000" dirty="0">
                <a:solidFill>
                  <a:schemeClr val="accent4"/>
                </a:solidFill>
                <a:latin typeface="Arial" panose="020B0604020202020204" pitchFamily="34" charset="0"/>
                <a:cs typeface="Arial" panose="020B0604020202020204" pitchFamily="34" charset="0"/>
              </a:rPr>
              <a:t>There are many types of public space in our villages, towns and cities.</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What examples of public space can you think of?</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How do people use these public spaces?</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What sort of things do you find in public spaces?</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What makes a public space a ‘place’?</a:t>
            </a:r>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l="55030" t="26759" r="9599" b="2450"/>
          <a:stretch/>
        </p:blipFill>
        <p:spPr>
          <a:xfrm>
            <a:off x="6830008" y="1976438"/>
            <a:ext cx="4904792" cy="4424362"/>
          </a:xfrm>
          <a:prstGeom prst="rect">
            <a:avLst/>
          </a:prstGeom>
        </p:spPr>
      </p:pic>
    </p:spTree>
    <p:extLst>
      <p:ext uri="{BB962C8B-B14F-4D97-AF65-F5344CB8AC3E}">
        <p14:creationId xmlns:p14="http://schemas.microsoft.com/office/powerpoint/2010/main" val="31300102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10665600" cy="4580741"/>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Activity</a:t>
            </a:r>
            <a:endParaRPr lang="en-GB" sz="2000" dirty="0">
              <a:solidFill>
                <a:schemeClr val="accent4"/>
              </a:solidFill>
              <a:latin typeface="Arial" panose="020B0604020202020204" pitchFamily="34" charset="0"/>
              <a:cs typeface="Arial" panose="020B0604020202020204" pitchFamily="34" charset="0"/>
            </a:endParaRPr>
          </a:p>
          <a:p>
            <a:pPr>
              <a:spcAft>
                <a:spcPts val="1500"/>
              </a:spcAft>
            </a:pPr>
            <a:r>
              <a:rPr lang="en-GB" sz="2000" dirty="0">
                <a:solidFill>
                  <a:schemeClr val="accent4"/>
                </a:solidFill>
                <a:latin typeface="Arial" panose="020B0604020202020204" pitchFamily="34" charset="0"/>
                <a:cs typeface="Arial" panose="020B0604020202020204" pitchFamily="34" charset="0"/>
              </a:rPr>
              <a:t>You will design a new public square for your town or city. It is to be built outside a new train station. The space must be be 60m x 60m (3600m2) and have an entrance on each side. </a:t>
            </a:r>
          </a:p>
          <a:p>
            <a:pPr>
              <a:spcAft>
                <a:spcPts val="600"/>
              </a:spcAft>
            </a:pPr>
            <a:r>
              <a:rPr lang="en-GB" sz="2000" b="1" dirty="0">
                <a:solidFill>
                  <a:schemeClr val="accent4"/>
                </a:solidFill>
                <a:latin typeface="Arial" panose="020B0604020202020204" pitchFamily="34" charset="0"/>
                <a:cs typeface="Arial" panose="020B0604020202020204" pitchFamily="34" charset="0"/>
              </a:rPr>
              <a:t>Your public square must meet the following criteria:</a:t>
            </a:r>
          </a:p>
          <a:p>
            <a:pPr marL="342900" lvl="0" indent="-342900">
              <a:spcAft>
                <a:spcPts val="600"/>
              </a:spcAft>
              <a:buClr>
                <a:srgbClr val="E50046"/>
              </a:buClr>
              <a:buFont typeface="Arial" panose="020B0604020202020204" pitchFamily="34" charset="0"/>
              <a:buChar char="•"/>
            </a:pPr>
            <a:r>
              <a:rPr lang="en-GB" sz="2000" b="1" dirty="0">
                <a:solidFill>
                  <a:schemeClr val="accent4"/>
                </a:solidFill>
                <a:latin typeface="Arial" panose="020B0604020202020204" pitchFamily="34" charset="0"/>
                <a:cs typeface="Arial" panose="020B0604020202020204" pitchFamily="34" charset="0"/>
              </a:rPr>
              <a:t>People</a:t>
            </a:r>
            <a:r>
              <a:rPr lang="en-GB" sz="2000" dirty="0">
                <a:solidFill>
                  <a:schemeClr val="accent4"/>
                </a:solidFill>
                <a:latin typeface="Arial" panose="020B0604020202020204" pitchFamily="34" charset="0"/>
                <a:cs typeface="Arial" panose="020B0604020202020204" pitchFamily="34" charset="0"/>
              </a:rPr>
              <a:t>: It must be designed for everyone to benefit from and enjoy.</a:t>
            </a:r>
          </a:p>
          <a:p>
            <a:pPr marL="342900" lvl="0" indent="-342900">
              <a:spcAft>
                <a:spcPts val="600"/>
              </a:spcAft>
              <a:buClr>
                <a:srgbClr val="E50046"/>
              </a:buClr>
              <a:buFont typeface="Arial" panose="020B0604020202020204" pitchFamily="34" charset="0"/>
              <a:buChar char="•"/>
            </a:pPr>
            <a:r>
              <a:rPr lang="en-GB" sz="2000" b="1" dirty="0">
                <a:solidFill>
                  <a:schemeClr val="accent4"/>
                </a:solidFill>
                <a:latin typeface="Arial" panose="020B0604020202020204" pitchFamily="34" charset="0"/>
                <a:cs typeface="Arial" panose="020B0604020202020204" pitchFamily="34" charset="0"/>
              </a:rPr>
              <a:t>Place</a:t>
            </a:r>
            <a:r>
              <a:rPr lang="en-GB" sz="2000" dirty="0">
                <a:solidFill>
                  <a:schemeClr val="accent4"/>
                </a:solidFill>
                <a:latin typeface="Arial" panose="020B0604020202020204" pitchFamily="34" charset="0"/>
                <a:cs typeface="Arial" panose="020B0604020202020204" pitchFamily="34" charset="0"/>
              </a:rPr>
              <a:t>: It must be designed for a sense of place and it must celebrate your local area.</a:t>
            </a:r>
          </a:p>
          <a:p>
            <a:pPr marL="342900" lvl="0" indent="-342900">
              <a:spcAft>
                <a:spcPts val="1500"/>
              </a:spcAft>
              <a:buClr>
                <a:srgbClr val="E50046"/>
              </a:buClr>
              <a:buFont typeface="Arial" panose="020B0604020202020204" pitchFamily="34" charset="0"/>
              <a:buChar char="•"/>
            </a:pPr>
            <a:r>
              <a:rPr lang="en-GB" sz="2000" b="1" dirty="0">
                <a:solidFill>
                  <a:schemeClr val="accent4"/>
                </a:solidFill>
                <a:latin typeface="Arial" panose="020B0604020202020204" pitchFamily="34" charset="0"/>
                <a:cs typeface="Arial" panose="020B0604020202020204" pitchFamily="34" charset="0"/>
              </a:rPr>
              <a:t>Time: </a:t>
            </a:r>
            <a:r>
              <a:rPr lang="en-GB" sz="2000" dirty="0">
                <a:solidFill>
                  <a:schemeClr val="accent4"/>
                </a:solidFill>
                <a:latin typeface="Arial" panose="020B0604020202020204" pitchFamily="34" charset="0"/>
                <a:cs typeface="Arial" panose="020B0604020202020204" pitchFamily="34" charset="0"/>
              </a:rPr>
              <a:t>It must stand the test of time.</a:t>
            </a:r>
          </a:p>
          <a:p>
            <a:pPr>
              <a:spcAft>
                <a:spcPts val="1500"/>
              </a:spcAft>
            </a:pPr>
            <a:r>
              <a:rPr lang="en-GB" sz="2000" dirty="0">
                <a:solidFill>
                  <a:schemeClr val="accent4"/>
                </a:solidFill>
                <a:latin typeface="Arial" panose="020B0604020202020204" pitchFamily="34" charset="0"/>
                <a:cs typeface="Arial" panose="020B0604020202020204" pitchFamily="34" charset="0"/>
              </a:rPr>
              <a:t> At the end of the activity, you will present your research and a design proposal. </a:t>
            </a:r>
          </a:p>
          <a:p>
            <a:pPr lvl="0">
              <a:spcAft>
                <a:spcPts val="1500"/>
              </a:spcAft>
            </a:pPr>
            <a:r>
              <a:rPr lang="en-GB" sz="2000" dirty="0">
                <a:solidFill>
                  <a:schemeClr val="accent4"/>
                </a:solidFill>
                <a:latin typeface="Arial" panose="020B0604020202020204" pitchFamily="34" charset="0"/>
                <a:cs typeface="Arial" panose="020B0604020202020204" pitchFamily="34" charset="0"/>
              </a:rPr>
              <a:t>You should focus on the essential skills of </a:t>
            </a:r>
            <a:r>
              <a:rPr lang="en-GB" sz="2000" b="1" dirty="0">
                <a:solidFill>
                  <a:schemeClr val="accent4"/>
                </a:solidFill>
                <a:latin typeface="Arial" panose="020B0604020202020204" pitchFamily="34" charset="0"/>
                <a:cs typeface="Arial" panose="020B0604020202020204" pitchFamily="34" charset="0"/>
              </a:rPr>
              <a:t>problem solving </a:t>
            </a:r>
            <a:r>
              <a:rPr lang="en-GB" sz="2000" dirty="0">
                <a:solidFill>
                  <a:schemeClr val="accent4"/>
                </a:solidFill>
                <a:latin typeface="Arial" panose="020B0604020202020204" pitchFamily="34" charset="0"/>
                <a:cs typeface="Arial" panose="020B0604020202020204" pitchFamily="34" charset="0"/>
              </a:rPr>
              <a:t>and </a:t>
            </a:r>
            <a:r>
              <a:rPr lang="en-GB" sz="2000" b="1" dirty="0">
                <a:solidFill>
                  <a:schemeClr val="accent4"/>
                </a:solidFill>
                <a:latin typeface="Arial" panose="020B0604020202020204" pitchFamily="34" charset="0"/>
                <a:cs typeface="Arial" panose="020B0604020202020204" pitchFamily="34" charset="0"/>
              </a:rPr>
              <a:t>creativity</a:t>
            </a:r>
            <a:r>
              <a:rPr lang="en-GB" sz="2000" b="1" dirty="0"/>
              <a:t>.</a:t>
            </a:r>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2933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9810294" cy="3811300"/>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Challenge 1: Research</a:t>
            </a:r>
            <a:endParaRPr lang="en-GB" sz="2000" b="1" dirty="0">
              <a:solidFill>
                <a:schemeClr val="accent4"/>
              </a:solidFill>
              <a:latin typeface="Arial" panose="020B0604020202020204" pitchFamily="34" charset="0"/>
              <a:cs typeface="Arial" panose="020B0604020202020204" pitchFamily="34" charset="0"/>
            </a:endParaRPr>
          </a:p>
          <a:p>
            <a:r>
              <a:rPr lang="en-GB" sz="2000" b="1" dirty="0">
                <a:solidFill>
                  <a:schemeClr val="accent4"/>
                </a:solidFill>
                <a:latin typeface="Arial" panose="020B0604020202020204" pitchFamily="34" charset="0"/>
                <a:cs typeface="Arial" panose="020B0604020202020204" pitchFamily="34" charset="0"/>
              </a:rPr>
              <a:t>Challenge 1: Research</a:t>
            </a:r>
          </a:p>
          <a:p>
            <a:pPr>
              <a:spcAft>
                <a:spcPts val="1500"/>
              </a:spcAft>
            </a:pPr>
            <a:r>
              <a:rPr lang="en-GB" sz="2000" dirty="0">
                <a:solidFill>
                  <a:schemeClr val="accent4"/>
                </a:solidFill>
                <a:latin typeface="Arial" panose="020B0604020202020204" pitchFamily="34" charset="0"/>
                <a:cs typeface="Arial" panose="020B0604020202020204" pitchFamily="34" charset="0"/>
              </a:rPr>
              <a:t>To produce a successful design, Urban Designers must have a good understanding of the people and environment around the site that they are working on. </a:t>
            </a:r>
          </a:p>
          <a:p>
            <a:pPr>
              <a:spcAft>
                <a:spcPts val="600"/>
              </a:spcAft>
            </a:pPr>
            <a:r>
              <a:rPr lang="en-GB" sz="2000" dirty="0">
                <a:solidFill>
                  <a:schemeClr val="accent4"/>
                </a:solidFill>
                <a:latin typeface="Arial" panose="020B0604020202020204" pitchFamily="34" charset="0"/>
                <a:cs typeface="Arial" panose="020B0604020202020204" pitchFamily="34" charset="0"/>
              </a:rPr>
              <a:t> </a:t>
            </a:r>
            <a:r>
              <a:rPr lang="en-GB" sz="2000" b="1" dirty="0">
                <a:solidFill>
                  <a:schemeClr val="accent4"/>
                </a:solidFill>
                <a:latin typeface="Arial" panose="020B0604020202020204" pitchFamily="34" charset="0"/>
                <a:cs typeface="Arial" panose="020B0604020202020204" pitchFamily="34" charset="0"/>
              </a:rPr>
              <a:t>You must produce:</a:t>
            </a:r>
          </a:p>
          <a:p>
            <a:pPr marL="342900" lvl="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A mood board with the theme of ‘People, Place and Time’.</a:t>
            </a:r>
          </a:p>
          <a:p>
            <a:pPr marL="342900" lvl="0" indent="-342900">
              <a:spcAft>
                <a:spcPts val="15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A user interview with a friend or relative who might use the squar</a:t>
            </a:r>
            <a:r>
              <a:rPr lang="en-GB" sz="2000" dirty="0"/>
              <a:t>e. </a:t>
            </a:r>
          </a:p>
          <a:p>
            <a:r>
              <a:rPr lang="en-US" sz="2000" b="1" dirty="0">
                <a:solidFill>
                  <a:schemeClr val="accent4"/>
                </a:solidFill>
                <a:latin typeface="Arial" panose="020B0604020202020204" pitchFamily="34" charset="0"/>
                <a:cs typeface="Arial" panose="020B0604020202020204" pitchFamily="34" charset="0"/>
              </a:rPr>
              <a:t>You should then answer questions a to c) on your worksheet.</a:t>
            </a:r>
          </a:p>
          <a:p>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4323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5630180" cy="3503523"/>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Challenge 2: Design Proposal</a:t>
            </a:r>
            <a:endParaRPr lang="en-GB" sz="2000" dirty="0">
              <a:solidFill>
                <a:schemeClr val="accent4"/>
              </a:solidFill>
              <a:latin typeface="Arial" panose="020B0604020202020204" pitchFamily="34" charset="0"/>
              <a:cs typeface="Arial" panose="020B0604020202020204" pitchFamily="34" charset="0"/>
            </a:endParaRPr>
          </a:p>
          <a:p>
            <a:pPr>
              <a:spcAft>
                <a:spcPts val="3000"/>
              </a:spcAft>
            </a:pPr>
            <a:r>
              <a:rPr lang="en-GB" sz="2000" dirty="0">
                <a:solidFill>
                  <a:schemeClr val="accent4"/>
                </a:solidFill>
                <a:latin typeface="Arial" panose="020B0604020202020204" pitchFamily="34" charset="0"/>
                <a:cs typeface="Arial" panose="020B0604020202020204" pitchFamily="34" charset="0"/>
              </a:rPr>
              <a:t>You are to create a detailed design proposal for your public square. It should include:</a:t>
            </a:r>
          </a:p>
          <a:p>
            <a:pPr marL="342900" lvl="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An annotated, top-down plan or map of the square showing its design features.</a:t>
            </a:r>
          </a:p>
          <a:p>
            <a:pPr marL="342900" lvl="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Further sketches to show design features such as street furniture, gardens or public art. </a:t>
            </a: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25628" r="25440" b="3657"/>
          <a:stretch/>
        </p:blipFill>
        <p:spPr>
          <a:xfrm>
            <a:off x="7240555" y="1976438"/>
            <a:ext cx="4494244" cy="4424362"/>
          </a:xfrm>
          <a:prstGeom prst="rect">
            <a:avLst/>
          </a:prstGeom>
        </p:spPr>
      </p:pic>
    </p:spTree>
    <p:extLst>
      <p:ext uri="{BB962C8B-B14F-4D97-AF65-F5344CB8AC3E}">
        <p14:creationId xmlns:p14="http://schemas.microsoft.com/office/powerpoint/2010/main" val="26964063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9866278" cy="4196020"/>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Challenge 3: Evaluation and Plenary</a:t>
            </a:r>
            <a:endParaRPr lang="en-US" sz="2000" dirty="0">
              <a:solidFill>
                <a:schemeClr val="accent4"/>
              </a:solidFill>
              <a:latin typeface="Arial" panose="020B0604020202020204" pitchFamily="34" charset="0"/>
              <a:cs typeface="Arial" panose="020B0604020202020204" pitchFamily="34" charset="0"/>
            </a:endParaRPr>
          </a:p>
          <a:p>
            <a:pPr marL="342900" indent="-342900">
              <a:spcAft>
                <a:spcPts val="600"/>
              </a:spcAft>
              <a:buClr>
                <a:srgbClr val="E50046"/>
              </a:buClr>
              <a:buFont typeface="Arial"/>
              <a:buChar char="•"/>
            </a:pPr>
            <a:r>
              <a:rPr lang="en-US" sz="2000" dirty="0">
                <a:solidFill>
                  <a:schemeClr val="accent4"/>
                </a:solidFill>
                <a:latin typeface="Arial" panose="020B0604020202020204" pitchFamily="34" charset="0"/>
                <a:cs typeface="Arial" panose="020B0604020202020204" pitchFamily="34" charset="0"/>
              </a:rPr>
              <a:t>How did it go? </a:t>
            </a:r>
            <a:r>
              <a:rPr lang="en-US" sz="2000">
                <a:solidFill>
                  <a:schemeClr val="accent4"/>
                </a:solidFill>
                <a:latin typeface="Arial" panose="020B0604020202020204" pitchFamily="34" charset="0"/>
                <a:cs typeface="Arial" panose="020B0604020202020204" pitchFamily="34" charset="0"/>
              </a:rPr>
              <a:t>Answer questions a) to c) </a:t>
            </a:r>
            <a:r>
              <a:rPr lang="en-US" sz="2000" dirty="0">
                <a:solidFill>
                  <a:schemeClr val="accent4"/>
                </a:solidFill>
                <a:latin typeface="Arial" panose="020B0604020202020204" pitchFamily="34" charset="0"/>
                <a:cs typeface="Arial" panose="020B0604020202020204" pitchFamily="34" charset="0"/>
              </a:rPr>
              <a:t>on your worksheet to evaluate your proposal.</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How did your square meet the three key criteria of people, place and time?</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How did your research help you to create a successful proposal?</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If you had more time, what would you improve about your research, your idea or its presentation?</a:t>
            </a:r>
          </a:p>
          <a:p>
            <a:endParaRPr lang="en-US" sz="2000" dirty="0"/>
          </a:p>
          <a:p>
            <a:endParaRPr lang="en-US" sz="2000" dirty="0"/>
          </a:p>
          <a:p>
            <a:endParaRPr lang="en-GB" sz="2000" dirty="0"/>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745018"/>
      </p:ext>
    </p:extLst>
  </p:cSld>
  <p:clrMapOvr>
    <a:masterClrMapping/>
  </p:clrMapOvr>
  <p:transition>
    <p:fade/>
  </p:transition>
</p:sld>
</file>

<file path=ppt/theme/theme1.xml><?xml version="1.0" encoding="utf-8"?>
<a:theme xmlns:a="http://schemas.openxmlformats.org/drawingml/2006/main" name="1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2.xml><?xml version="1.0" encoding="utf-8"?>
<a:theme xmlns:a="http://schemas.openxmlformats.org/drawingml/2006/main" name="2_HS2 PPT Theme">
  <a:themeElements>
    <a:clrScheme name="Custom 4">
      <a:dk1>
        <a:srgbClr val="084A7F"/>
      </a:dk1>
      <a:lt1>
        <a:srgbClr val="FFFFFF"/>
      </a:lt1>
      <a:dk2>
        <a:srgbClr val="45AA3A"/>
      </a:dk2>
      <a:lt2>
        <a:srgbClr val="BB579B"/>
      </a:lt2>
      <a:accent1>
        <a:srgbClr val="F49114"/>
      </a:accent1>
      <a:accent2>
        <a:srgbClr val="5EB9F4"/>
      </a:accent2>
      <a:accent3>
        <a:srgbClr val="DF1D49"/>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34F4AE69C21E498F9B1184519BB9AF" ma:contentTypeVersion="7" ma:contentTypeDescription="Create a new document." ma:contentTypeScope="" ma:versionID="90f8df66770fe6f7e47c2c0dfc3322a4">
  <xsd:schema xmlns:xsd="http://www.w3.org/2001/XMLSchema" xmlns:xs="http://www.w3.org/2001/XMLSchema" xmlns:p="http://schemas.microsoft.com/office/2006/metadata/properties" xmlns:ns2="78264dbd-4967-4750-8535-388aca79f18f" targetNamespace="http://schemas.microsoft.com/office/2006/metadata/properties" ma:root="true" ma:fieldsID="973ad8a9932ccf4182786832a2480b3d" ns2:_="">
    <xsd:import namespace="78264dbd-4967-4750-8535-388aca79f1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64dbd-4967-4750-8535-388aca79f1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4F44B3-AA9D-448D-964A-3AD013732D27}">
  <ds:schemaRefs>
    <ds:schemaRef ds:uri="http://schemas.microsoft.com/sharepoint/v3/contenttype/forms"/>
  </ds:schemaRefs>
</ds:datastoreItem>
</file>

<file path=customXml/itemProps2.xml><?xml version="1.0" encoding="utf-8"?>
<ds:datastoreItem xmlns:ds="http://schemas.openxmlformats.org/officeDocument/2006/customXml" ds:itemID="{730C6D69-63D8-4CDD-BDEA-D11DC3D72483}">
  <ds:schemaRefs>
    <ds:schemaRef ds:uri="http://schemas.openxmlformats.org/package/2006/metadata/core-properties"/>
    <ds:schemaRef ds:uri="http://purl.org/dc/terms/"/>
    <ds:schemaRef ds:uri="eb175991-0729-417d-a489-291c56284f20"/>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8A543823-AB65-45F3-ACF7-7D2007546CD5}"/>
</file>

<file path=docProps/app.xml><?xml version="1.0" encoding="utf-8"?>
<Properties xmlns="http://schemas.openxmlformats.org/officeDocument/2006/extended-properties" xmlns:vt="http://schemas.openxmlformats.org/officeDocument/2006/docPropsVTypes">
  <Template>Presentation Template</Template>
  <TotalTime>9637</TotalTime>
  <Words>1491</Words>
  <Application>Microsoft Office PowerPoint</Application>
  <PresentationFormat>Widescreen</PresentationFormat>
  <Paragraphs>108</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Fira Sans</vt:lpstr>
      <vt:lpstr>Mada</vt:lpstr>
      <vt:lpstr>Open Sans</vt:lpstr>
      <vt:lpstr>Open Sans Semibold</vt:lpstr>
      <vt:lpstr>1_HS2 PPT Theme</vt:lpstr>
      <vt:lpstr>2_HS2 PPT Theme</vt:lpstr>
      <vt:lpstr>Public Spaces and Urban Design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High Speed Two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Richard Winter</dc:creator>
  <cp:keywords/>
  <dc:description/>
  <cp:lastModifiedBy>Ashley McAllister</cp:lastModifiedBy>
  <cp:revision>334</cp:revision>
  <cp:lastPrinted>2020-11-17T11:23:26Z</cp:lastPrinted>
  <dcterms:created xsi:type="dcterms:W3CDTF">2018-06-19T10:55:36Z</dcterms:created>
  <dcterms:modified xsi:type="dcterms:W3CDTF">2020-11-25T10:17:16Z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0x0101007934F4AE69C21E498F9B1184519BB9AF</vt:lpwstr>
  </property>
</Properties>
</file>