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833" r:id="rId5"/>
  </p:sldMasterIdLst>
  <p:notesMasterIdLst>
    <p:notesMasterId r:id="rId11"/>
  </p:notesMasterIdLst>
  <p:handoutMasterIdLst>
    <p:handoutMasterId r:id="rId12"/>
  </p:handoutMasterIdLst>
  <p:sldIdLst>
    <p:sldId id="383" r:id="rId6"/>
    <p:sldId id="384" r:id="rId7"/>
    <p:sldId id="403" r:id="rId8"/>
    <p:sldId id="418" r:id="rId9"/>
    <p:sldId id="417" r:id="rId10"/>
  </p:sldIdLst>
  <p:sldSz cx="12192000" cy="6858000"/>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 Tame" initials="" lastIdx="18" clrIdx="0"/>
  <p:cmAuthor id="1" name="Alannah Moore" initials="AM" lastIdx="8" clrIdx="1">
    <p:extLst>
      <p:ext uri="{19B8F6BF-5375-455C-9EA6-DF929625EA0E}">
        <p15:presenceInfo xmlns:p15="http://schemas.microsoft.com/office/powerpoint/2012/main" userId="S-1-5-21-3395633391-1056876279-2190228709-10185" providerId="AD"/>
      </p:ext>
    </p:extLst>
  </p:cmAuthor>
  <p:cmAuthor id="2" name="Maxine Marynicz" initials="MM" lastIdx="2" clrIdx="2">
    <p:extLst>
      <p:ext uri="{19B8F6BF-5375-455C-9EA6-DF929625EA0E}">
        <p15:presenceInfo xmlns:p15="http://schemas.microsoft.com/office/powerpoint/2012/main" userId="S-1-5-21-3395633391-1056876279-2190228709-17630" providerId="AD"/>
      </p:ext>
    </p:extLst>
  </p:cmAuthor>
  <p:cmAuthor id="3" name="Lynda Taylor" initials="LT" lastIdx="4" clrIdx="3">
    <p:extLst>
      <p:ext uri="{19B8F6BF-5375-455C-9EA6-DF929625EA0E}">
        <p15:presenceInfo xmlns:p15="http://schemas.microsoft.com/office/powerpoint/2012/main" userId="S::LyndaT@zincmedia.com::556c8458-860a-4557-afa7-07162d7bb6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014A80"/>
    <a:srgbClr val="014A81"/>
    <a:srgbClr val="5FB9F5"/>
    <a:srgbClr val="994392"/>
    <a:srgbClr val="3C9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4F339D-0459-4D69-8024-DB45AEC02FB7}" v="22" dt="2020-01-09T11:03:13.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23" autoAdjust="0"/>
    <p:restoredTop sz="59728" autoAdjust="0"/>
  </p:normalViewPr>
  <p:slideViewPr>
    <p:cSldViewPr snapToGrid="0">
      <p:cViewPr varScale="1">
        <p:scale>
          <a:sx n="69" d="100"/>
          <a:sy n="69" d="100"/>
        </p:scale>
        <p:origin x="2184" y="184"/>
      </p:cViewPr>
      <p:guideLst>
        <p:guide orient="horz" pos="2137"/>
        <p:guide pos="3863"/>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6330"/>
    </p:cViewPr>
  </p:sorterViewPr>
  <p:notesViewPr>
    <p:cSldViewPr snapToGrid="0">
      <p:cViewPr varScale="1">
        <p:scale>
          <a:sx n="63" d="100"/>
          <a:sy n="63" d="100"/>
        </p:scale>
        <p:origin x="2928" y="90"/>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742ACDF9-4F45-4109-853B-A37C0C97C5EC}" type="datetimeFigureOut">
              <a:rPr lang="en-GB" smtClean="0"/>
              <a:t>02/12/2020</a:t>
            </a:fld>
            <a:endParaRPr lang="en-GB" dirty="0"/>
          </a:p>
        </p:txBody>
      </p:sp>
      <p:sp>
        <p:nvSpPr>
          <p:cNvPr id="4" name="Footer Placeholder 3"/>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9209A2A3-375C-41D2-B2CA-0E9F49BC0D0C}" type="slidenum">
              <a:rPr lang="en-GB" smtClean="0"/>
              <a:t>‹#›</a:t>
            </a:fld>
            <a:endParaRPr lang="en-GB" dirty="0"/>
          </a:p>
        </p:txBody>
      </p:sp>
    </p:spTree>
    <p:extLst>
      <p:ext uri="{BB962C8B-B14F-4D97-AF65-F5344CB8AC3E}">
        <p14:creationId xmlns:p14="http://schemas.microsoft.com/office/powerpoint/2010/main" val="226123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58FD1BCE-2196-4369-8FA8-A36E2593F3F9}" type="datetimeFigureOut">
              <a:rPr lang="en-GB" smtClean="0"/>
              <a:t>02/12/2020</a:t>
            </a:fld>
            <a:endParaRPr lang="en-GB" dirty="0"/>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5D9F5426-27A5-4531-AEAF-F216ECB52FC1}" type="slidenum">
              <a:rPr lang="en-GB" smtClean="0"/>
              <a:t>‹#›</a:t>
            </a:fld>
            <a:endParaRPr lang="en-GB" dirty="0"/>
          </a:p>
        </p:txBody>
      </p:sp>
    </p:spTree>
    <p:extLst>
      <p:ext uri="{BB962C8B-B14F-4D97-AF65-F5344CB8AC3E}">
        <p14:creationId xmlns:p14="http://schemas.microsoft.com/office/powerpoint/2010/main" val="133908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b="0" dirty="0"/>
              <a:t>This slide</a:t>
            </a:r>
            <a:r>
              <a:rPr lang="en-US" b="0" baseline="0" dirty="0"/>
              <a:t> introduces the Connected Economy activity. </a:t>
            </a:r>
          </a:p>
        </p:txBody>
      </p:sp>
      <p:sp>
        <p:nvSpPr>
          <p:cNvPr id="4" name="Slide Number Placeholder 3"/>
          <p:cNvSpPr>
            <a:spLocks noGrp="1"/>
          </p:cNvSpPr>
          <p:nvPr>
            <p:ph type="sldNum" sz="quarter" idx="10"/>
          </p:nvPr>
        </p:nvSpPr>
        <p:spPr/>
        <p:txBody>
          <a:bodyPr/>
          <a:lstStyle/>
          <a:p>
            <a:fld id="{5D9F5426-27A5-4531-AEAF-F216ECB52FC1}" type="slidenum">
              <a:rPr lang="en-GB" smtClean="0"/>
              <a:t>1</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Introduce</a:t>
            </a:r>
            <a:r>
              <a:rPr lang="en-US" b="0" dirty="0"/>
              <a:t> the learning objectives</a:t>
            </a:r>
            <a:r>
              <a:rPr lang="en-US" b="0" baseline="0" dirty="0"/>
              <a:t> for today’s session by reading through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Ensure that your students understand the key terminology of the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Economy </a:t>
            </a:r>
            <a:r>
              <a:rPr lang="mr-IN" b="0" baseline="0" dirty="0"/>
              <a:t>–</a:t>
            </a:r>
            <a:r>
              <a:rPr lang="en-US" b="0" baseline="0" dirty="0"/>
              <a:t> How people spend or accumulate money in an area.</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Communities </a:t>
            </a:r>
            <a:r>
              <a:rPr lang="mr-IN" b="0" baseline="0" dirty="0"/>
              <a:t>–</a:t>
            </a:r>
            <a:r>
              <a:rPr lang="en-US" b="0" baseline="0" dirty="0"/>
              <a:t>  The local people in a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0" baseline="0" dirty="0"/>
              <a:t>In addition, you may wish to define the essential skills of speaking, listening and teamwork. This lesson will focus on </a:t>
            </a:r>
            <a:r>
              <a:rPr lang="en-GB" sz="1200" b="0" kern="1200" dirty="0">
                <a:solidFill>
                  <a:schemeClr val="tx1"/>
                </a:solidFill>
                <a:effectLst/>
                <a:latin typeface="Arial" panose="020B0604020202020204" pitchFamily="34" charset="0"/>
                <a:ea typeface="+mn-ea"/>
                <a:cs typeface="Arial" panose="020B0604020202020204" pitchFamily="34" charset="0"/>
              </a:rPr>
              <a:t>speaking, listening and teamwork steps 6-10</a:t>
            </a:r>
            <a:r>
              <a:rPr lang="en-GB" sz="1200" b="0" kern="1200" baseline="0" dirty="0">
                <a:solidFill>
                  <a:schemeClr val="tx1"/>
                </a:solidFill>
                <a:effectLst/>
                <a:latin typeface="Arial" panose="020B0604020202020204" pitchFamily="34" charset="0"/>
                <a:ea typeface="+mn-ea"/>
                <a:cs typeface="Arial" panose="020B0604020202020204" pitchFamily="34" charset="0"/>
              </a:rPr>
              <a:t> </a:t>
            </a:r>
            <a:r>
              <a:rPr lang="en-US" b="0" baseline="0" dirty="0"/>
              <a:t>from the Skills Builder framework and, most significantly, adopting appropriate language and tone of voice for an audience.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b="0" baseline="0" dirty="0"/>
          </a:p>
          <a:p>
            <a:endParaRPr lang="en-US" dirty="0"/>
          </a:p>
        </p:txBody>
      </p:sp>
      <p:sp>
        <p:nvSpPr>
          <p:cNvPr id="4" name="Slide Number Placeholder 3"/>
          <p:cNvSpPr>
            <a:spLocks noGrp="1"/>
          </p:cNvSpPr>
          <p:nvPr>
            <p:ph type="sldNum" sz="quarter" idx="10"/>
          </p:nvPr>
        </p:nvSpPr>
        <p:spPr/>
        <p:txBody>
          <a:bodyPr/>
          <a:lstStyle/>
          <a:p>
            <a:fld id="{5D9F5426-27A5-4531-AEAF-F216ECB52FC1}" type="slidenum">
              <a:rPr lang="en-GB" smtClean="0"/>
              <a:t>2</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Economic Benefits of Rail</a:t>
            </a:r>
          </a:p>
          <a:p>
            <a:r>
              <a:rPr lang="en-US" b="0" baseline="0" dirty="0"/>
              <a:t>Use this slide to introduce the themes of the lesson and the fictional </a:t>
            </a:r>
            <a:r>
              <a:rPr lang="en-US" b="0" baseline="0" dirty="0" err="1"/>
              <a:t>Tewsleigh</a:t>
            </a:r>
            <a:r>
              <a:rPr lang="en-US" b="0" baseline="0" dirty="0"/>
              <a:t> Valley Extension, which is a new railway being built between </a:t>
            </a:r>
            <a:r>
              <a:rPr lang="en-US" b="0" baseline="0" dirty="0" err="1"/>
              <a:t>Tewsleigh</a:t>
            </a:r>
            <a:r>
              <a:rPr lang="en-US" b="0" baseline="0" dirty="0"/>
              <a:t> and </a:t>
            </a:r>
            <a:r>
              <a:rPr lang="en-US" b="0" baseline="0" dirty="0" err="1"/>
              <a:t>Gladchester</a:t>
            </a:r>
            <a:r>
              <a:rPr lang="en-US" b="0" baseline="0" dirty="0"/>
              <a:t>. </a:t>
            </a:r>
          </a:p>
          <a:p>
            <a:endParaRPr lang="en-US" b="0" baseline="0" dirty="0"/>
          </a:p>
          <a:p>
            <a:r>
              <a:rPr lang="en-US" b="0" baseline="0" dirty="0"/>
              <a:t>Students should complete Challenge 1 where they read statements from the local people in </a:t>
            </a:r>
            <a:r>
              <a:rPr lang="en-US" b="0" baseline="0" dirty="0" err="1"/>
              <a:t>Tewsleigh</a:t>
            </a:r>
            <a:r>
              <a:rPr lang="en-US" b="0" baseline="0" dirty="0"/>
              <a:t> about the impact that the railway will have on their everyday lives, and the town. Students should answer questions a) to g) using full sentences.</a:t>
            </a:r>
          </a:p>
          <a:p>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3</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Presentation</a:t>
            </a:r>
            <a:endParaRPr lang="en-US" baseline="0" dirty="0"/>
          </a:p>
          <a:p>
            <a:r>
              <a:rPr lang="en-US" b="0" baseline="0" dirty="0"/>
              <a:t>Introduce Challenge 2, where students will take on the role of Community Engagement Officers for the </a:t>
            </a:r>
            <a:r>
              <a:rPr lang="en-US" b="0" baseline="0" dirty="0" err="1"/>
              <a:t>Tewsleigh</a:t>
            </a:r>
            <a:r>
              <a:rPr lang="en-US" b="0" baseline="0" dirty="0"/>
              <a:t> Valley Extension. It’s their job to deliver a five-minute presentation explaining </a:t>
            </a:r>
            <a:r>
              <a:rPr lang="en-GB" sz="1200" b="0" dirty="0"/>
              <a:t>how they will benefit from the new </a:t>
            </a:r>
            <a:r>
              <a:rPr lang="en-GB" sz="1200" b="0" dirty="0" err="1"/>
              <a:t>Tewsleigh</a:t>
            </a:r>
            <a:r>
              <a:rPr lang="en-GB" sz="1200" b="0" dirty="0"/>
              <a:t> Valley Extension. Students should</a:t>
            </a:r>
            <a:r>
              <a:rPr lang="en-GB" sz="1200" b="0" baseline="0" dirty="0"/>
              <a:t> work in groups of three, and all students should speak. </a:t>
            </a:r>
            <a:endParaRPr lang="en-GB" sz="1200" b="0" dirty="0"/>
          </a:p>
          <a:p>
            <a:r>
              <a:rPr lang="en-GB" sz="1200" b="0" baseline="0" dirty="0"/>
              <a:t>They should include:</a:t>
            </a:r>
          </a:p>
          <a:p>
            <a:pPr marL="342900" lvl="0" indent="-342900">
              <a:buFont typeface="Arial"/>
              <a:buChar char="•"/>
            </a:pPr>
            <a:r>
              <a:rPr lang="en-GB" sz="1200" b="0" dirty="0"/>
              <a:t>The economic benefits for different groups within the community;</a:t>
            </a:r>
          </a:p>
          <a:p>
            <a:pPr marL="342900" lvl="0" indent="-342900">
              <a:buFont typeface="Arial"/>
              <a:buChar char="•"/>
            </a:pPr>
            <a:r>
              <a:rPr lang="en-GB" sz="1200" b="0" dirty="0"/>
              <a:t>The wider benefits for the economy and development of the town;</a:t>
            </a:r>
          </a:p>
          <a:p>
            <a:pPr marL="342900" lvl="0" indent="-342900">
              <a:buFont typeface="Arial"/>
              <a:buChar char="•"/>
            </a:pPr>
            <a:r>
              <a:rPr lang="en-GB" sz="1200" b="0" kern="1200" dirty="0">
                <a:solidFill>
                  <a:schemeClr val="tx1"/>
                </a:solidFill>
                <a:effectLst/>
                <a:latin typeface="Arial" panose="020B0604020202020204" pitchFamily="34" charset="0"/>
                <a:ea typeface="+mn-ea"/>
                <a:cs typeface="Arial" panose="020B0604020202020204" pitchFamily="34" charset="0"/>
              </a:rPr>
              <a:t>How the rail company plans to address the concerns of local people. </a:t>
            </a:r>
          </a:p>
          <a:p>
            <a:pPr marL="342900" lvl="0" indent="-342900">
              <a:buFont typeface="Arial"/>
              <a:buChar char="•"/>
            </a:pPr>
            <a:endParaRPr lang="en-GB" sz="1200" b="0" dirty="0"/>
          </a:p>
          <a:p>
            <a:r>
              <a:rPr lang="en-GB" sz="1200" b="0" baseline="0" dirty="0"/>
              <a:t>Your students should use the information from the </a:t>
            </a:r>
            <a:r>
              <a:rPr lang="en-US" sz="1200" b="0" baseline="0" dirty="0"/>
              <a:t>Challenge</a:t>
            </a:r>
            <a:r>
              <a:rPr lang="en-GB" sz="1200" b="0" baseline="0" dirty="0"/>
              <a:t> 1 to help them to form their presentation. </a:t>
            </a:r>
          </a:p>
          <a:p>
            <a:r>
              <a:rPr lang="en-GB" sz="1200" b="0" baseline="0" dirty="0"/>
              <a:t>Ensure that your students understand all the key words from this slide:</a:t>
            </a:r>
            <a:endParaRPr lang="en-US" b="0" baseline="0" dirty="0"/>
          </a:p>
          <a:p>
            <a:pPr marL="171450" indent="-171450">
              <a:buFont typeface="Arial"/>
              <a:buChar char="•"/>
            </a:pPr>
            <a:r>
              <a:rPr lang="en-US" b="0" baseline="0" dirty="0"/>
              <a:t>Stakeholders </a:t>
            </a:r>
            <a:r>
              <a:rPr lang="mr-IN" b="0" baseline="0" dirty="0"/>
              <a:t>–</a:t>
            </a:r>
            <a:r>
              <a:rPr lang="en-US" b="0" baseline="0" dirty="0"/>
              <a:t> People, businesses and </a:t>
            </a:r>
            <a:r>
              <a:rPr lang="en-GB" b="0" baseline="0" noProof="0" dirty="0"/>
              <a:t>organisations</a:t>
            </a:r>
            <a:r>
              <a:rPr lang="en-US" b="0" baseline="0" dirty="0"/>
              <a:t> that will be impacted by the new railway.</a:t>
            </a:r>
          </a:p>
          <a:p>
            <a:endParaRPr lang="en-US" b="0" baseline="0" dirty="0"/>
          </a:p>
          <a:p>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4</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a:t>
            </a:r>
            <a:r>
              <a:rPr lang="en-US" baseline="0" dirty="0"/>
              <a:t> 3: Evaluation and </a:t>
            </a:r>
            <a:r>
              <a:rPr lang="en-US" dirty="0"/>
              <a:t>Plenary</a:t>
            </a:r>
          </a:p>
          <a:p>
            <a:r>
              <a:rPr lang="en-GB" b="0" dirty="0"/>
              <a:t>Use these questions to review the learning</a:t>
            </a:r>
            <a:r>
              <a:rPr lang="en-US" b="0" baseline="0" dirty="0"/>
              <a:t> and return to the objectives set at the beginning of the lesson. This also provides students with a chance to show off what they have learned and to share ideas and skills.</a:t>
            </a:r>
          </a:p>
          <a:p>
            <a:endParaRPr lang="en-US" b="0" baseline="0" dirty="0"/>
          </a:p>
          <a:p>
            <a:r>
              <a:rPr lang="en-US" b="0" baseline="0" dirty="0"/>
              <a:t>Use the question on speaking and teamwork skills to review the students’ improvement of their essential skills. You may wish to pick up on any common problems that can happen when working as a team, or doing public speaking, and ask students how they would solve them. </a:t>
            </a:r>
          </a:p>
          <a:p>
            <a:endParaRPr lang="en-US" b="0" baseline="0" dirty="0"/>
          </a:p>
          <a:p>
            <a:r>
              <a:rPr lang="en-US" b="0" baseline="0" dirty="0"/>
              <a:t>The last question is an opportunity for students to share their enthusiasm about the careers linked aspect of Challenge 2. Students may have enjoyed speaking to a group or sharing information about a complex new project.</a:t>
            </a:r>
          </a:p>
        </p:txBody>
      </p:sp>
      <p:sp>
        <p:nvSpPr>
          <p:cNvPr id="4" name="Slide Number Placeholder 3"/>
          <p:cNvSpPr>
            <a:spLocks noGrp="1"/>
          </p:cNvSpPr>
          <p:nvPr>
            <p:ph type="sldNum" sz="quarter" idx="10"/>
          </p:nvPr>
        </p:nvSpPr>
        <p:spPr/>
        <p:txBody>
          <a:bodyPr/>
          <a:lstStyle/>
          <a:p>
            <a:fld id="{5D9F5426-27A5-4531-AEAF-F216ECB52FC1}" type="slidenum">
              <a:rPr lang="en-GB" smtClean="0"/>
              <a:t>5</a:t>
            </a:fld>
            <a:endParaRPr lang="en-GB" dirty="0"/>
          </a:p>
        </p:txBody>
      </p:sp>
    </p:spTree>
    <p:extLst>
      <p:ext uri="{BB962C8B-B14F-4D97-AF65-F5344CB8AC3E}">
        <p14:creationId xmlns:p14="http://schemas.microsoft.com/office/powerpoint/2010/main" val="306204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e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HS2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293506"/>
            <a:ext cx="10494169" cy="846113"/>
          </a:xfrm>
        </p:spPr>
        <p:txBody>
          <a:bodyPr anchor="t"/>
          <a:lstStyle>
            <a:lvl1pPr algn="l">
              <a:defRPr sz="5400"/>
            </a:lvl1pPr>
          </a:lstStyle>
          <a:p>
            <a:r>
              <a:rPr lang="en-US" dirty="0"/>
              <a:t>Click to add title</a:t>
            </a:r>
            <a:endParaRPr lang="en-GB" dirty="0"/>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139619"/>
            <a:ext cx="10494169" cy="899888"/>
          </a:xfrm>
        </p:spPr>
        <p:txBody>
          <a:bodyPr/>
          <a:lstStyle>
            <a:lvl1pPr marL="0" indent="0" algn="l">
              <a:buNone/>
              <a:defRPr sz="2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4" name="Footer Placeholder 3"/>
          <p:cNvSpPr>
            <a:spLocks noGrp="1"/>
          </p:cNvSpPr>
          <p:nvPr>
            <p:ph type="ftr" sz="quarter" idx="10"/>
          </p:nvPr>
        </p:nvSpPr>
        <p:spPr/>
        <p:txBody>
          <a:bodyPr/>
          <a:lstStyle/>
          <a:p>
            <a:r>
              <a:rPr lang="en-GB" dirty="0"/>
              <a:t>www.hs2.org.uk</a:t>
            </a:r>
          </a:p>
        </p:txBody>
      </p:sp>
      <p:sp>
        <p:nvSpPr>
          <p:cNvPr id="5" name="Slide Number Placeholder 4"/>
          <p:cNvSpPr>
            <a:spLocks noGrp="1"/>
          </p:cNvSpPr>
          <p:nvPr>
            <p:ph type="sldNum" sz="quarter" idx="11"/>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solidFill>
            <a:schemeClr val="tx1"/>
          </a:solidFill>
          <a:ln>
            <a:noFill/>
          </a:ln>
        </p:spPr>
        <p:txBody>
          <a:bodyPr lIns="360000" tIns="360000" rIns="360000" bIns="360000"/>
          <a:lstStyle>
            <a:lvl1pPr>
              <a:lnSpc>
                <a:spcPct val="100000"/>
              </a:lnSpc>
              <a:defRPr>
                <a:solidFill>
                  <a:schemeClr val="bg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6699318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dirty="0"/>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dirty="0"/>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22875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dirty="0"/>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dirty="0"/>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dirty="0"/>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22445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1492495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dirty="0"/>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52013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4606505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dirty="0"/>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dirty="0"/>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dirty="0"/>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dirty="0"/>
              <a:t>Click icon to add picture</a:t>
            </a:r>
            <a:endParaRPr lang="en-GB"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62328930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dirty="0"/>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dirty="0"/>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dirty="0"/>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dirty="0"/>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dirty="0"/>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dirty="0"/>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4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87279351"/>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0081752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dirty="0"/>
              <a:t>Title</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46161856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p:txBody>
          <a:bodyPr/>
          <a:lstStyle>
            <a:lvl1pPr>
              <a:lnSpc>
                <a:spcPct val="100000"/>
              </a:lnSpc>
              <a:defRPr/>
            </a:lvl1pPr>
          </a:lstStyle>
          <a:p>
            <a:r>
              <a:rPr lang="en-US" dirty="0"/>
              <a:t>Suggested title: Agenda</a:t>
            </a:r>
            <a:endParaRPr lang="en-GB" dirty="0"/>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93"/>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9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9203941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p:spPr>
        <p:txBody>
          <a:bodyPr/>
          <a:lstStyle>
            <a:lvl1pPr>
              <a:lnSpc>
                <a:spcPct val="100000"/>
              </a:lnSpc>
              <a:defRPr/>
            </a:lvl1pPr>
          </a:lstStyle>
          <a:p>
            <a:r>
              <a:rPr lang="en-US" dirty="0"/>
              <a:t>Title </a:t>
            </a:r>
            <a:br>
              <a:rPr lang="en-US" dirty="0"/>
            </a:br>
            <a:r>
              <a:rPr lang="en-US" dirty="0"/>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24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9441346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dirty="0"/>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980935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D10FE7-9ABC-724B-AB6E-7A133D4CF6FE}"/>
              </a:ext>
            </a:extLst>
          </p:cNvPr>
          <p:cNvSpPr>
            <a:spLocks noGrp="1"/>
          </p:cNvSpPr>
          <p:nvPr>
            <p:ph type="title" hasCustomPrompt="1"/>
          </p:nvPr>
        </p:nvSpPr>
        <p:spPr>
          <a:xfrm>
            <a:off x="457200" y="457200"/>
            <a:ext cx="11277600" cy="943200"/>
          </a:xfrm>
        </p:spPr>
        <p:txBody>
          <a:bodyPr/>
          <a:lstStyle>
            <a:lvl1pPr>
              <a:lnSpc>
                <a:spcPct val="100000"/>
              </a:lnSpc>
              <a:defRPr/>
            </a:lvl1pPr>
          </a:lstStyle>
          <a:p>
            <a:r>
              <a:rPr lang="en-US" dirty="0"/>
              <a:t>Title</a:t>
            </a:r>
            <a:endParaRPr lang="en-GB" dirty="0"/>
          </a:p>
        </p:txBody>
      </p:sp>
      <p:sp>
        <p:nvSpPr>
          <p:cNvPr id="6" name="Text Placeholder 6">
            <a:extLst>
              <a:ext uri="{FF2B5EF4-FFF2-40B4-BE49-F238E27FC236}">
                <a16:creationId xmlns:a16="http://schemas.microsoft.com/office/drawing/2014/main" id="{96E293E5-F86A-634D-82EB-20B0E15EC64E}"/>
              </a:ext>
            </a:extLst>
          </p:cNvPr>
          <p:cNvSpPr>
            <a:spLocks noGrp="1"/>
          </p:cNvSpPr>
          <p:nvPr>
            <p:ph type="body" sz="quarter" idx="13" hasCustomPrompt="1"/>
          </p:nvPr>
        </p:nvSpPr>
        <p:spPr>
          <a:xfrm>
            <a:off x="457200" y="1400401"/>
            <a:ext cx="8697074" cy="505530"/>
          </a:xfrm>
        </p:spPr>
        <p:txBody>
          <a:bodyPr/>
          <a:lstStyle>
            <a:lvl1pPr>
              <a:lnSpc>
                <a:spcPct val="100000"/>
              </a:lnSpc>
              <a:defRPr sz="1800" b="1">
                <a:solidFill>
                  <a:schemeClr val="bg2"/>
                </a:solidFill>
              </a:defRPr>
            </a:lvl1pPr>
          </a:lstStyle>
          <a:p>
            <a:pPr lvl="0"/>
            <a:r>
              <a:rPr lang="en-US" dirty="0"/>
              <a:t>Sub-heading</a:t>
            </a:r>
          </a:p>
        </p:txBody>
      </p:sp>
      <p:sp>
        <p:nvSpPr>
          <p:cNvPr id="7" name="Content Placeholder 2">
            <a:extLst>
              <a:ext uri="{FF2B5EF4-FFF2-40B4-BE49-F238E27FC236}">
                <a16:creationId xmlns:a16="http://schemas.microsoft.com/office/drawing/2014/main" id="{C7B39B37-1F05-354F-A66C-15BA6F940ADC}"/>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3" name="Slide Number Placeholder 2"/>
          <p:cNvSpPr>
            <a:spLocks noGrp="1"/>
          </p:cNvSpPr>
          <p:nvPr>
            <p:ph type="sldNum" sz="quarter" idx="2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85251037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dirty="0"/>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7"/>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p:spPr>
        <p:txBody>
          <a:bodyPr/>
          <a:lstStyle>
            <a:lvl1pPr>
              <a:lnSpc>
                <a:spcPct val="100000"/>
              </a:lnSpc>
              <a:defRPr/>
            </a:lvl1pPr>
          </a:lstStyle>
          <a:p>
            <a:r>
              <a:rPr lang="en-US" dirty="0"/>
              <a:t>Title</a:t>
            </a:r>
            <a:br>
              <a:rPr lang="en-US" dirty="0"/>
            </a:br>
            <a:r>
              <a:rPr lang="en-US" dirty="0"/>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6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1308460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6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dirty="0"/>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604987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p:spPr>
        <p:txBody>
          <a:bodyPr/>
          <a:lstStyle>
            <a:lvl1pPr>
              <a:lnSpc>
                <a:spcPct val="100000"/>
              </a:lnSpc>
              <a:defRPr/>
            </a:lvl1pPr>
          </a:lstStyle>
          <a:p>
            <a:r>
              <a:rPr lang="en-US" dirty="0"/>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11277600" cy="943200"/>
          </a:xfrm>
        </p:spPr>
        <p:txBody>
          <a:bodyPr/>
          <a:lstStyle>
            <a:lvl1pPr>
              <a:lnSpc>
                <a:spcPct val="100000"/>
              </a:lnSpc>
              <a:defRPr/>
            </a:lvl1pPr>
          </a:lstStyle>
          <a:p>
            <a:r>
              <a:rPr lang="en-US" dirty="0"/>
              <a:t>Title</a:t>
            </a:r>
            <a:endParaRPr lang="en-GB" dirty="0"/>
          </a:p>
        </p:txBody>
      </p:sp>
      <p:sp>
        <p:nvSpPr>
          <p:cNvPr id="9"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427035"/>
            <a:ext cx="8697074" cy="505530"/>
          </a:xfrm>
        </p:spPr>
        <p:txBody>
          <a:bodyPr/>
          <a:lstStyle>
            <a:lvl1pPr>
              <a:lnSpc>
                <a:spcPct val="100000"/>
              </a:lnSpc>
              <a:defRPr sz="1800" b="1">
                <a:solidFill>
                  <a:schemeClr val="tx2"/>
                </a:solidFill>
              </a:defRPr>
            </a:lvl1pPr>
          </a:lstStyle>
          <a:p>
            <a:pPr lvl="0"/>
            <a:r>
              <a:rPr lang="en-US" dirty="0"/>
              <a:t>Sub-heading</a:t>
            </a:r>
          </a:p>
        </p:txBody>
      </p:sp>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p:txBody>
          <a:bodyPr/>
          <a:lstStyle>
            <a:lvl1pPr>
              <a:lnSpc>
                <a:spcPct val="100000"/>
              </a:lnSpc>
              <a:defRPr/>
            </a:lvl1pPr>
          </a:lstStyle>
          <a:p>
            <a:r>
              <a:rPr lang="en-US" dirty="0"/>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82111876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7965830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39620442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51011294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8015201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91527787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S2 Title">
    <p:spTree>
      <p:nvGrpSpPr>
        <p:cNvPr id="1" name=""/>
        <p:cNvGrpSpPr/>
        <p:nvPr/>
      </p:nvGrpSpPr>
      <p:grpSpPr>
        <a:xfrm>
          <a:off x="0" y="0"/>
          <a:ext cx="0" cy="0"/>
          <a:chOff x="0" y="0"/>
          <a:chExt cx="0" cy="0"/>
        </a:xfrm>
      </p:grpSpPr>
      <p:pic>
        <p:nvPicPr>
          <p:cNvPr id="1026" name="Picture 2" descr="C:\Users\gemma.blackman\AppData\Local\Microsoft\Windows\Temporary Internet Files\Content.Outlook\BP02L1TK\HS2 PPTDarkBlue_FrontScree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3" y="0"/>
            <a:ext cx="12171734"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F232B6E-E58E-AC40-8827-33A19A15C0B1}"/>
              </a:ext>
            </a:extLst>
          </p:cNvPr>
          <p:cNvSpPr txBox="1"/>
          <p:nvPr userDrawn="1"/>
        </p:nvSpPr>
        <p:spPr>
          <a:xfrm>
            <a:off x="3119179" y="6331428"/>
            <a:ext cx="8837624" cy="526572"/>
          </a:xfrm>
          <a:prstGeom prst="rect">
            <a:avLst/>
          </a:prstGeom>
          <a:noFill/>
        </p:spPr>
        <p:txBody>
          <a:bodyPr wrap="square" lIns="0" tIns="0" rIns="0" bIns="0" rtlCol="0">
            <a:noAutofit/>
          </a:bodyPr>
          <a:lstStyle/>
          <a:p>
            <a:pPr algn="r"/>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ENGINEERS WORKSHOP</a:t>
            </a:r>
            <a:endPar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410304042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7"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684D44-EF23-CC46-8BBE-F649F4E5DBA2}"/>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05474126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pic>
        <p:nvPicPr>
          <p:cNvPr id="4"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5CFABD-E41D-694B-AE86-B7ABC04971FE}"/>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36912026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1"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12" name="TextBox 11">
            <a:extLst>
              <a:ext uri="{FF2B5EF4-FFF2-40B4-BE49-F238E27FC236}">
                <a16:creationId xmlns:a16="http://schemas.microsoft.com/office/drawing/2014/main" id="{CD037C5C-2A96-0944-838B-4C009933E229}"/>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9135249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pic>
        <p:nvPicPr>
          <p:cNvPr id="9"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8" name="TextBox 7">
            <a:extLst>
              <a:ext uri="{FF2B5EF4-FFF2-40B4-BE49-F238E27FC236}">
                <a16:creationId xmlns:a16="http://schemas.microsoft.com/office/drawing/2014/main" id="{361B4260-39B9-7441-AC90-76AE426DB1B6}"/>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63466529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arge text pullout">
    <p:spTree>
      <p:nvGrpSpPr>
        <p:cNvPr id="1" name=""/>
        <p:cNvGrpSpPr/>
        <p:nvPr/>
      </p:nvGrpSpPr>
      <p:grpSpPr>
        <a:xfrm>
          <a:off x="0" y="0"/>
          <a:ext cx="0" cy="0"/>
          <a:chOff x="0" y="0"/>
          <a:chExt cx="0" cy="0"/>
        </a:xfrm>
      </p:grpSpPr>
      <p:pic>
        <p:nvPicPr>
          <p:cNvPr id="12"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9EB08FFE-9DBC-479E-8FA9-48213EDC9B37}"/>
              </a:ext>
            </a:extLst>
          </p:cNvPr>
          <p:cNvSpPr>
            <a:spLocks noGrp="1"/>
          </p:cNvSpPr>
          <p:nvPr>
            <p:ph sz="quarter" idx="15"/>
          </p:nvPr>
        </p:nvSpPr>
        <p:spPr>
          <a:xfrm>
            <a:off x="457200" y="1371600"/>
            <a:ext cx="5716588" cy="3557588"/>
          </a:xfrm>
        </p:spPr>
        <p:txBody>
          <a:bodyPr/>
          <a:lstStyle>
            <a:lvl1pPr>
              <a:lnSpc>
                <a:spcPct val="100000"/>
              </a:lnSpc>
              <a:spcAft>
                <a:spcPts val="600"/>
              </a:spcAft>
              <a:defRPr sz="2200"/>
            </a:lvl1pPr>
            <a:lvl2pPr>
              <a:lnSpc>
                <a:spcPct val="100000"/>
              </a:lnSpc>
              <a:spcAft>
                <a:spcPts val="600"/>
              </a:spcAft>
              <a:buClr>
                <a:schemeClr val="bg2"/>
              </a:buClr>
              <a:defRPr sz="2200"/>
            </a:lvl2pPr>
            <a:lvl3pPr>
              <a:lnSpc>
                <a:spcPct val="100000"/>
              </a:lnSpc>
              <a:spcAft>
                <a:spcPts val="600"/>
              </a:spcAft>
              <a:buClr>
                <a:schemeClr val="bg2"/>
              </a:buClr>
              <a:defRPr sz="2200"/>
            </a:lvl3pPr>
            <a:lvl4pPr>
              <a:lnSpc>
                <a:spcPct val="100000"/>
              </a:lnSpc>
              <a:spcAft>
                <a:spcPts val="600"/>
              </a:spcAft>
              <a:buClr>
                <a:schemeClr val="bg2"/>
              </a:buClr>
              <a:defRPr sz="2200"/>
            </a:lvl4pPr>
            <a:lvl5pPr>
              <a:lnSpc>
                <a:spcPct val="100000"/>
              </a:lnSpc>
              <a:spcAft>
                <a:spcPts val="600"/>
              </a:spcAft>
              <a:buClr>
                <a:schemeClr val="bg2"/>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FBD50B-600E-4750-B8D8-9C3C4CEEE9F3}"/>
              </a:ext>
            </a:extLst>
          </p:cNvPr>
          <p:cNvSpPr>
            <a:spLocks noGrp="1"/>
          </p:cNvSpPr>
          <p:nvPr>
            <p:ph type="title" hasCustomPrompt="1"/>
          </p:nvPr>
        </p:nvSpPr>
        <p:spPr>
          <a:xfrm>
            <a:off x="457200" y="457200"/>
            <a:ext cx="11277600" cy="842963"/>
          </a:xfrm>
        </p:spPr>
        <p:txBody>
          <a:bodyPr/>
          <a:lstStyle>
            <a:lvl1pPr>
              <a:lnSpc>
                <a:spcPct val="100000"/>
              </a:lnSpc>
              <a:defRPr/>
            </a:lvl1pPr>
          </a:lstStyle>
          <a:p>
            <a:r>
              <a:rPr lang="en-US" dirty="0"/>
              <a:t>Title</a:t>
            </a:r>
            <a:endParaRPr lang="en-GB" dirty="0"/>
          </a:p>
        </p:txBody>
      </p:sp>
      <p:sp>
        <p:nvSpPr>
          <p:cNvPr id="9" name="Text Placeholder 8">
            <a:extLst>
              <a:ext uri="{FF2B5EF4-FFF2-40B4-BE49-F238E27FC236}">
                <a16:creationId xmlns:a16="http://schemas.microsoft.com/office/drawing/2014/main" id="{72964537-5735-4295-9929-030B90E3625A}"/>
              </a:ext>
            </a:extLst>
          </p:cNvPr>
          <p:cNvSpPr>
            <a:spLocks noGrp="1"/>
          </p:cNvSpPr>
          <p:nvPr>
            <p:ph type="body" sz="quarter" idx="14"/>
          </p:nvPr>
        </p:nvSpPr>
        <p:spPr>
          <a:xfrm>
            <a:off x="7124400" y="1371600"/>
            <a:ext cx="4610400" cy="3557588"/>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10" name="TextBox 9">
            <a:extLst>
              <a:ext uri="{FF2B5EF4-FFF2-40B4-BE49-F238E27FC236}">
                <a16:creationId xmlns:a16="http://schemas.microsoft.com/office/drawing/2014/main" id="{C91D52D9-51CD-C441-8775-27E550CAE0E2}"/>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14314617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38614312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80151875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8127206" y="457200"/>
            <a:ext cx="3607594" cy="1271589"/>
          </a:xfrm>
        </p:spPr>
        <p:txBody>
          <a:bodyPr/>
          <a:lstStyle>
            <a:lvl1pPr>
              <a:lnSpc>
                <a:spcPct val="100000"/>
              </a:lnSpc>
              <a:defRPr/>
            </a:lvl1pPr>
          </a:lstStyle>
          <a:p>
            <a:r>
              <a:rPr lang="en-GB" dirty="0"/>
              <a:t>T</a:t>
            </a:r>
            <a:r>
              <a:rPr lang="en-US" dirty="0" err="1"/>
              <a:t>itle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54924739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62090748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5879038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solidFill>
            <a:schemeClr val="tx1"/>
          </a:solidFill>
          <a:ln>
            <a:noFill/>
          </a:ln>
        </p:spPr>
        <p:txBody>
          <a:bodyPr lIns="360000" tIns="360000" rIns="360000" bIns="360000"/>
          <a:lstStyle>
            <a:lvl1pPr>
              <a:lnSpc>
                <a:spcPct val="100000"/>
              </a:lnSpc>
              <a:defRPr>
                <a:solidFill>
                  <a:schemeClr val="bg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71335874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541082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dirty="0"/>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0848556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ext pullout">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dirty="0"/>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2898086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dirty="0"/>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dirty="0"/>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dirty="0"/>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10834101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4344635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86811807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dirty="0"/>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64060167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5532193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dirty="0"/>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dirty="0"/>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dirty="0"/>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dirty="0"/>
              <a:t>Click icon to add picture</a:t>
            </a:r>
            <a:endParaRPr lang="en-GB"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91792818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dirty="0"/>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dirty="0"/>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dirty="0"/>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dirty="0"/>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dirty="0"/>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dirty="0"/>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4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596561928"/>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45908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dirty="0"/>
              <a:t>Title</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3694427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p:txBody>
          <a:bodyPr/>
          <a:lstStyle>
            <a:lvl1pPr>
              <a:lnSpc>
                <a:spcPct val="100000"/>
              </a:lnSpc>
              <a:defRPr/>
            </a:lvl1pPr>
          </a:lstStyle>
          <a:p>
            <a:r>
              <a:rPr lang="en-US" dirty="0"/>
              <a:t>Suggested title: Agenda</a:t>
            </a:r>
            <a:endParaRPr lang="en-GB" dirty="0"/>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9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53451957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9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63368110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p:spPr>
        <p:txBody>
          <a:bodyPr/>
          <a:lstStyle>
            <a:lvl1pPr>
              <a:lnSpc>
                <a:spcPct val="100000"/>
              </a:lnSpc>
              <a:defRPr/>
            </a:lvl1pPr>
          </a:lstStyle>
          <a:p>
            <a:r>
              <a:rPr lang="en-US" dirty="0"/>
              <a:t>Title </a:t>
            </a:r>
            <a:br>
              <a:rPr lang="en-US" dirty="0"/>
            </a:br>
            <a:r>
              <a:rPr lang="en-US" dirty="0"/>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24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4314825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dirty="0"/>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8136851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1695695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91775514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3" name="Slide Number Placeholder 2"/>
          <p:cNvSpPr>
            <a:spLocks noGrp="1"/>
          </p:cNvSpPr>
          <p:nvPr>
            <p:ph type="sldNum" sz="quarter" idx="2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16216842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dirty="0"/>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7"/>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29664774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p:spPr>
        <p:txBody>
          <a:bodyPr/>
          <a:lstStyle>
            <a:lvl1pPr>
              <a:lnSpc>
                <a:spcPct val="100000"/>
              </a:lnSpc>
              <a:defRPr/>
            </a:lvl1pPr>
          </a:lstStyle>
          <a:p>
            <a:r>
              <a:rPr lang="en-US" dirty="0"/>
              <a:t>Title</a:t>
            </a:r>
            <a:br>
              <a:rPr lang="en-US" dirty="0"/>
            </a:br>
            <a:r>
              <a:rPr lang="en-US" dirty="0"/>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6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5370503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6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895484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dirty="0"/>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00089353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50374875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33868177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p:spPr>
        <p:txBody>
          <a:bodyPr/>
          <a:lstStyle>
            <a:lvl1pPr>
              <a:lnSpc>
                <a:spcPct val="100000"/>
              </a:lnSpc>
              <a:defRPr/>
            </a:lvl1pPr>
          </a:lstStyle>
          <a:p>
            <a:r>
              <a:rPr lang="en-US" dirty="0"/>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62374570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49387828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p:txBody>
          <a:bodyPr/>
          <a:lstStyle>
            <a:lvl1pPr>
              <a:lnSpc>
                <a:spcPct val="100000"/>
              </a:lnSpc>
              <a:defRPr/>
            </a:lvl1pPr>
          </a:lstStyle>
          <a:p>
            <a:r>
              <a:rPr lang="en-US" dirty="0"/>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8168115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0649095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93149721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70461688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91978360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66053699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1134268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theme" Target="../theme/theme2.xml"/><Relationship Id="rId20" Type="http://schemas.openxmlformats.org/officeDocument/2006/relationships/slideLayout" Target="../slideLayouts/slideLayout65.xml"/><Relationship Id="rId41"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69392"/>
            <a:ext cx="11277600" cy="96847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F5CECD05-2B64-4C0A-B244-E7625063457E}"/>
              </a:ext>
            </a:extLst>
          </p:cNvPr>
          <p:cNvSpPr>
            <a:spLocks noGrp="1"/>
          </p:cNvSpPr>
          <p:nvPr>
            <p:ph type="ftr" sz="quarter" idx="3"/>
          </p:nvPr>
        </p:nvSpPr>
        <p:spPr>
          <a:xfrm>
            <a:off x="547199" y="6483601"/>
            <a:ext cx="4117669" cy="212399"/>
          </a:xfrm>
          <a:prstGeom prst="rect">
            <a:avLst/>
          </a:prstGeom>
        </p:spPr>
        <p:txBody>
          <a:bodyPr vert="horz" lIns="0" tIns="0" rIns="0" bIns="0" rtlCol="0" anchor="t" anchorCtr="0">
            <a:noAutofit/>
          </a:bodyPr>
          <a:lstStyle>
            <a:lvl1pPr algn="l">
              <a:defRPr sz="1000">
                <a:solidFill>
                  <a:schemeClr val="tx1"/>
                </a:solidFill>
              </a:defRPr>
            </a:lvl1pPr>
          </a:lstStyle>
          <a:p>
            <a:r>
              <a:rPr lang="en-GB" dirty="0"/>
              <a:t>www.hs2.org.uk</a:t>
            </a:r>
          </a:p>
        </p:txBody>
      </p:sp>
      <p:sp>
        <p:nvSpPr>
          <p:cNvPr id="4" name="Slide Number Placeholder 3"/>
          <p:cNvSpPr>
            <a:spLocks noGrp="1"/>
          </p:cNvSpPr>
          <p:nvPr>
            <p:ph type="sldNum" sz="quarter" idx="4"/>
          </p:nvPr>
        </p:nvSpPr>
        <p:spPr>
          <a:xfrm>
            <a:off x="10901779" y="6483601"/>
            <a:ext cx="744984" cy="212399"/>
          </a:xfrm>
          <a:prstGeom prst="rect">
            <a:avLst/>
          </a:prstGeom>
        </p:spPr>
        <p:txBody>
          <a:bodyPr vert="horz" lIns="91440" tIns="45720" rIns="91440" bIns="45720" rtlCol="0" anchor="ctr"/>
          <a:lstStyle>
            <a:lvl1pPr algn="r">
              <a:defRPr sz="1200">
                <a:solidFill>
                  <a:schemeClr val="tx1">
                    <a:tint val="75000"/>
                  </a:schemeClr>
                </a:solidFill>
              </a:defRPr>
            </a:lvl1pPr>
          </a:lstStyle>
          <a:p>
            <a:fld id="{3DDFAA72-5DC3-4587-87F2-53D3D6F24F13}" type="slidenum">
              <a:rPr lang="en-GB" smtClean="0"/>
              <a:t>‹#›</a:t>
            </a:fld>
            <a:endParaRPr lang="en-GB" dirty="0"/>
          </a:p>
        </p:txBody>
      </p:sp>
      <p:pic>
        <p:nvPicPr>
          <p:cNvPr id="7" name="Picture 6">
            <a:extLst>
              <a:ext uri="{FF2B5EF4-FFF2-40B4-BE49-F238E27FC236}">
                <a16:creationId xmlns:a16="http://schemas.microsoft.com/office/drawing/2014/main" id="{58C8861B-6756-5149-8C7C-E9AD1C378DBA}"/>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p:blipFill>
        <p:spPr>
          <a:xfrm>
            <a:off x="0" y="1001"/>
            <a:ext cx="12192000" cy="1866900"/>
          </a:xfrm>
          <a:prstGeom prst="rect">
            <a:avLst/>
          </a:prstGeom>
        </p:spPr>
      </p:pic>
      <p:sp>
        <p:nvSpPr>
          <p:cNvPr id="9" name="TextBox 8">
            <a:extLst>
              <a:ext uri="{FF2B5EF4-FFF2-40B4-BE49-F238E27FC236}">
                <a16:creationId xmlns:a16="http://schemas.microsoft.com/office/drawing/2014/main" id="{45A97CAD-63F9-824D-ADB5-696DD0256590}"/>
              </a:ext>
            </a:extLst>
          </p:cNvPr>
          <p:cNvSpPr txBox="1"/>
          <p:nvPr userDrawn="1"/>
        </p:nvSpPr>
        <p:spPr>
          <a:xfrm>
            <a:off x="2520000" y="1440000"/>
            <a:ext cx="7940233" cy="335666"/>
          </a:xfrm>
          <a:prstGeom prst="rect">
            <a:avLst/>
          </a:prstGeom>
          <a:noFill/>
        </p:spPr>
        <p:txBody>
          <a:bodyPr wrap="square" lIns="0" tIns="0" rIns="0" bIns="0" rtlCol="0" anchor="ctr">
            <a:noAutofit/>
          </a:bodyPr>
          <a:lstStyle/>
          <a:p>
            <a:pPr algn="l"/>
            <a:r>
              <a:rPr lang="en-US" sz="2600" b="0" i="0" baseline="0" dirty="0">
                <a:solidFill>
                  <a:schemeClr val="bg1"/>
                </a:solidFill>
                <a:latin typeface="+mn-lt"/>
                <a:ea typeface="Open Sans Condensed Light" panose="020B0306030504020204" pitchFamily="34" charset="0"/>
                <a:cs typeface="Open Sans Condensed Light" panose="020B0306030504020204" pitchFamily="34" charset="0"/>
              </a:rPr>
              <a:t>MODULE 2 – </a:t>
            </a:r>
            <a:r>
              <a:rPr lang="en-US" sz="2600" b="1" i="0" baseline="0" dirty="0">
                <a:solidFill>
                  <a:schemeClr val="bg1"/>
                </a:solidFill>
                <a:latin typeface="+mn-lt"/>
                <a:ea typeface="Open Sans Condensed Light" panose="020B0306030504020204" pitchFamily="34" charset="0"/>
                <a:cs typeface="Open Sans Condensed Light" panose="020B0306030504020204" pitchFamily="34" charset="0"/>
              </a:rPr>
              <a:t>CONNECTED ECONOMY</a:t>
            </a:r>
          </a:p>
        </p:txBody>
      </p:sp>
    </p:spTree>
    <p:extLst>
      <p:ext uri="{BB962C8B-B14F-4D97-AF65-F5344CB8AC3E}">
        <p14:creationId xmlns:p14="http://schemas.microsoft.com/office/powerpoint/2010/main" val="726639503"/>
      </p:ext>
    </p:extLst>
  </p:cSld>
  <p:clrMap bg1="lt1" tx1="dk1" bg2="lt2" tx2="dk2" accent1="accent1" accent2="accent2" accent3="accent3" accent4="accent4" accent5="accent5" accent6="accent6" hlink="hlink" folHlink="folHlink"/>
  <p:sldLayoutIdLst>
    <p:sldLayoutId id="2147483708" r:id="rId1"/>
    <p:sldLayoutId id="2147483737" r:id="rId2"/>
    <p:sldLayoutId id="2147483741" r:id="rId3"/>
    <p:sldLayoutId id="2147483739" r:id="rId4"/>
    <p:sldLayoutId id="2147483731" r:id="rId5"/>
    <p:sldLayoutId id="2147483722" r:id="rId6"/>
    <p:sldLayoutId id="2147483724" r:id="rId7"/>
    <p:sldLayoutId id="2147483723" r:id="rId8"/>
    <p:sldLayoutId id="2147483824" r:id="rId9"/>
    <p:sldLayoutId id="2147483726" r:id="rId10"/>
    <p:sldLayoutId id="2147483727" r:id="rId11"/>
    <p:sldLayoutId id="2147483825" r:id="rId12"/>
    <p:sldLayoutId id="2147483780" r:id="rId13"/>
    <p:sldLayoutId id="2147483795" r:id="rId14"/>
    <p:sldLayoutId id="2147483826" r:id="rId15"/>
    <p:sldLayoutId id="2147483806" r:id="rId16"/>
    <p:sldLayoutId id="2147483812" r:id="rId17"/>
    <p:sldLayoutId id="2147483818" r:id="rId18"/>
    <p:sldLayoutId id="2147483811" r:id="rId19"/>
    <p:sldLayoutId id="2147483814" r:id="rId20"/>
    <p:sldLayoutId id="2147483827" r:id="rId21"/>
    <p:sldLayoutId id="2147483828" r:id="rId22"/>
    <p:sldLayoutId id="2147483819" r:id="rId23"/>
    <p:sldLayoutId id="2147483820" r:id="rId24"/>
    <p:sldLayoutId id="2147483709" r:id="rId25"/>
    <p:sldLayoutId id="2147483815" r:id="rId26"/>
    <p:sldLayoutId id="2147483823" r:id="rId27"/>
    <p:sldLayoutId id="2147483816" r:id="rId28"/>
    <p:sldLayoutId id="2147483728" r:id="rId29"/>
    <p:sldLayoutId id="2147483808" r:id="rId30"/>
    <p:sldLayoutId id="2147483829" r:id="rId31"/>
    <p:sldLayoutId id="2147483796" r:id="rId32"/>
    <p:sldLayoutId id="2147483810" r:id="rId33"/>
    <p:sldLayoutId id="2147483803" r:id="rId34"/>
    <p:sldLayoutId id="2147483807" r:id="rId35"/>
    <p:sldLayoutId id="2147483740" r:id="rId36"/>
    <p:sldLayoutId id="2147483813" r:id="rId37"/>
    <p:sldLayoutId id="2147483801" r:id="rId38"/>
    <p:sldLayoutId id="2147483794" r:id="rId39"/>
    <p:sldLayoutId id="2147483793" r:id="rId40"/>
    <p:sldLayoutId id="2147483821" r:id="rId41"/>
    <p:sldLayoutId id="2147483822" r:id="rId42"/>
    <p:sldLayoutId id="2147483817" r:id="rId43"/>
    <p:sldLayoutId id="2147483831" r:id="rId44"/>
    <p:sldLayoutId id="2147483830" r:id="rId45"/>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24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69392"/>
            <a:ext cx="11277600" cy="96847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4168982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 id="2147483860" r:id="rId27"/>
    <p:sldLayoutId id="2147483861" r:id="rId28"/>
    <p:sldLayoutId id="2147483862" r:id="rId29"/>
    <p:sldLayoutId id="2147483863" r:id="rId30"/>
    <p:sldLayoutId id="2147483864" r:id="rId31"/>
    <p:sldLayoutId id="2147483865" r:id="rId32"/>
    <p:sldLayoutId id="2147483866" r:id="rId33"/>
    <p:sldLayoutId id="2147483867" r:id="rId34"/>
    <p:sldLayoutId id="2147483868" r:id="rId35"/>
    <p:sldLayoutId id="2147483869" r:id="rId36"/>
    <p:sldLayoutId id="2147483870" r:id="rId37"/>
    <p:sldLayoutId id="2147483871" r:id="rId38"/>
    <p:sldLayoutId id="2147483872" r:id="rId39"/>
    <p:sldLayoutId id="2147483873" r:id="rId40"/>
    <p:sldLayoutId id="2147483874" r:id="rId41"/>
    <p:sldLayoutId id="2147483875" r:id="rId42"/>
    <p:sldLayoutId id="2147483876" r:id="rId43"/>
    <p:sldLayoutId id="2147483877" r:id="rId44"/>
    <p:sldLayoutId id="2147483878" r:id="rId45"/>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11">
          <p15:clr>
            <a:srgbClr val="F26B43"/>
          </p15:clr>
        </p15:guide>
        <p15:guide id="2" pos="3840">
          <p15:clr>
            <a:srgbClr val="F26B43"/>
          </p15:clr>
        </p15:guide>
        <p15:guide id="3" pos="6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69200" y="2264400"/>
            <a:ext cx="11277600" cy="842963"/>
          </a:xfrm>
        </p:spPr>
        <p:txBody>
          <a:bodyPr/>
          <a:lstStyle/>
          <a:p>
            <a:r>
              <a:rPr lang="en-US" sz="3000" dirty="0">
                <a:latin typeface="+mj-lt"/>
              </a:rPr>
              <a:t>Connected Economy</a:t>
            </a:r>
          </a:p>
        </p:txBody>
      </p:sp>
      <p:pic>
        <p:nvPicPr>
          <p:cNvPr id="3" name="Picture 2"/>
          <p:cNvPicPr>
            <a:picLocks noChangeAspect="1"/>
          </p:cNvPicPr>
          <p:nvPr/>
        </p:nvPicPr>
        <p:blipFill rotWithShape="1">
          <a:blip r:embed="rId3"/>
          <a:srcRect l="1523" t="42096" r="1616" b="1870"/>
          <a:stretch/>
        </p:blipFill>
        <p:spPr>
          <a:xfrm>
            <a:off x="457200" y="2967135"/>
            <a:ext cx="11277600" cy="3433665"/>
          </a:xfrm>
          <a:prstGeom prst="rect">
            <a:avLst/>
          </a:prstGeom>
        </p:spPr>
      </p:pic>
    </p:spTree>
    <p:extLst>
      <p:ext uri="{BB962C8B-B14F-4D97-AF65-F5344CB8AC3E}">
        <p14:creationId xmlns:p14="http://schemas.microsoft.com/office/powerpoint/2010/main" val="12865870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9200" y="2264400"/>
            <a:ext cx="9772971" cy="3195747"/>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Learning Objectives </a:t>
            </a:r>
            <a:endParaRPr lang="en-GB" sz="2000" dirty="0">
              <a:solidFill>
                <a:srgbClr val="3A3A3A"/>
              </a:solidFill>
            </a:endParaRPr>
          </a:p>
          <a:p>
            <a:pPr>
              <a:spcAft>
                <a:spcPts val="600"/>
              </a:spcAft>
            </a:pPr>
            <a:r>
              <a:rPr lang="en-GB" sz="2000" b="1" dirty="0">
                <a:solidFill>
                  <a:srgbClr val="3A3A3A"/>
                </a:solidFill>
              </a:rPr>
              <a:t>In this lesson you will learn to:</a:t>
            </a:r>
          </a:p>
          <a:p>
            <a:pPr marL="342900" lvl="0" indent="-342900">
              <a:spcAft>
                <a:spcPts val="600"/>
              </a:spcAft>
              <a:buClr>
                <a:srgbClr val="5BC5CA"/>
              </a:buClr>
              <a:buFont typeface="Arial"/>
              <a:buChar char="•"/>
            </a:pPr>
            <a:r>
              <a:rPr lang="en-GB" sz="2000" dirty="0">
                <a:solidFill>
                  <a:srgbClr val="3A3A3A"/>
                </a:solidFill>
              </a:rPr>
              <a:t>Explain how railway connections can benefit the local economy;</a:t>
            </a:r>
          </a:p>
          <a:p>
            <a:pPr marL="342900" lvl="0" indent="-342900">
              <a:spcAft>
                <a:spcPts val="600"/>
              </a:spcAft>
              <a:buClr>
                <a:srgbClr val="5BC5CA"/>
              </a:buClr>
              <a:buFont typeface="Arial"/>
              <a:buChar char="•"/>
            </a:pPr>
            <a:r>
              <a:rPr lang="en-GB" sz="2000" dirty="0">
                <a:solidFill>
                  <a:srgbClr val="3A3A3A"/>
                </a:solidFill>
              </a:rPr>
              <a:t>Understand how engineering projects such as railways </a:t>
            </a:r>
            <a:r>
              <a:rPr lang="en-US" sz="2000" dirty="0">
                <a:solidFill>
                  <a:srgbClr val="3A3A3A"/>
                </a:solidFill>
              </a:rPr>
              <a:t>impact on individuals, society and the environment;</a:t>
            </a:r>
          </a:p>
          <a:p>
            <a:pPr marL="342900" lvl="0" indent="-342900">
              <a:buClr>
                <a:srgbClr val="5BC5CA"/>
              </a:buClr>
              <a:buFont typeface="Arial"/>
              <a:buChar char="•"/>
            </a:pPr>
            <a:r>
              <a:rPr lang="en-US" sz="2000" dirty="0">
                <a:solidFill>
                  <a:srgbClr val="3A3A3A"/>
                </a:solidFill>
              </a:rPr>
              <a:t>Describe the role of Community Engagement Officers.</a:t>
            </a:r>
            <a:endParaRPr lang="en-GB" sz="2000" dirty="0">
              <a:solidFill>
                <a:srgbClr val="3A3A3A"/>
              </a:solidFill>
            </a:endParaRPr>
          </a:p>
          <a:p>
            <a:pPr marL="342900" lvl="0" indent="-342900">
              <a:buFont typeface="Arial"/>
              <a:buChar char="•"/>
            </a:pPr>
            <a:endParaRPr lang="en-GB" sz="2000" dirty="0">
              <a:solidFill>
                <a:srgbClr val="3A3A3A"/>
              </a:solidFill>
              <a:latin typeface="Arial" panose="020B0604020202020204" pitchFamily="34" charset="0"/>
              <a:cs typeface="Arial" panose="020B0604020202020204" pitchFamily="34" charset="0"/>
            </a:endParaRPr>
          </a:p>
          <a:p>
            <a:pPr lvl="0"/>
            <a:r>
              <a:rPr lang="en-GB" sz="2000" dirty="0">
                <a:solidFill>
                  <a:srgbClr val="3A3A3A"/>
                </a:solidFill>
              </a:rPr>
              <a:t>You will focus on the essential skills of </a:t>
            </a:r>
            <a:r>
              <a:rPr lang="en-GB" sz="2000" b="1" dirty="0">
                <a:solidFill>
                  <a:srgbClr val="3A3A3A"/>
                </a:solidFill>
              </a:rPr>
              <a:t>speaking, listening </a:t>
            </a:r>
            <a:r>
              <a:rPr lang="en-GB" sz="2000" dirty="0">
                <a:solidFill>
                  <a:srgbClr val="3A3A3A"/>
                </a:solidFill>
              </a:rPr>
              <a:t>and </a:t>
            </a:r>
            <a:r>
              <a:rPr lang="en-GB" sz="2000" b="1" dirty="0">
                <a:solidFill>
                  <a:srgbClr val="3A3A3A"/>
                </a:solidFill>
              </a:rPr>
              <a:t>teamwork.</a:t>
            </a:r>
          </a:p>
        </p:txBody>
      </p:sp>
    </p:spTree>
    <p:extLst>
      <p:ext uri="{BB962C8B-B14F-4D97-AF65-F5344CB8AC3E}">
        <p14:creationId xmlns:p14="http://schemas.microsoft.com/office/powerpoint/2010/main" val="31480888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7570947" cy="4850046"/>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Economic Benefits of Rail</a:t>
            </a:r>
          </a:p>
          <a:p>
            <a:pPr>
              <a:spcAft>
                <a:spcPts val="1500"/>
              </a:spcAft>
            </a:pPr>
            <a:r>
              <a:rPr lang="en-US" sz="2000" dirty="0">
                <a:solidFill>
                  <a:srgbClr val="3A3A3A"/>
                </a:solidFill>
              </a:rPr>
              <a:t>Railways are about more than just rails, trains and stations. </a:t>
            </a:r>
            <a:br>
              <a:rPr lang="en-US" sz="2000" dirty="0">
                <a:solidFill>
                  <a:srgbClr val="3A3A3A"/>
                </a:solidFill>
              </a:rPr>
            </a:br>
            <a:r>
              <a:rPr lang="en-US" sz="2000" dirty="0">
                <a:solidFill>
                  <a:srgbClr val="3A3A3A"/>
                </a:solidFill>
              </a:rPr>
              <a:t>In this lesson you are going to be examining the economic benefits of connecting places by rail. </a:t>
            </a:r>
          </a:p>
          <a:p>
            <a:pPr>
              <a:spcAft>
                <a:spcPts val="1500"/>
              </a:spcAft>
            </a:pPr>
            <a:r>
              <a:rPr lang="en-US" sz="2000" dirty="0">
                <a:solidFill>
                  <a:srgbClr val="3A3A3A"/>
                </a:solidFill>
              </a:rPr>
              <a:t>Use the sources on your worksheet to find out how a new railway, the </a:t>
            </a:r>
            <a:r>
              <a:rPr lang="en-US" sz="2000" dirty="0" err="1">
                <a:solidFill>
                  <a:srgbClr val="3A3A3A"/>
                </a:solidFill>
              </a:rPr>
              <a:t>Tewsleigh</a:t>
            </a:r>
            <a:r>
              <a:rPr lang="en-US" sz="2000" dirty="0">
                <a:solidFill>
                  <a:srgbClr val="3A3A3A"/>
                </a:solidFill>
              </a:rPr>
              <a:t> Valley Extension, will benefit the town of </a:t>
            </a:r>
            <a:r>
              <a:rPr lang="en-US" sz="2000" dirty="0" err="1">
                <a:solidFill>
                  <a:srgbClr val="3A3A3A"/>
                </a:solidFill>
              </a:rPr>
              <a:t>Tewsleigh</a:t>
            </a:r>
            <a:r>
              <a:rPr lang="en-US" sz="2000" dirty="0">
                <a:solidFill>
                  <a:srgbClr val="3A3A3A"/>
                </a:solidFill>
              </a:rPr>
              <a:t>. </a:t>
            </a:r>
          </a:p>
          <a:p>
            <a:pPr>
              <a:spcAft>
                <a:spcPts val="600"/>
              </a:spcAft>
            </a:pPr>
            <a:r>
              <a:rPr lang="en-US" sz="2000" b="1" dirty="0">
                <a:solidFill>
                  <a:srgbClr val="3A3A3A"/>
                </a:solidFill>
              </a:rPr>
              <a:t>Complete Challenge 1: Case Study of </a:t>
            </a:r>
            <a:r>
              <a:rPr lang="en-US" sz="2000" b="1" dirty="0" err="1">
                <a:solidFill>
                  <a:srgbClr val="3A3A3A"/>
                </a:solidFill>
              </a:rPr>
              <a:t>Tewsleigh</a:t>
            </a:r>
            <a:r>
              <a:rPr lang="en-US" sz="2000" b="1" dirty="0">
                <a:solidFill>
                  <a:srgbClr val="3A3A3A"/>
                </a:solidFill>
              </a:rPr>
              <a:t> Valley</a:t>
            </a:r>
            <a:r>
              <a:rPr lang="en-US" sz="2000" dirty="0">
                <a:solidFill>
                  <a:srgbClr val="3A3A3A"/>
                </a:solidFill>
              </a:rPr>
              <a:t>.</a:t>
            </a:r>
          </a:p>
          <a:p>
            <a:pPr>
              <a:spcAft>
                <a:spcPts val="1500"/>
              </a:spcAft>
            </a:pPr>
            <a:r>
              <a:rPr lang="en-GB" sz="2000" dirty="0">
                <a:solidFill>
                  <a:srgbClr val="3A3A3A"/>
                </a:solidFill>
              </a:rPr>
              <a:t>Read the following articles and statements from </a:t>
            </a:r>
            <a:r>
              <a:rPr lang="en-GB" sz="2000" dirty="0" err="1">
                <a:solidFill>
                  <a:srgbClr val="3A3A3A"/>
                </a:solidFill>
              </a:rPr>
              <a:t>Tewsleigh</a:t>
            </a:r>
            <a:r>
              <a:rPr lang="en-GB" sz="2000" dirty="0">
                <a:solidFill>
                  <a:srgbClr val="3A3A3A"/>
                </a:solidFill>
              </a:rPr>
              <a:t> residents and then answer the questions.</a:t>
            </a:r>
            <a:endParaRPr lang="en-US" sz="2000" dirty="0">
              <a:solidFill>
                <a:srgbClr val="3A3A3A"/>
              </a:solidFill>
            </a:endParaRPr>
          </a:p>
          <a:p>
            <a:pPr>
              <a:spcAft>
                <a:spcPts val="1500"/>
              </a:spcAft>
            </a:pPr>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p:txBody>
      </p:sp>
      <p:pic>
        <p:nvPicPr>
          <p:cNvPr id="3" name="Picture 2" descr="tewsleigh valley.png"/>
          <p:cNvPicPr>
            <a:picLocks noChangeAspect="1"/>
          </p:cNvPicPr>
          <p:nvPr/>
        </p:nvPicPr>
        <p:blipFill rotWithShape="1">
          <a:blip r:embed="rId3" cstate="print">
            <a:extLst>
              <a:ext uri="{28A0092B-C50C-407E-A947-70E740481C1C}">
                <a14:useLocalDpi xmlns:a14="http://schemas.microsoft.com/office/drawing/2010/main" val="0"/>
              </a:ext>
            </a:extLst>
          </a:blip>
          <a:srcRect l="9540" t="2882" r="3477"/>
          <a:stretch/>
        </p:blipFill>
        <p:spPr>
          <a:xfrm>
            <a:off x="8826759" y="2216945"/>
            <a:ext cx="2969694" cy="4369318"/>
          </a:xfrm>
          <a:prstGeom prst="rect">
            <a:avLst/>
          </a:prstGeom>
        </p:spPr>
      </p:pic>
    </p:spTree>
    <p:extLst>
      <p:ext uri="{BB962C8B-B14F-4D97-AF65-F5344CB8AC3E}">
        <p14:creationId xmlns:p14="http://schemas.microsoft.com/office/powerpoint/2010/main" val="1173326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9199" y="2264400"/>
            <a:ext cx="10071551" cy="4973156"/>
          </a:xfrm>
          <a:prstGeom prst="rect">
            <a:avLst/>
          </a:prstGeom>
        </p:spPr>
        <p:txBody>
          <a:bodyPr wrap="square">
            <a:spAutoFit/>
          </a:bodyPr>
          <a:lstStyle/>
          <a:p>
            <a:pPr>
              <a:spcAft>
                <a:spcPts val="1500"/>
              </a:spcAft>
            </a:pPr>
            <a:r>
              <a:rPr lang="en-US" sz="3000" b="1" dirty="0">
                <a:solidFill>
                  <a:srgbClr val="1D3673"/>
                </a:solidFill>
                <a:ea typeface="Open Sans" panose="020B0606030504020204" pitchFamily="34" charset="0"/>
                <a:cs typeface="Open Sans" panose="020B0606030504020204" pitchFamily="34" charset="0"/>
              </a:rPr>
              <a:t>Community Presentation</a:t>
            </a:r>
            <a:endParaRPr lang="en-GB" sz="2000" dirty="0">
              <a:solidFill>
                <a:srgbClr val="3A3A3A"/>
              </a:solidFill>
            </a:endParaRPr>
          </a:p>
          <a:p>
            <a:pPr>
              <a:spcAft>
                <a:spcPts val="1000"/>
              </a:spcAft>
            </a:pPr>
            <a:r>
              <a:rPr lang="en-GB" sz="2000" dirty="0">
                <a:solidFill>
                  <a:srgbClr val="3A3A3A"/>
                </a:solidFill>
              </a:rPr>
              <a:t>As a Community Engagement Officer for the </a:t>
            </a:r>
            <a:r>
              <a:rPr lang="en-GB" sz="2000" dirty="0" err="1">
                <a:solidFill>
                  <a:srgbClr val="3A3A3A"/>
                </a:solidFill>
              </a:rPr>
              <a:t>Tewsleigh</a:t>
            </a:r>
            <a:r>
              <a:rPr lang="en-GB" sz="2000" dirty="0">
                <a:solidFill>
                  <a:srgbClr val="3A3A3A"/>
                </a:solidFill>
              </a:rPr>
              <a:t> Valley Extension, it is your job to address the needs and concerns of the local stakeholders who live or work close to the new railway. </a:t>
            </a:r>
          </a:p>
          <a:p>
            <a:pPr>
              <a:spcAft>
                <a:spcPts val="600"/>
              </a:spcAft>
            </a:pPr>
            <a:r>
              <a:rPr lang="en-GB" sz="2000" b="1" dirty="0">
                <a:solidFill>
                  <a:srgbClr val="3A3A3A"/>
                </a:solidFill>
              </a:rPr>
              <a:t>Complete Challenge 2: Community Presentation</a:t>
            </a:r>
          </a:p>
          <a:p>
            <a:pPr>
              <a:spcAft>
                <a:spcPts val="1000"/>
              </a:spcAft>
            </a:pPr>
            <a:r>
              <a:rPr lang="en-GB" sz="2000" dirty="0">
                <a:solidFill>
                  <a:srgbClr val="3A3A3A"/>
                </a:solidFill>
              </a:rPr>
              <a:t>You must create a five-minute presentation explaining to the local people of </a:t>
            </a:r>
            <a:r>
              <a:rPr lang="en-GB" sz="2000" dirty="0" err="1">
                <a:solidFill>
                  <a:srgbClr val="3A3A3A"/>
                </a:solidFill>
              </a:rPr>
              <a:t>Tewsleigh</a:t>
            </a:r>
            <a:r>
              <a:rPr lang="en-GB" sz="2000" dirty="0">
                <a:solidFill>
                  <a:srgbClr val="3A3A3A"/>
                </a:solidFill>
              </a:rPr>
              <a:t> how they stand to benefit from the new </a:t>
            </a:r>
            <a:r>
              <a:rPr lang="en-GB" sz="2000" dirty="0" err="1">
                <a:solidFill>
                  <a:srgbClr val="3A3A3A"/>
                </a:solidFill>
              </a:rPr>
              <a:t>Tewsleigh</a:t>
            </a:r>
            <a:r>
              <a:rPr lang="en-GB" sz="2000" dirty="0">
                <a:solidFill>
                  <a:srgbClr val="3A3A3A"/>
                </a:solidFill>
              </a:rPr>
              <a:t> Valley Extension. </a:t>
            </a:r>
          </a:p>
          <a:p>
            <a:pPr>
              <a:spcAft>
                <a:spcPts val="300"/>
              </a:spcAft>
            </a:pPr>
            <a:r>
              <a:rPr lang="en-GB" sz="2000" b="1" dirty="0">
                <a:solidFill>
                  <a:srgbClr val="3A3A3A"/>
                </a:solidFill>
              </a:rPr>
              <a:t>You should include:</a:t>
            </a:r>
          </a:p>
          <a:p>
            <a:pPr marL="342900" lvl="0" indent="-342900">
              <a:spcAft>
                <a:spcPts val="300"/>
              </a:spcAft>
              <a:buClr>
                <a:srgbClr val="59C6F1"/>
              </a:buClr>
              <a:buFont typeface="Arial" panose="020B0604020202020204" pitchFamily="34" charset="0"/>
              <a:buChar char="•"/>
            </a:pPr>
            <a:r>
              <a:rPr lang="en-GB" sz="2000" dirty="0">
                <a:solidFill>
                  <a:srgbClr val="3A3A3A"/>
                </a:solidFill>
              </a:rPr>
              <a:t>The economic benefits for different groups within the community;</a:t>
            </a:r>
          </a:p>
          <a:p>
            <a:pPr marL="342900" lvl="0" indent="-342900">
              <a:spcAft>
                <a:spcPts val="300"/>
              </a:spcAft>
              <a:buClr>
                <a:srgbClr val="59C6F1"/>
              </a:buClr>
              <a:buFont typeface="Arial" panose="020B0604020202020204" pitchFamily="34" charset="0"/>
              <a:buChar char="•"/>
            </a:pPr>
            <a:r>
              <a:rPr lang="en-GB" sz="2000" dirty="0">
                <a:solidFill>
                  <a:srgbClr val="3A3A3A"/>
                </a:solidFill>
              </a:rPr>
              <a:t>The wider benefits for the economy and development of the town;</a:t>
            </a:r>
          </a:p>
          <a:p>
            <a:pPr marL="342900" indent="-342900">
              <a:spcAft>
                <a:spcPts val="300"/>
              </a:spcAft>
              <a:buClr>
                <a:srgbClr val="59C6F1"/>
              </a:buClr>
              <a:buFont typeface="Arial" panose="020B0604020202020204" pitchFamily="34" charset="0"/>
              <a:buChar char="•"/>
            </a:pPr>
            <a:r>
              <a:rPr lang="en-GB" sz="2000" dirty="0">
                <a:solidFill>
                  <a:srgbClr val="3A3A3A"/>
                </a:solidFill>
              </a:rPr>
              <a:t>How the rail company plans to address the concerns of local people. </a:t>
            </a:r>
          </a:p>
          <a:p>
            <a:pPr marL="342900" lvl="0" indent="-342900">
              <a:spcAft>
                <a:spcPts val="600"/>
              </a:spcAft>
              <a:buFont typeface="Arial"/>
              <a:buChar char="•"/>
            </a:pPr>
            <a:endParaRPr lang="en-GB" dirty="0">
              <a:solidFill>
                <a:srgbClr val="3A3A3A"/>
              </a:solidFill>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1353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11136256" cy="4926990"/>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Plenary</a:t>
            </a:r>
            <a:endParaRPr lang="en-GB" sz="2000" dirty="0">
              <a:solidFill>
                <a:srgbClr val="3A3A3A"/>
              </a:solidFill>
            </a:endParaRPr>
          </a:p>
          <a:p>
            <a:pPr marL="342900" indent="-342900">
              <a:spcAft>
                <a:spcPts val="600"/>
              </a:spcAft>
              <a:buClr>
                <a:srgbClr val="59C6F1"/>
              </a:buClr>
              <a:buFont typeface="Arial" panose="020B0604020202020204" pitchFamily="34" charset="0"/>
              <a:buChar char="•"/>
            </a:pPr>
            <a:r>
              <a:rPr lang="en-GB" sz="2000" dirty="0">
                <a:solidFill>
                  <a:srgbClr val="3A3A3A"/>
                </a:solidFill>
              </a:rPr>
              <a:t>How can a place being connected by rail provide economic advantages?</a:t>
            </a:r>
          </a:p>
          <a:p>
            <a:pPr marL="342900" indent="-342900">
              <a:spcAft>
                <a:spcPts val="600"/>
              </a:spcAft>
              <a:buClr>
                <a:srgbClr val="59C6F1"/>
              </a:buClr>
              <a:buFont typeface="Arial" panose="020B0604020202020204" pitchFamily="34" charset="0"/>
              <a:buChar char="•"/>
            </a:pPr>
            <a:r>
              <a:rPr lang="en-GB" sz="2000" dirty="0">
                <a:solidFill>
                  <a:srgbClr val="3A3A3A"/>
                </a:solidFill>
              </a:rPr>
              <a:t>Who benefits from these advantages?</a:t>
            </a:r>
          </a:p>
          <a:p>
            <a:pPr marL="342900" indent="-342900">
              <a:spcAft>
                <a:spcPts val="600"/>
              </a:spcAft>
              <a:buClr>
                <a:srgbClr val="59C6F1"/>
              </a:buClr>
              <a:buFont typeface="Arial" panose="020B0604020202020204" pitchFamily="34" charset="0"/>
              <a:buChar char="•"/>
            </a:pPr>
            <a:r>
              <a:rPr lang="en-GB" sz="2000" dirty="0">
                <a:solidFill>
                  <a:srgbClr val="3A3A3A"/>
                </a:solidFill>
              </a:rPr>
              <a:t>Are there other benefits?</a:t>
            </a:r>
          </a:p>
          <a:p>
            <a:pPr marL="342900" indent="-342900">
              <a:spcAft>
                <a:spcPts val="600"/>
              </a:spcAft>
              <a:buClr>
                <a:srgbClr val="59C6F1"/>
              </a:buClr>
              <a:buFont typeface="Arial" panose="020B0604020202020204" pitchFamily="34" charset="0"/>
              <a:buChar char="•"/>
            </a:pPr>
            <a:r>
              <a:rPr lang="en-GB" sz="2000" dirty="0">
                <a:solidFill>
                  <a:srgbClr val="3A3A3A"/>
                </a:solidFill>
              </a:rPr>
              <a:t>What was difficult about speaking and working in a team?</a:t>
            </a:r>
          </a:p>
          <a:p>
            <a:pPr marL="342900" indent="-342900">
              <a:spcAft>
                <a:spcPts val="600"/>
              </a:spcAft>
              <a:buClr>
                <a:srgbClr val="59C6F1"/>
              </a:buClr>
              <a:buFont typeface="Arial" panose="020B0604020202020204" pitchFamily="34" charset="0"/>
              <a:buChar char="•"/>
            </a:pPr>
            <a:r>
              <a:rPr lang="en-GB" sz="2000" dirty="0">
                <a:solidFill>
                  <a:srgbClr val="3A3A3A"/>
                </a:solidFill>
              </a:rPr>
              <a:t>What did you enjoy about speaking and working in a team?</a:t>
            </a:r>
          </a:p>
          <a:p>
            <a:pPr marL="342900" indent="-342900">
              <a:spcAft>
                <a:spcPts val="600"/>
              </a:spcAft>
              <a:buClr>
                <a:srgbClr val="59C6F1"/>
              </a:buClr>
              <a:buFont typeface="Arial" panose="020B0604020202020204" pitchFamily="34" charset="0"/>
              <a:buChar char="•"/>
            </a:pPr>
            <a:r>
              <a:rPr lang="en-GB" sz="2000" dirty="0">
                <a:solidFill>
                  <a:srgbClr val="3A3A3A"/>
                </a:solidFill>
              </a:rPr>
              <a:t>What is enjoyable about working in community engagement?</a:t>
            </a:r>
          </a:p>
          <a:p>
            <a:pPr>
              <a:spcAft>
                <a:spcPts val="1500"/>
              </a:spcAft>
            </a:pPr>
            <a:endParaRPr lang="en-US" sz="2000" dirty="0"/>
          </a:p>
          <a:p>
            <a:pPr>
              <a:spcAft>
                <a:spcPts val="1500"/>
              </a:spcAft>
            </a:pPr>
            <a:endParaRPr lang="en-US" sz="2000" dirty="0"/>
          </a:p>
          <a:p>
            <a:pPr>
              <a:spcAft>
                <a:spcPts val="1500"/>
              </a:spcAft>
            </a:pPr>
            <a:endParaRPr lang="en-GB" sz="2000" dirty="0"/>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745018"/>
      </p:ext>
    </p:extLst>
  </p:cSld>
  <p:clrMapOvr>
    <a:masterClrMapping/>
  </p:clrMapOvr>
  <p:transition>
    <p:fade/>
  </p:transition>
</p:sld>
</file>

<file path=ppt/theme/theme1.xml><?xml version="1.0" encoding="utf-8"?>
<a:theme xmlns:a="http://schemas.openxmlformats.org/drawingml/2006/main" name="1_HS2 PPT Theme">
  <a:themeElements>
    <a:clrScheme name="HS2">
      <a:dk1>
        <a:srgbClr val="1D3673"/>
      </a:dk1>
      <a:lt1>
        <a:srgbClr val="FFFFFF"/>
      </a:lt1>
      <a:dk2>
        <a:srgbClr val="45AA3A"/>
      </a:dk2>
      <a:lt2>
        <a:srgbClr val="BB579B"/>
      </a:lt2>
      <a:accent1>
        <a:srgbClr val="F49114"/>
      </a:accent1>
      <a:accent2>
        <a:srgbClr val="5EB9F4"/>
      </a:accent2>
      <a:accent3>
        <a:srgbClr val="E53241"/>
      </a:accent3>
      <a:accent4>
        <a:srgbClr val="4C4D4C"/>
      </a:accent4>
      <a:accent5>
        <a:srgbClr val="000000"/>
      </a:accent5>
      <a:accent6>
        <a:srgbClr val="AAAAA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2.xml><?xml version="1.0" encoding="utf-8"?>
<a:theme xmlns:a="http://schemas.openxmlformats.org/drawingml/2006/main" name="2_HS2 PPT Theme">
  <a:themeElements>
    <a:clrScheme name="Custom 4">
      <a:dk1>
        <a:srgbClr val="084A7F"/>
      </a:dk1>
      <a:lt1>
        <a:srgbClr val="FFFFFF"/>
      </a:lt1>
      <a:dk2>
        <a:srgbClr val="45AA3A"/>
      </a:dk2>
      <a:lt2>
        <a:srgbClr val="BB579B"/>
      </a:lt2>
      <a:accent1>
        <a:srgbClr val="F49114"/>
      </a:accent1>
      <a:accent2>
        <a:srgbClr val="5EB9F4"/>
      </a:accent2>
      <a:accent3>
        <a:srgbClr val="DF1D49"/>
      </a:accent3>
      <a:accent4>
        <a:srgbClr val="4C4D4C"/>
      </a:accent4>
      <a:accent5>
        <a:srgbClr val="000000"/>
      </a:accent5>
      <a:accent6>
        <a:srgbClr val="AAAAAA"/>
      </a:accent6>
      <a:hlink>
        <a:srgbClr val="0563C1"/>
      </a:hlink>
      <a:folHlink>
        <a:srgbClr val="954F72"/>
      </a:folHlink>
    </a:clrScheme>
    <a:fontScheme name="HS2 font theme">
      <a:majorFont>
        <a:latin typeface="Mad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34F4AE69C21E498F9B1184519BB9AF" ma:contentTypeVersion="7" ma:contentTypeDescription="Create a new document." ma:contentTypeScope="" ma:versionID="90f8df66770fe6f7e47c2c0dfc3322a4">
  <xsd:schema xmlns:xsd="http://www.w3.org/2001/XMLSchema" xmlns:xs="http://www.w3.org/2001/XMLSchema" xmlns:p="http://schemas.microsoft.com/office/2006/metadata/properties" xmlns:ns2="78264dbd-4967-4750-8535-388aca79f18f" targetNamespace="http://schemas.microsoft.com/office/2006/metadata/properties" ma:root="true" ma:fieldsID="973ad8a9932ccf4182786832a2480b3d" ns2:_="">
    <xsd:import namespace="78264dbd-4967-4750-8535-388aca79f1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64dbd-4967-4750-8535-388aca79f1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4F44B3-AA9D-448D-964A-3AD013732D27}">
  <ds:schemaRefs>
    <ds:schemaRef ds:uri="http://schemas.microsoft.com/sharepoint/v3/contenttype/forms"/>
  </ds:schemaRefs>
</ds:datastoreItem>
</file>

<file path=customXml/itemProps2.xml><?xml version="1.0" encoding="utf-8"?>
<ds:datastoreItem xmlns:ds="http://schemas.openxmlformats.org/officeDocument/2006/customXml" ds:itemID="{730C6D69-63D8-4CDD-BDEA-D11DC3D72483}">
  <ds:schemaRefs>
    <ds:schemaRef ds:uri="http://schemas.openxmlformats.org/package/2006/metadata/core-properties"/>
    <ds:schemaRef ds:uri="http://purl.org/dc/terms/"/>
    <ds:schemaRef ds:uri="eb175991-0729-417d-a489-291c56284f20"/>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A87D2BAE-7C3E-48A0-B1D2-F3BCA6EE1207}"/>
</file>

<file path=docProps/app.xml><?xml version="1.0" encoding="utf-8"?>
<Properties xmlns="http://schemas.openxmlformats.org/officeDocument/2006/extended-properties" xmlns:vt="http://schemas.openxmlformats.org/officeDocument/2006/docPropsVTypes">
  <Template>Presentation Template</Template>
  <TotalTime>9825</TotalTime>
  <Words>780</Words>
  <Application>Microsoft Macintosh PowerPoint</Application>
  <PresentationFormat>Widescreen</PresentationFormat>
  <Paragraphs>65</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Fira Sans</vt:lpstr>
      <vt:lpstr>Mada</vt:lpstr>
      <vt:lpstr>Open Sans</vt:lpstr>
      <vt:lpstr>Open Sans Semibold</vt:lpstr>
      <vt:lpstr>1_HS2 PPT Theme</vt:lpstr>
      <vt:lpstr>2_HS2 PPT Theme</vt:lpstr>
      <vt:lpstr>Connected Economy</vt:lpstr>
      <vt:lpstr>PowerPoint Presentation</vt:lpstr>
      <vt:lpstr>PowerPoint Presentation</vt:lpstr>
      <vt:lpstr>PowerPoint Presentation</vt:lpstr>
      <vt:lpstr>PowerPoint Presentation</vt:lpstr>
    </vt:vector>
  </TitlesOfParts>
  <Manager/>
  <Company>High Speed Two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Richard Winter</dc:creator>
  <cp:keywords/>
  <dc:description/>
  <cp:lastModifiedBy>Microsoft Office User</cp:lastModifiedBy>
  <cp:revision>359</cp:revision>
  <cp:lastPrinted>2020-11-19T11:26:45Z</cp:lastPrinted>
  <dcterms:created xsi:type="dcterms:W3CDTF">2018-06-19T10:55:36Z</dcterms:created>
  <dcterms:modified xsi:type="dcterms:W3CDTF">2020-12-02T11:45:32Z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0x0101007934F4AE69C21E498F9B1184519BB9AF</vt:lpwstr>
  </property>
</Properties>
</file>