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3"/>
  </p:notesMasterIdLst>
  <p:handoutMasterIdLst>
    <p:handoutMasterId r:id="rId14"/>
  </p:handoutMasterIdLst>
  <p:sldIdLst>
    <p:sldId id="383" r:id="rId6"/>
    <p:sldId id="384" r:id="rId7"/>
    <p:sldId id="410" r:id="rId8"/>
    <p:sldId id="403" r:id="rId9"/>
    <p:sldId id="415" r:id="rId10"/>
    <p:sldId id="416" r:id="rId11"/>
    <p:sldId id="414" r:id="rId12"/>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1549"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7"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Bharti Bhikha" initials="BB" lastIdx="7" clrIdx="3">
    <p:extLst>
      <p:ext uri="{19B8F6BF-5375-455C-9EA6-DF929625EA0E}">
        <p15:presenceInfo xmlns:p15="http://schemas.microsoft.com/office/powerpoint/2012/main" userId="S::bharti.bhikha@zincmedia.com::f99b255c-543f-4114-843c-afb8259c9702" providerId="AD"/>
      </p:ext>
    </p:extLst>
  </p:cmAuthor>
  <p:cmAuthor id="4" name="Lynda Taylor" initials="LT" lastIdx="9" clrIdx="4">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C4D"/>
    <a:srgbClr val="014A80"/>
    <a:srgbClr val="014A81"/>
    <a:srgbClr val="5FB9F5"/>
    <a:srgbClr val="994392"/>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7" autoAdjust="0"/>
    <p:restoredTop sz="61309" autoAdjust="0"/>
  </p:normalViewPr>
  <p:slideViewPr>
    <p:cSldViewPr snapToGrid="0">
      <p:cViewPr>
        <p:scale>
          <a:sx n="172" d="100"/>
          <a:sy n="172" d="100"/>
        </p:scale>
        <p:origin x="2576" y="-1456"/>
      </p:cViewPr>
      <p:guideLst>
        <p:guide orient="horz" pos="1911"/>
        <p:guide pos="154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30"/>
    </p:cViewPr>
  </p:sorterViewPr>
  <p:notesViewPr>
    <p:cSldViewPr snapToGrid="0">
      <p:cViewPr varScale="1">
        <p:scale>
          <a:sx n="89" d="100"/>
          <a:sy n="89" d="100"/>
        </p:scale>
        <p:origin x="4496" y="184"/>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05T11:14:17.017" idx="15">
    <p:pos x="7349" y="1373"/>
    <p:text>these images will need to be sourced - a grass pollen grain and a dandelion pollen grain.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26/11/2020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26/11/2020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Making History </a:t>
            </a:r>
            <a:r>
              <a:rPr lang="en-US" b="0" baseline="0"/>
              <a:t>activity.</a:t>
            </a:r>
            <a:endParaRPr lang="en-US"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learning objectives.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Habitats </a:t>
            </a:r>
            <a:r>
              <a:rPr lang="mr-IN" b="0" baseline="0" dirty="0"/>
              <a:t>–</a:t>
            </a:r>
            <a:r>
              <a:rPr lang="en-US" b="0" baseline="0" dirty="0"/>
              <a:t> The life supporting natural environment in an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In addition, you may wish to define problem solving for the purposes of this session. This lesson will focus on the problem-solving steps 4-9 from the Skills Builder framework. </a:t>
            </a:r>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Archaeology and HS2</a:t>
            </a:r>
          </a:p>
          <a:p>
            <a:r>
              <a:rPr lang="en-US" b="0" dirty="0"/>
              <a:t>Use this slide to explain the</a:t>
            </a:r>
            <a:r>
              <a:rPr lang="en-US" b="0" baseline="0" dirty="0"/>
              <a:t> work of Archaeologists on HS2. Watch the video and then ask the students the questions below: </a:t>
            </a:r>
          </a:p>
          <a:p>
            <a:pPr marL="171450" indent="-171450">
              <a:buFont typeface="Arial"/>
              <a:buChar char="•"/>
            </a:pPr>
            <a:r>
              <a:rPr lang="en-US" b="0" dirty="0"/>
              <a:t>Archaeologists</a:t>
            </a:r>
            <a:r>
              <a:rPr lang="en-US" b="0" baseline="0" dirty="0"/>
              <a:t> find out about the past by digging up objects and analysing their position and depth in the soil, materials and construction methods. </a:t>
            </a:r>
            <a:endParaRPr lang="en-US" b="0" dirty="0"/>
          </a:p>
          <a:p>
            <a:pPr marL="171450" indent="-171450">
              <a:buFont typeface="Arial"/>
              <a:buChar char="•"/>
            </a:pPr>
            <a:r>
              <a:rPr lang="en-US" b="0" dirty="0"/>
              <a:t>Archaeology</a:t>
            </a:r>
            <a:r>
              <a:rPr lang="en-US" b="0" baseline="0" dirty="0"/>
              <a:t> is important as it helps us to understand the past and how our culture and way of life has changed and evolved.</a:t>
            </a:r>
          </a:p>
          <a:p>
            <a:pPr marL="171450" indent="-171450">
              <a:buFont typeface="Arial"/>
              <a:buChar char="•"/>
            </a:pPr>
            <a:r>
              <a:rPr lang="en-US" b="0" baseline="0" dirty="0"/>
              <a:t>HS2 is a unique opportunity for Archaeologists as it is such a huge project, enabling large excavation sites across the UK.</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Pollen Analysis</a:t>
            </a:r>
          </a:p>
          <a:p>
            <a:r>
              <a:rPr lang="en-US" b="0" dirty="0"/>
              <a:t>Use</a:t>
            </a:r>
            <a:r>
              <a:rPr lang="en-US" b="0" baseline="0" dirty="0"/>
              <a:t> this slide to introduce pollen analysis and Challenge 1.</a:t>
            </a:r>
          </a:p>
          <a:p>
            <a:r>
              <a:rPr lang="en-US" b="0" baseline="0" dirty="0"/>
              <a:t>Make sure that students are secure in their knowledge of what pollen is i.e. The male gametes of a plant. Students should be aware that flowers produce pollen as part of plant reproduction and that pollen can be spread by wind and by insects.</a:t>
            </a:r>
          </a:p>
          <a:p>
            <a:r>
              <a:rPr lang="en-US" b="0" baseline="0" dirty="0"/>
              <a:t>The two examples are </a:t>
            </a:r>
            <a:r>
              <a:rPr lang="en-US" b="0" baseline="0" dirty="0" err="1"/>
              <a:t>unlabelled</a:t>
            </a:r>
            <a:r>
              <a:rPr lang="en-US" b="0" baseline="0" dirty="0"/>
              <a:t> so that you can ask students to identify them from their worksheets. The top pollen grain is grass, the bottom is dandelion. </a:t>
            </a:r>
          </a:p>
          <a:p>
            <a:r>
              <a:rPr lang="en-US" b="0" baseline="0" dirty="0"/>
              <a:t>Pollen is measured for variety and number of grains. As this varies deeper into the soil, so we can see how the plant life changed through time. It is like measuring a footprint of the plants that were there. </a:t>
            </a:r>
          </a:p>
          <a:p>
            <a:r>
              <a:rPr lang="en-US" b="0" baseline="0" dirty="0"/>
              <a:t>Students do not need to have a full knowledge of plant succession for this activity, only that the UK is a temperate woodland biome and that areas of grass and meadows will in general succeed toward deciduous woodland, the ‘climax community’. The aim of this activity is for students to explain that process using pollen. </a:t>
            </a:r>
          </a:p>
          <a:p>
            <a:r>
              <a:rPr lang="en-US" b="0" baseline="0" dirty="0"/>
              <a:t>Succession is motivated by the impact of the organisms at each stage and the competition by subsequent colonies.</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History</a:t>
            </a:r>
          </a:p>
          <a:p>
            <a:r>
              <a:rPr lang="en-US" b="0" dirty="0"/>
              <a:t>Use</a:t>
            </a:r>
            <a:r>
              <a:rPr lang="en-US" b="0" baseline="0" dirty="0"/>
              <a:t> this slide to introduce Challenge 2. </a:t>
            </a:r>
          </a:p>
          <a:p>
            <a:r>
              <a:rPr lang="en-US" b="0" baseline="0" dirty="0"/>
              <a:t>Students will be interpreting the data and objects to understand the human activity that occurred from the late Neolithic to the medieval age. </a:t>
            </a:r>
          </a:p>
          <a:p>
            <a:r>
              <a:rPr lang="en-US" b="0" baseline="0" dirty="0"/>
              <a:t>Once students have completed the questions use the next slide to mark the answers. </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a:t>
            </a:r>
            <a:r>
              <a:rPr lang="en-US" baseline="0" dirty="0"/>
              <a:t> History</a:t>
            </a:r>
            <a:endParaRPr lang="en-US" dirty="0"/>
          </a:p>
          <a:p>
            <a:r>
              <a:rPr lang="en-US" b="0" dirty="0"/>
              <a:t>Use</a:t>
            </a:r>
            <a:r>
              <a:rPr lang="en-US" b="0" baseline="0" dirty="0"/>
              <a:t> this slide to run through the answers to Challenge 2 or explain any misconceptions about how to use the graph. </a:t>
            </a: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6</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Plenary</a:t>
            </a:r>
          </a:p>
          <a:p>
            <a:r>
              <a:rPr lang="en-GB" b="0" dirty="0"/>
              <a:t>Use these questions to review the learning</a:t>
            </a:r>
            <a:r>
              <a:rPr lang="en-US" b="0" baseline="0" dirty="0"/>
              <a:t> and return to the objectives set at the beginning of the lesson. This also provides students with a chance to show off what they have learned and to share ideas and skills.</a:t>
            </a:r>
          </a:p>
          <a:p>
            <a:endParaRPr lang="en-US" b="0" baseline="0" dirty="0"/>
          </a:p>
          <a:p>
            <a:r>
              <a:rPr lang="en-US" b="0" baseline="0" dirty="0"/>
              <a:t>Use the question on problem solving skills to review the student's improvement of their essential skills. Students will have learned to interpret different kinds of data to conclude about how we lived.</a:t>
            </a:r>
          </a:p>
          <a:p>
            <a:endParaRPr lang="en-US" b="0" baseline="0" dirty="0"/>
          </a:p>
          <a:p>
            <a:r>
              <a:rPr lang="en-US" b="0" baseline="0" dirty="0"/>
              <a:t>The last question is an opportunity for students to share their enthusiasm for archaeology. For additional notes, please see the teachers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In addition, at this point try to highlight how cross-curricular STEM is. Students may have used subject knowledge from Science, Geography, Cooking and Nutrition, Textiles, History and Maths, all in an Engineering context!</a:t>
            </a:r>
            <a:endParaRPr lang="en-US" dirty="0"/>
          </a:p>
          <a:p>
            <a:endParaRPr lang="en-US"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7</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a:prstGeom prst="rect">
            <a:avLst/>
          </a:prstGeo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prstGeom prst="rect">
            <a:avLst/>
          </a:prstGeo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a:prstGeom prst="rect">
            <a:avLst/>
          </a:prstGeo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a:prstGeom prst="rect">
            <a:avLst/>
          </a:prstGeo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a:prstGeom prst="rect">
            <a:avLst/>
          </a:prstGeo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a:prstGeom prst="rect">
            <a:avLst/>
          </a:prstGeo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a:prstGeom prst="rect">
            <a:avLst/>
          </a:prstGeo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a:prstGeom prst="rect">
            <a:avLst/>
          </a:prstGeo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a:prstGeom prst="rect">
            <a:avLst/>
          </a:prstGeo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a:prstGeom prst="rect">
            <a:avLst/>
          </a:prstGeo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a:prstGeom prst="rect">
            <a:avLst/>
          </a:prstGeo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3BFF80EF-EB7A-C541-BE33-10CB4E4B2F3D}"/>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0"/>
            <a:ext cx="12192000" cy="1866900"/>
          </a:xfrm>
          <a:prstGeom prst="rect">
            <a:avLst/>
          </a:prstGeom>
        </p:spPr>
      </p:pic>
      <p:sp>
        <p:nvSpPr>
          <p:cNvPr id="9" name="TextBox 8">
            <a:extLst>
              <a:ext uri="{FF2B5EF4-FFF2-40B4-BE49-F238E27FC236}">
                <a16:creationId xmlns:a16="http://schemas.microsoft.com/office/drawing/2014/main" id="{2C310321-CA4A-9E4B-BAC3-404C9E2B8E96}"/>
              </a:ext>
            </a:extLst>
          </p:cNvPr>
          <p:cNvSpPr txBox="1"/>
          <p:nvPr userDrawn="1"/>
        </p:nvSpPr>
        <p:spPr>
          <a:xfrm>
            <a:off x="2520000" y="1440000"/>
            <a:ext cx="7940233" cy="33566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MAKING HISTORY</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3fFPRKMXALY?feature=oembed"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a:prstGeom prst="rect">
            <a:avLst/>
          </a:prstGeom>
        </p:spPr>
        <p:txBody>
          <a:bodyPr/>
          <a:lstStyle/>
          <a:p>
            <a:r>
              <a:rPr lang="en-US" sz="3000" dirty="0">
                <a:latin typeface="+mj-lt"/>
              </a:rPr>
              <a:t>Making History</a:t>
            </a:r>
          </a:p>
        </p:txBody>
      </p:sp>
      <p:pic>
        <p:nvPicPr>
          <p:cNvPr id="2" name="Picture 1"/>
          <p:cNvPicPr>
            <a:picLocks noChangeAspect="1"/>
          </p:cNvPicPr>
          <p:nvPr/>
        </p:nvPicPr>
        <p:blipFill rotWithShape="1">
          <a:blip r:embed="rId3"/>
          <a:srcRect l="9382" t="42346" r="7614" b="13331"/>
          <a:stretch/>
        </p:blipFill>
        <p:spPr>
          <a:xfrm>
            <a:off x="292560" y="2984740"/>
            <a:ext cx="11442240" cy="3435263"/>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10726258" cy="269561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p>
          <a:p>
            <a:pPr>
              <a:spcAft>
                <a:spcPts val="600"/>
              </a:spcAft>
            </a:pPr>
            <a:r>
              <a:rPr lang="en-GB" sz="2000" b="1" dirty="0">
                <a:solidFill>
                  <a:schemeClr val="accent4"/>
                </a:solidFill>
                <a:latin typeface="Arial" panose="020B0604020202020204" pitchFamily="34" charset="0"/>
                <a:cs typeface="Arial" panose="020B0604020202020204" pitchFamily="34" charset="0"/>
              </a:rPr>
              <a:t>In this lesson you will learn how:</a:t>
            </a:r>
          </a:p>
          <a:p>
            <a:pPr marL="342900" lvl="0" indent="-342900">
              <a:spcAft>
                <a:spcPts val="600"/>
              </a:spcAft>
              <a:buClr>
                <a:srgbClr val="3DAC4D"/>
              </a:buClr>
              <a:buFont typeface="Arial" panose="020B0604020202020204" pitchFamily="34" charset="0"/>
              <a:buChar char="•"/>
            </a:pPr>
            <a:r>
              <a:rPr lang="en-GB" sz="2000" dirty="0">
                <a:solidFill>
                  <a:schemeClr val="accent4"/>
                </a:solidFill>
                <a:latin typeface="Arial" panose="020B0604020202020204" pitchFamily="34" charset="0"/>
                <a:cs typeface="Arial" panose="020B0604020202020204" pitchFamily="34" charset="0"/>
              </a:rPr>
              <a:t>Archaeological processes help us to understand how habitats change;</a:t>
            </a:r>
          </a:p>
          <a:p>
            <a:pPr marL="342900" lvl="0" indent="-342900">
              <a:spcAft>
                <a:spcPts val="1500"/>
              </a:spcAft>
              <a:buClr>
                <a:srgbClr val="3DAC4D"/>
              </a:buClr>
              <a:buFont typeface="Arial" panose="020B0604020202020204" pitchFamily="34" charset="0"/>
              <a:buChar char="•"/>
            </a:pPr>
            <a:r>
              <a:rPr lang="en-GB" sz="2000" dirty="0">
                <a:solidFill>
                  <a:schemeClr val="accent4"/>
                </a:solidFill>
                <a:latin typeface="Arial" panose="020B0604020202020204" pitchFamily="34" charset="0"/>
                <a:cs typeface="Arial" panose="020B0604020202020204" pitchFamily="34" charset="0"/>
              </a:rPr>
              <a:t>To interpret archaeological data to to find out how humans lived in the past and impacted on their surroundings.</a:t>
            </a:r>
          </a:p>
          <a:p>
            <a:pPr lvl="0"/>
            <a:r>
              <a:rPr lang="en-GB" sz="2000" dirty="0">
                <a:solidFill>
                  <a:schemeClr val="accent4"/>
                </a:solidFill>
                <a:latin typeface="Arial" panose="020B0604020202020204" pitchFamily="34" charset="0"/>
                <a:cs typeface="Arial" panose="020B0604020202020204" pitchFamily="34" charset="0"/>
              </a:rPr>
              <a:t>You will focus on the essential skill of </a:t>
            </a:r>
            <a:r>
              <a:rPr lang="en-GB" sz="2000" b="1" dirty="0">
                <a:solidFill>
                  <a:schemeClr val="accent4"/>
                </a:solidFill>
                <a:latin typeface="Arial" panose="020B0604020202020204" pitchFamily="34" charset="0"/>
                <a:cs typeface="Arial" panose="020B0604020202020204" pitchFamily="34" charset="0"/>
              </a:rPr>
              <a:t>problem-solving</a:t>
            </a:r>
            <a:r>
              <a:rPr lang="en-GB" sz="2000" dirty="0">
                <a:solidFill>
                  <a:schemeClr val="accent4"/>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1" y="2264400"/>
            <a:ext cx="4391800" cy="4619213"/>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Archaeology and HS2</a:t>
            </a:r>
            <a:endParaRPr lang="en-GB" sz="2000" dirty="0">
              <a:solidFill>
                <a:schemeClr val="accent4"/>
              </a:solidFill>
              <a:latin typeface="Arial" panose="020B0604020202020204" pitchFamily="34" charset="0"/>
              <a:cs typeface="Arial" panose="020B0604020202020204" pitchFamily="34" charset="0"/>
            </a:endParaRPr>
          </a:p>
          <a:p>
            <a:pPr>
              <a:spcAft>
                <a:spcPts val="1500"/>
              </a:spcAft>
            </a:pPr>
            <a:r>
              <a:rPr lang="en-GB" sz="2000" dirty="0">
                <a:solidFill>
                  <a:schemeClr val="accent4"/>
                </a:solidFill>
                <a:latin typeface="Arial" panose="020B0604020202020204" pitchFamily="34" charset="0"/>
                <a:cs typeface="Arial" panose="020B0604020202020204" pitchFamily="34" charset="0"/>
              </a:rPr>
              <a:t>Watch the video to find out how HS2 is making history with the UK’s largest archaeological dig.</a:t>
            </a:r>
          </a:p>
          <a:p>
            <a:pPr marL="342900" indent="-342900">
              <a:spcAft>
                <a:spcPts val="600"/>
              </a:spcAft>
              <a:buClr>
                <a:srgbClr val="3EAC4D"/>
              </a:buClr>
              <a:buFont typeface="Arial"/>
              <a:buChar char="•"/>
            </a:pPr>
            <a:r>
              <a:rPr lang="en-GB" sz="2000" dirty="0">
                <a:solidFill>
                  <a:schemeClr val="accent4"/>
                </a:solidFill>
                <a:latin typeface="Arial" panose="020B0604020202020204" pitchFamily="34" charset="0"/>
                <a:cs typeface="Arial" panose="020B0604020202020204" pitchFamily="34" charset="0"/>
              </a:rPr>
              <a:t>How do Archaeologists find out about the past?</a:t>
            </a:r>
          </a:p>
          <a:p>
            <a:pPr marL="342900" indent="-342900">
              <a:spcAft>
                <a:spcPts val="600"/>
              </a:spcAft>
              <a:buClr>
                <a:srgbClr val="3EAC4D"/>
              </a:buClr>
              <a:buFont typeface="Arial"/>
              <a:buChar char="•"/>
            </a:pPr>
            <a:r>
              <a:rPr lang="en-GB" sz="2000" dirty="0">
                <a:solidFill>
                  <a:schemeClr val="accent4"/>
                </a:solidFill>
                <a:latin typeface="Arial" panose="020B0604020202020204" pitchFamily="34" charset="0"/>
                <a:cs typeface="Arial" panose="020B0604020202020204" pitchFamily="34" charset="0"/>
              </a:rPr>
              <a:t>Why is archaeology important?</a:t>
            </a:r>
          </a:p>
          <a:p>
            <a:pPr marL="342900" indent="-342900">
              <a:spcAft>
                <a:spcPts val="600"/>
              </a:spcAft>
              <a:buClr>
                <a:srgbClr val="3EAC4D"/>
              </a:buClr>
              <a:buFont typeface="Arial"/>
              <a:buChar char="•"/>
            </a:pPr>
            <a:r>
              <a:rPr lang="en-US" sz="2000" dirty="0">
                <a:solidFill>
                  <a:schemeClr val="accent4"/>
                </a:solidFill>
                <a:latin typeface="Arial" panose="020B0604020202020204" pitchFamily="34" charset="0"/>
                <a:cs typeface="Arial" panose="020B0604020202020204" pitchFamily="34" charset="0"/>
              </a:rPr>
              <a:t>Why is HS2 a unique opportunity for Archaeologists?</a:t>
            </a: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3" name="Online Media 2" descr="HS2: A train through time">
            <a:hlinkClick r:id="" action="ppaction://media"/>
            <a:extLst>
              <a:ext uri="{FF2B5EF4-FFF2-40B4-BE49-F238E27FC236}">
                <a16:creationId xmlns:a16="http://schemas.microsoft.com/office/drawing/2014/main" id="{2B160D55-3D8A-FA4B-95FF-7E02E31FBEF6}"/>
              </a:ext>
            </a:extLst>
          </p:cNvPr>
          <p:cNvPicPr>
            <a:picLocks noRot="1" noChangeAspect="1"/>
          </p:cNvPicPr>
          <p:nvPr>
            <a:videoFile r:link="rId1"/>
          </p:nvPr>
        </p:nvPicPr>
        <p:blipFill>
          <a:blip r:embed="rId4"/>
          <a:stretch>
            <a:fillRect/>
          </a:stretch>
        </p:blipFill>
        <p:spPr>
          <a:xfrm>
            <a:off x="5664201" y="2986088"/>
            <a:ext cx="6070599" cy="3414712"/>
          </a:xfrm>
          <a:prstGeom prst="rect">
            <a:avLst/>
          </a:prstGeom>
        </p:spPr>
      </p:pic>
    </p:spTree>
    <p:extLst>
      <p:ext uri="{BB962C8B-B14F-4D97-AF65-F5344CB8AC3E}">
        <p14:creationId xmlns:p14="http://schemas.microsoft.com/office/powerpoint/2010/main" val="3130010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7860487" cy="5157822"/>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Pollen Analysis </a:t>
            </a:r>
          </a:p>
          <a:p>
            <a:pPr>
              <a:spcAft>
                <a:spcPts val="1500"/>
              </a:spcAft>
            </a:pPr>
            <a:r>
              <a:rPr lang="en-US" sz="2000" dirty="0">
                <a:solidFill>
                  <a:schemeClr val="accent4"/>
                </a:solidFill>
                <a:latin typeface="Arial" panose="020B0604020202020204" pitchFamily="34" charset="0"/>
                <a:cs typeface="Arial" panose="020B0604020202020204" pitchFamily="34" charset="0"/>
              </a:rPr>
              <a:t>As you will have seen in the video, Archaeologists find out how we lived in the past. They also find out how our environment changes over time. </a:t>
            </a:r>
          </a:p>
          <a:p>
            <a:pPr>
              <a:spcAft>
                <a:spcPts val="1500"/>
              </a:spcAft>
            </a:pPr>
            <a:r>
              <a:rPr lang="en-US" sz="2000" dirty="0">
                <a:solidFill>
                  <a:schemeClr val="accent4"/>
                </a:solidFill>
                <a:latin typeface="Arial" panose="020B0604020202020204" pitchFamily="34" charset="0"/>
                <a:cs typeface="Arial" panose="020B0604020202020204" pitchFamily="34" charset="0"/>
              </a:rPr>
              <a:t>Archaeologists can see how the varieties and number of plants has changed by measuring the variety and number of pollen grains as they dig deeper into the soil.</a:t>
            </a:r>
          </a:p>
          <a:p>
            <a:pPr>
              <a:spcAft>
                <a:spcPts val="600"/>
              </a:spcAft>
            </a:pPr>
            <a:r>
              <a:rPr lang="en-US" sz="2000" b="1" dirty="0">
                <a:solidFill>
                  <a:schemeClr val="accent4"/>
                </a:solidFill>
                <a:latin typeface="Arial" panose="020B0604020202020204" pitchFamily="34" charset="0"/>
                <a:cs typeface="Arial" panose="020B0604020202020204" pitchFamily="34" charset="0"/>
              </a:rPr>
              <a:t>Complete Challenge 1: Using Pollen Analysis</a:t>
            </a:r>
          </a:p>
          <a:p>
            <a:pPr>
              <a:spcAft>
                <a:spcPts val="1500"/>
              </a:spcAft>
            </a:pPr>
            <a:r>
              <a:rPr lang="en-US" sz="2000" dirty="0">
                <a:solidFill>
                  <a:schemeClr val="accent4"/>
                </a:solidFill>
                <a:latin typeface="Arial" panose="020B0604020202020204" pitchFamily="34" charset="0"/>
                <a:cs typeface="Arial" panose="020B0604020202020204" pitchFamily="34" charset="0"/>
              </a:rPr>
              <a:t>Read the diagram and then answer questions a) and b) on the worksheet.</a:t>
            </a:r>
          </a:p>
          <a:p>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17890" t="1180" r="15892" b="3258"/>
          <a:stretch/>
        </p:blipFill>
        <p:spPr bwMode="auto">
          <a:xfrm>
            <a:off x="9829709" y="2093162"/>
            <a:ext cx="1905091" cy="1841081"/>
          </a:xfrm>
          <a:prstGeom prst="rect">
            <a:avLst/>
          </a:prstGeom>
          <a:noFill/>
          <a:ln>
            <a:noFill/>
          </a:ln>
          <a:extLst>
            <a:ext uri="{53640926-AAD7-44d8-BBD7-CCE9431645EC}">
              <a14:shadowObscured xmlns:a14="http://schemas.microsoft.com/office/drawing/2010/main" xmlns=""/>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16684" t="2171" r="21566" b="4814"/>
          <a:stretch/>
        </p:blipFill>
        <p:spPr bwMode="auto">
          <a:xfrm>
            <a:off x="9829709" y="4436629"/>
            <a:ext cx="1905091" cy="1921645"/>
          </a:xfrm>
          <a:prstGeom prst="rect">
            <a:avLst/>
          </a:prstGeom>
          <a:noFill/>
          <a:ln>
            <a:noFill/>
          </a:ln>
          <a:extLst>
            <a:ext uri="{53640926-AAD7-44d8-BBD7-CCE9431645EC}">
              <a14:shadowObscured xmlns:a14="http://schemas.microsoft.com/office/drawing/2010/main" xmlns=""/>
            </a:ext>
          </a:extLst>
        </p:spPr>
      </p:pic>
      <p:sp>
        <p:nvSpPr>
          <p:cNvPr id="7" name="Rectangle 6"/>
          <p:cNvSpPr/>
          <p:nvPr/>
        </p:nvSpPr>
        <p:spPr>
          <a:xfrm>
            <a:off x="9713620" y="3938653"/>
            <a:ext cx="1717359" cy="323165"/>
          </a:xfrm>
          <a:prstGeom prst="rect">
            <a:avLst/>
          </a:prstGeom>
        </p:spPr>
        <p:txBody>
          <a:bodyPr wrap="square">
            <a:spAutoFit/>
          </a:bodyPr>
          <a:lstStyle/>
          <a:p>
            <a:r>
              <a:rPr lang="en-US" sz="1500" b="1" dirty="0">
                <a:solidFill>
                  <a:srgbClr val="3DAC4D"/>
                </a:solidFill>
                <a:latin typeface="Arial" panose="020B0604020202020204" pitchFamily="34" charset="0"/>
                <a:cs typeface="Arial" panose="020B0604020202020204" pitchFamily="34" charset="0"/>
              </a:rPr>
              <a:t>Example 1 </a:t>
            </a:r>
          </a:p>
        </p:txBody>
      </p:sp>
      <p:sp>
        <p:nvSpPr>
          <p:cNvPr id="9" name="Rectangle 8">
            <a:extLst>
              <a:ext uri="{FF2B5EF4-FFF2-40B4-BE49-F238E27FC236}">
                <a16:creationId xmlns:a16="http://schemas.microsoft.com/office/drawing/2014/main" id="{28812285-FBCC-B344-8282-3872E65D115F}"/>
              </a:ext>
            </a:extLst>
          </p:cNvPr>
          <p:cNvSpPr/>
          <p:nvPr/>
        </p:nvSpPr>
        <p:spPr>
          <a:xfrm>
            <a:off x="9713620" y="6367528"/>
            <a:ext cx="1717359" cy="323165"/>
          </a:xfrm>
          <a:prstGeom prst="rect">
            <a:avLst/>
          </a:prstGeom>
        </p:spPr>
        <p:txBody>
          <a:bodyPr wrap="square">
            <a:spAutoFit/>
          </a:bodyPr>
          <a:lstStyle/>
          <a:p>
            <a:r>
              <a:rPr lang="en-US" sz="1500" b="1" dirty="0">
                <a:solidFill>
                  <a:srgbClr val="3DAC4D"/>
                </a:solidFill>
                <a:latin typeface="Arial" panose="020B0604020202020204" pitchFamily="34" charset="0"/>
                <a:cs typeface="Arial" panose="020B0604020202020204" pitchFamily="34" charset="0"/>
              </a:rPr>
              <a:t>Example 2 </a:t>
            </a:r>
          </a:p>
        </p:txBody>
      </p:sp>
    </p:spTree>
    <p:extLst>
      <p:ext uri="{BB962C8B-B14F-4D97-AF65-F5344CB8AC3E}">
        <p14:creationId xmlns:p14="http://schemas.microsoft.com/office/powerpoint/2010/main" val="1173326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5917388" cy="5157822"/>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Making history</a:t>
            </a:r>
            <a:endParaRPr lang="en-GB" sz="2000" dirty="0">
              <a:solidFill>
                <a:schemeClr val="accent4"/>
              </a:solidFill>
              <a:latin typeface="Arial" panose="020B0604020202020204" pitchFamily="34" charset="0"/>
              <a:cs typeface="Arial" panose="020B0604020202020204" pitchFamily="34" charset="0"/>
            </a:endParaRPr>
          </a:p>
          <a:p>
            <a:pPr>
              <a:spcAft>
                <a:spcPts val="1200"/>
              </a:spcAft>
            </a:pPr>
            <a:r>
              <a:rPr lang="en-GB" sz="2000" dirty="0">
                <a:solidFill>
                  <a:schemeClr val="accent4"/>
                </a:solidFill>
                <a:latin typeface="Arial" panose="020B0604020202020204" pitchFamily="34" charset="0"/>
                <a:cs typeface="Arial" panose="020B0604020202020204" pitchFamily="34" charset="0"/>
              </a:rPr>
              <a:t>In Challenge 1 we saw how habitats change over time due to the natural process of succession.</a:t>
            </a:r>
            <a:endParaRPr lang="en-US" sz="2000" dirty="0">
              <a:solidFill>
                <a:schemeClr val="accent4"/>
              </a:solidFill>
              <a:latin typeface="Arial" panose="020B0604020202020204" pitchFamily="34" charset="0"/>
              <a:cs typeface="Arial" panose="020B0604020202020204" pitchFamily="34" charset="0"/>
            </a:endParaRPr>
          </a:p>
          <a:p>
            <a:pPr>
              <a:spcAft>
                <a:spcPts val="1200"/>
              </a:spcAft>
            </a:pPr>
            <a:r>
              <a:rPr lang="en-US" sz="2000" dirty="0">
                <a:solidFill>
                  <a:schemeClr val="accent4"/>
                </a:solidFill>
                <a:latin typeface="Arial" panose="020B0604020202020204" pitchFamily="34" charset="0"/>
                <a:cs typeface="Arial" panose="020B0604020202020204" pitchFamily="34" charset="0"/>
              </a:rPr>
              <a:t>Human activity can also have an impact on habitats. Pollen analysis can help us understand how humans have changed the environment. Using this data we can also better understand how objects were used and how people lived. </a:t>
            </a:r>
          </a:p>
          <a:p>
            <a:pPr>
              <a:spcAft>
                <a:spcPts val="400"/>
              </a:spcAft>
            </a:pPr>
            <a:r>
              <a:rPr lang="en-US" sz="2000" b="1" dirty="0">
                <a:solidFill>
                  <a:schemeClr val="accent4"/>
                </a:solidFill>
                <a:latin typeface="Arial" panose="020B0604020202020204" pitchFamily="34" charset="0"/>
                <a:cs typeface="Arial" panose="020B0604020202020204" pitchFamily="34" charset="0"/>
              </a:rPr>
              <a:t>Complete Challenge 2: Making History</a:t>
            </a:r>
          </a:p>
          <a:p>
            <a:r>
              <a:rPr lang="en-US" sz="2000" dirty="0">
                <a:solidFill>
                  <a:schemeClr val="accent4"/>
                </a:solidFill>
                <a:latin typeface="Arial" panose="020B0604020202020204" pitchFamily="34" charset="0"/>
                <a:cs typeface="Arial" panose="020B0604020202020204" pitchFamily="34" charset="0"/>
              </a:rPr>
              <a:t>Answer questions a) to f) by interpreting the graph and data on the worksheet.</a:t>
            </a:r>
          </a:p>
          <a:p>
            <a:pPr>
              <a:spcAft>
                <a:spcPts val="1500"/>
              </a:spcAft>
            </a:pPr>
            <a:endParaRPr lang="en-US" sz="2000" dirty="0">
              <a:solidFill>
                <a:schemeClr val="accent4"/>
              </a:solidFill>
              <a:latin typeface="Arial" panose="020B0604020202020204" pitchFamily="34" charset="0"/>
              <a:cs typeface="Arial" panose="020B0604020202020204" pitchFamily="34" charset="0"/>
            </a:endParaRPr>
          </a:p>
          <a:p>
            <a:endParaRPr lang="en-US" sz="2000" b="1" dirty="0">
              <a:solidFill>
                <a:schemeClr val="accent4"/>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34117" t="10835" r="9522" b="2650"/>
          <a:stretch/>
        </p:blipFill>
        <p:spPr>
          <a:xfrm>
            <a:off x="7114787" y="2858244"/>
            <a:ext cx="4620013" cy="3542556"/>
          </a:xfrm>
          <a:prstGeom prst="rect">
            <a:avLst/>
          </a:prstGeom>
        </p:spPr>
      </p:pic>
    </p:spTree>
    <p:extLst>
      <p:ext uri="{BB962C8B-B14F-4D97-AF65-F5344CB8AC3E}">
        <p14:creationId xmlns:p14="http://schemas.microsoft.com/office/powerpoint/2010/main" val="9608114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Users:jctame:Downloads:Iron Age Beehive Quern.JPG"/>
          <p:cNvPicPr/>
          <p:nvPr/>
        </p:nvPicPr>
        <p:blipFill rotWithShape="1">
          <a:blip r:embed="rId3" cstate="print">
            <a:extLst>
              <a:ext uri="{28A0092B-C50C-407E-A947-70E740481C1C}">
                <a14:useLocalDpi xmlns:a14="http://schemas.microsoft.com/office/drawing/2010/main" val="0"/>
              </a:ext>
            </a:extLst>
          </a:blip>
          <a:srcRect l="274" t="600" r="4121" b="3426"/>
          <a:stretch/>
        </p:blipFill>
        <p:spPr bwMode="auto">
          <a:xfrm>
            <a:off x="7652576" y="3042685"/>
            <a:ext cx="1996090" cy="1606317"/>
          </a:xfrm>
          <a:prstGeom prst="rect">
            <a:avLst/>
          </a:prstGeom>
          <a:noFill/>
          <a:ln>
            <a:noFill/>
          </a:ln>
        </p:spPr>
      </p:pic>
      <p:pic>
        <p:nvPicPr>
          <p:cNvPr id="10" name="Picture 9">
            <a:extLst>
              <a:ext uri="{FF2B5EF4-FFF2-40B4-BE49-F238E27FC236}">
                <a16:creationId xmlns:a16="http://schemas.microsoft.com/office/drawing/2014/main" id="{D66B0072-6DD4-414E-ACDB-F534ACFEAF5F}"/>
              </a:ext>
            </a:extLst>
          </p:cNvPr>
          <p:cNvPicPr/>
          <p:nvPr/>
        </p:nvPicPr>
        <p:blipFill rotWithShape="1">
          <a:blip r:embed="rId4" cstate="print">
            <a:extLst>
              <a:ext uri="{28A0092B-C50C-407E-A947-70E740481C1C}">
                <a14:useLocalDpi xmlns:a14="http://schemas.microsoft.com/office/drawing/2010/main" val="0"/>
              </a:ext>
            </a:extLst>
          </a:blip>
          <a:srcRect t="3201" b="6969"/>
          <a:stretch/>
        </p:blipFill>
        <p:spPr bwMode="auto">
          <a:xfrm>
            <a:off x="9744637" y="3042685"/>
            <a:ext cx="1996090" cy="1606317"/>
          </a:xfrm>
          <a:prstGeom prst="rect">
            <a:avLst/>
          </a:prstGeom>
          <a:noFill/>
          <a:ln>
            <a:noFill/>
          </a:ln>
        </p:spPr>
      </p:pic>
      <p:pic>
        <p:nvPicPr>
          <p:cNvPr id="13" name="Picture 12">
            <a:extLst>
              <a:ext uri="{FF2B5EF4-FFF2-40B4-BE49-F238E27FC236}">
                <a16:creationId xmlns:a16="http://schemas.microsoft.com/office/drawing/2014/main" id="{5ED3E6F2-CB63-5C46-8B10-4FADD57685A1}"/>
              </a:ext>
            </a:extLst>
          </p:cNvPr>
          <p:cNvPicPr/>
          <p:nvPr/>
        </p:nvPicPr>
        <p:blipFill rotWithShape="1">
          <a:blip r:embed="rId5">
            <a:extLst>
              <a:ext uri="{28A0092B-C50C-407E-A947-70E740481C1C}">
                <a14:useLocalDpi xmlns:a14="http://schemas.microsoft.com/office/drawing/2010/main" val="0"/>
              </a:ext>
            </a:extLst>
          </a:blip>
          <a:srcRect l="19113" t="11969" r="3711" b="9159"/>
          <a:stretch/>
        </p:blipFill>
        <p:spPr bwMode="auto">
          <a:xfrm>
            <a:off x="7652576" y="4746357"/>
            <a:ext cx="1996090" cy="1673694"/>
          </a:xfrm>
          <a:prstGeom prst="rect">
            <a:avLst/>
          </a:prstGeom>
          <a:noFill/>
          <a:ln>
            <a:noFill/>
          </a:ln>
        </p:spPr>
      </p:pic>
      <p:pic>
        <p:nvPicPr>
          <p:cNvPr id="14" name="Picture 13">
            <a:extLst>
              <a:ext uri="{FF2B5EF4-FFF2-40B4-BE49-F238E27FC236}">
                <a16:creationId xmlns:a16="http://schemas.microsoft.com/office/drawing/2014/main" id="{E4215515-359A-AA42-957B-C77B68E89BE4}"/>
              </a:ext>
            </a:extLst>
          </p:cNvPr>
          <p:cNvPicPr/>
          <p:nvPr/>
        </p:nvPicPr>
        <p:blipFill rotWithShape="1">
          <a:blip r:embed="rId6" cstate="print">
            <a:extLst>
              <a:ext uri="{28A0092B-C50C-407E-A947-70E740481C1C}">
                <a14:useLocalDpi xmlns:a14="http://schemas.microsoft.com/office/drawing/2010/main" val="0"/>
              </a:ext>
            </a:extLst>
          </a:blip>
          <a:srcRect t="11104"/>
          <a:stretch/>
        </p:blipFill>
        <p:spPr bwMode="auto">
          <a:xfrm>
            <a:off x="9744637" y="4746357"/>
            <a:ext cx="1996090" cy="1673694"/>
          </a:xfrm>
          <a:prstGeom prst="rect">
            <a:avLst/>
          </a:prstGeom>
          <a:noFill/>
          <a:ln>
            <a:noFill/>
          </a:ln>
        </p:spPr>
      </p:pic>
      <p:pic>
        <p:nvPicPr>
          <p:cNvPr id="5" name="Picture 4">
            <a:extLst>
              <a:ext uri="{FF2B5EF4-FFF2-40B4-BE49-F238E27FC236}">
                <a16:creationId xmlns:a16="http://schemas.microsoft.com/office/drawing/2014/main" id="{E379DBB1-9D66-9E4A-A4FD-78EE8AAD724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4158" y="2563112"/>
            <a:ext cx="6182259" cy="4051300"/>
          </a:xfrm>
          <a:prstGeom prst="rect">
            <a:avLst/>
          </a:prstGeom>
        </p:spPr>
      </p:pic>
      <p:sp>
        <p:nvSpPr>
          <p:cNvPr id="4" name="Title 3"/>
          <p:cNvSpPr>
            <a:spLocks noGrp="1"/>
          </p:cNvSpPr>
          <p:nvPr>
            <p:ph type="title" idx="4294967295"/>
          </p:nvPr>
        </p:nvSpPr>
        <p:spPr>
          <a:xfrm>
            <a:off x="1069200" y="2264400"/>
            <a:ext cx="3367351" cy="842963"/>
          </a:xfrm>
          <a:prstGeom prst="rect">
            <a:avLst/>
          </a:prstGeom>
        </p:spPr>
        <p:txBody>
          <a:bodyPr/>
          <a:lstStyle/>
          <a:p>
            <a:r>
              <a:rPr lang="en-US" sz="3000" dirty="0">
                <a:latin typeface="+mj-lt"/>
              </a:rPr>
              <a:t>Making history</a:t>
            </a:r>
          </a:p>
        </p:txBody>
      </p:sp>
    </p:spTree>
    <p:extLst>
      <p:ext uri="{BB962C8B-B14F-4D97-AF65-F5344CB8AC3E}">
        <p14:creationId xmlns:p14="http://schemas.microsoft.com/office/powerpoint/2010/main" val="21587413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10726258" cy="2657138"/>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Plenary</a:t>
            </a:r>
            <a:endParaRPr lang="en-GB" sz="2000" dirty="0"/>
          </a:p>
          <a:p>
            <a:pPr marL="342900" lvl="0" indent="-342900">
              <a:spcAft>
                <a:spcPts val="600"/>
              </a:spcAft>
              <a:buClr>
                <a:srgbClr val="3DAC4D"/>
              </a:buClr>
              <a:buFont typeface="Arial"/>
              <a:buChar char="•"/>
            </a:pPr>
            <a:r>
              <a:rPr lang="en-GB" sz="2000" dirty="0">
                <a:solidFill>
                  <a:schemeClr val="accent4"/>
                </a:solidFill>
                <a:latin typeface="Arial" panose="020B0604020202020204" pitchFamily="34" charset="0"/>
                <a:cs typeface="Arial" panose="020B0604020202020204" pitchFamily="34" charset="0"/>
              </a:rPr>
              <a:t>How do archaeological processes help us to understand the past?</a:t>
            </a:r>
          </a:p>
          <a:p>
            <a:pPr marL="342900" lvl="0" indent="-342900">
              <a:spcAft>
                <a:spcPts val="600"/>
              </a:spcAft>
              <a:buClr>
                <a:srgbClr val="3DAC4D"/>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 use problem-solving as an Archaeologist?</a:t>
            </a:r>
          </a:p>
          <a:p>
            <a:pPr marL="342900" lvl="0" indent="-342900">
              <a:spcAft>
                <a:spcPts val="600"/>
              </a:spcAft>
              <a:buClr>
                <a:srgbClr val="3DAC4D"/>
              </a:buClr>
              <a:buFont typeface="Arial"/>
              <a:buChar char="•"/>
            </a:pPr>
            <a:r>
              <a:rPr lang="en-GB" sz="2000" dirty="0">
                <a:solidFill>
                  <a:schemeClr val="accent4"/>
                </a:solidFill>
                <a:latin typeface="Arial" panose="020B0604020202020204" pitchFamily="34" charset="0"/>
                <a:cs typeface="Arial" panose="020B0604020202020204" pitchFamily="34" charset="0"/>
              </a:rPr>
              <a:t>What role does science play in understanding history?</a:t>
            </a:r>
          </a:p>
          <a:p>
            <a:pPr marL="342900" lvl="0" indent="-342900">
              <a:spcAft>
                <a:spcPts val="600"/>
              </a:spcAft>
              <a:buClr>
                <a:srgbClr val="3DAC4D"/>
              </a:buClr>
              <a:buFont typeface="Arial"/>
              <a:buChar char="•"/>
            </a:pPr>
            <a:r>
              <a:rPr lang="en-GB" sz="2000" dirty="0">
                <a:solidFill>
                  <a:schemeClr val="accent4"/>
                </a:solidFill>
                <a:latin typeface="Arial" panose="020B0604020202020204" pitchFamily="34" charset="0"/>
                <a:cs typeface="Arial" panose="020B0604020202020204" pitchFamily="34" charset="0"/>
              </a:rPr>
              <a:t>From which other subjects did you use subject knowledge?</a:t>
            </a:r>
          </a:p>
          <a:p>
            <a:pPr marL="342900" lvl="0" indent="-342900">
              <a:spcAft>
                <a:spcPts val="600"/>
              </a:spcAft>
              <a:buClr>
                <a:srgbClr val="3DAC4D"/>
              </a:buClr>
              <a:buFont typeface="Arial"/>
              <a:buChar char="•"/>
            </a:pPr>
            <a:r>
              <a:rPr lang="en-GB" sz="2000" dirty="0">
                <a:solidFill>
                  <a:schemeClr val="accent4"/>
                </a:solidFill>
                <a:latin typeface="Arial" panose="020B0604020202020204" pitchFamily="34" charset="0"/>
                <a:cs typeface="Arial" panose="020B0604020202020204" pitchFamily="34" charset="0"/>
              </a:rPr>
              <a:t>Did you enjoy being an Archaeologist?</a:t>
            </a:r>
          </a:p>
        </p:txBody>
      </p:sp>
    </p:spTree>
    <p:extLst>
      <p:ext uri="{BB962C8B-B14F-4D97-AF65-F5344CB8AC3E}">
        <p14:creationId xmlns:p14="http://schemas.microsoft.com/office/powerpoint/2010/main" val="310496056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34F4AE69C21E498F9B1184519BB9AF" ma:contentTypeVersion="7" ma:contentTypeDescription="Create a new document." ma:contentTypeScope="" ma:versionID="90f8df66770fe6f7e47c2c0dfc3322a4">
  <xsd:schema xmlns:xsd="http://www.w3.org/2001/XMLSchema" xmlns:xs="http://www.w3.org/2001/XMLSchema" xmlns:p="http://schemas.microsoft.com/office/2006/metadata/properties" xmlns:ns2="78264dbd-4967-4750-8535-388aca79f18f" targetNamespace="http://schemas.microsoft.com/office/2006/metadata/properties" ma:root="true" ma:fieldsID="973ad8a9932ccf4182786832a2480b3d" ns2:_="">
    <xsd:import namespace="78264dbd-4967-4750-8535-388aca79f1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64dbd-4967-4750-8535-388aca79f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F44B3-AA9D-448D-964A-3AD013732D27}">
  <ds:schemaRefs>
    <ds:schemaRef ds:uri="http://schemas.microsoft.com/sharepoint/v3/contenttype/forms"/>
  </ds:schemaRefs>
</ds:datastoreItem>
</file>

<file path=customXml/itemProps2.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D93C0C5-961B-4F1B-BA65-6BE4A3686942}"/>
</file>

<file path=docProps/app.xml><?xml version="1.0" encoding="utf-8"?>
<Properties xmlns="http://schemas.openxmlformats.org/officeDocument/2006/extended-properties" xmlns:vt="http://schemas.openxmlformats.org/officeDocument/2006/docPropsVTypes">
  <Template>Presentation Template</Template>
  <TotalTime>9434</TotalTime>
  <Words>931</Words>
  <Application>Microsoft Macintosh PowerPoint</Application>
  <PresentationFormat>Widescreen</PresentationFormat>
  <Paragraphs>73</Paragraphs>
  <Slides>7</Slides>
  <Notes>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Fira Sans</vt:lpstr>
      <vt:lpstr>Mada</vt:lpstr>
      <vt:lpstr>Open Sans</vt:lpstr>
      <vt:lpstr>Open Sans Semibold</vt:lpstr>
      <vt:lpstr>1_HS2 PPT Theme</vt:lpstr>
      <vt:lpstr>2_HS2 PPT Theme</vt:lpstr>
      <vt:lpstr>Making History</vt:lpstr>
      <vt:lpstr>PowerPoint Presentation</vt:lpstr>
      <vt:lpstr>PowerPoint Presentation</vt:lpstr>
      <vt:lpstr>PowerPoint Presentation</vt:lpstr>
      <vt:lpstr>PowerPoint Presentation</vt:lpstr>
      <vt:lpstr>Making history</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Microsoft Office User</cp:lastModifiedBy>
  <cp:revision>340</cp:revision>
  <cp:lastPrinted>2020-11-19T12:19:07Z</cp:lastPrinted>
  <dcterms:created xsi:type="dcterms:W3CDTF">2018-06-19T10:55:36Z</dcterms:created>
  <dcterms:modified xsi:type="dcterms:W3CDTF">2020-11-26T09:42:15Z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0x0101007934F4AE69C21E498F9B1184519BB9AF</vt:lpwstr>
  </property>
</Properties>
</file>