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21"/>
  </p:notesMasterIdLst>
  <p:handoutMasterIdLst>
    <p:handoutMasterId r:id="rId22"/>
  </p:handoutMasterIdLst>
  <p:sldIdLst>
    <p:sldId id="436" r:id="rId6"/>
    <p:sldId id="383" r:id="rId7"/>
    <p:sldId id="384" r:id="rId8"/>
    <p:sldId id="424" r:id="rId9"/>
    <p:sldId id="428" r:id="rId10"/>
    <p:sldId id="429" r:id="rId11"/>
    <p:sldId id="430" r:id="rId12"/>
    <p:sldId id="431" r:id="rId13"/>
    <p:sldId id="433" r:id="rId14"/>
    <p:sldId id="432" r:id="rId15"/>
    <p:sldId id="415" r:id="rId16"/>
    <p:sldId id="434" r:id="rId17"/>
    <p:sldId id="422" r:id="rId18"/>
    <p:sldId id="414" r:id="rId19"/>
    <p:sldId id="435" r:id="rId20"/>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34"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 id="3" name="Lynda Taylor" initials="LT" lastIdx="2" clrIdx="3">
    <p:extLst>
      <p:ext uri="{19B8F6BF-5375-455C-9EA6-DF929625EA0E}">
        <p15:presenceInfo xmlns:p15="http://schemas.microsoft.com/office/powerpoint/2012/main" userId="S::LyndaT@zincmedia.com::556c8458-860a-4557-afa7-07162d7bb6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6C8"/>
    <a:srgbClr val="E50145"/>
    <a:srgbClr val="014A80"/>
    <a:srgbClr val="014A81"/>
    <a:srgbClr val="5FB9F5"/>
    <a:srgbClr val="994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14" autoAdjust="0"/>
    <p:restoredTop sz="59932" autoAdjust="0"/>
  </p:normalViewPr>
  <p:slideViewPr>
    <p:cSldViewPr snapToGrid="0">
      <p:cViewPr varScale="1">
        <p:scale>
          <a:sx n="69" d="100"/>
          <a:sy n="69" d="100"/>
        </p:scale>
        <p:origin x="856" y="192"/>
      </p:cViewPr>
      <p:guideLst>
        <p:guide orient="horz" pos="2160"/>
        <p:guide pos="3795"/>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676" y="7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15/12/2020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15/12/2020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9F5426-27A5-4531-AEAF-F216ECB52FC1}" type="slidenum">
              <a:rPr lang="en-GB" smtClean="0"/>
              <a:t>1</a:t>
            </a:fld>
            <a:endParaRPr lang="en-GB" dirty="0"/>
          </a:p>
        </p:txBody>
      </p:sp>
    </p:spTree>
    <p:extLst>
      <p:ext uri="{BB962C8B-B14F-4D97-AF65-F5344CB8AC3E}">
        <p14:creationId xmlns:p14="http://schemas.microsoft.com/office/powerpoint/2010/main" val="3913640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a:t>
            </a:r>
            <a:r>
              <a:rPr lang="en-GB" baseline="0" dirty="0"/>
              <a:t> 2: Help desk game</a:t>
            </a:r>
          </a:p>
          <a:p>
            <a:r>
              <a:rPr lang="en-GB" b="0" baseline="0" dirty="0"/>
              <a:t>Explain to the students that having tried out different styles of customer service, which behaviours make for good customer service? W</a:t>
            </a:r>
            <a:r>
              <a:rPr lang="en-US" b="0" baseline="0" dirty="0"/>
              <a:t>h</a:t>
            </a:r>
            <a:r>
              <a:rPr lang="en-GB" b="0" baseline="0" dirty="0" err="1"/>
              <a:t>ich</a:t>
            </a:r>
            <a:r>
              <a:rPr lang="en-GB" b="0" baseline="0" dirty="0"/>
              <a:t> behaviours make for bad customer service?</a:t>
            </a:r>
          </a:p>
          <a:p>
            <a:pPr marL="0" indent="0">
              <a:buFont typeface="Arial"/>
              <a:buNone/>
            </a:pPr>
            <a:r>
              <a:rPr lang="en-US" b="0" baseline="0" dirty="0"/>
              <a:t>Can you be too confident, too helpful or too friendly?</a:t>
            </a:r>
          </a:p>
          <a:p>
            <a:pPr marL="0" indent="0">
              <a:buFont typeface="Arial"/>
              <a:buNone/>
            </a:pPr>
            <a:r>
              <a:rPr lang="en-US" b="0" baseline="0" dirty="0"/>
              <a:t>What might it mean to behave professionally?</a:t>
            </a:r>
          </a:p>
          <a:p>
            <a:r>
              <a:rPr lang="en-GB" b="0" baseline="0" dirty="0"/>
              <a:t>Ask them if there is anything else they should consider, such as clothing, personal hygiene?</a:t>
            </a:r>
          </a:p>
          <a:p>
            <a:r>
              <a:rPr lang="en-GB" b="0" baseline="0" dirty="0"/>
              <a:t>Try the game one more time, focussing on a trip to Chesterfield. Students should now try out their best customer service skills.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could extend the activity at this point and change the attitude of the customer. They could be upset, angry, rude, or overly friendly. The Train Station Attendant should attempt to maintain their professional composure.</a:t>
            </a:r>
          </a:p>
          <a:p>
            <a:endParaRPr lang="en-GB"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3</a:t>
            </a:r>
            <a:r>
              <a:rPr lang="en-US" baseline="0" dirty="0"/>
              <a:t>: Job interview. </a:t>
            </a:r>
            <a:endParaRPr lang="en-US" dirty="0"/>
          </a:p>
          <a:p>
            <a:r>
              <a:rPr lang="en-GB" b="0" dirty="0"/>
              <a:t>Explain</a:t>
            </a:r>
            <a:r>
              <a:rPr lang="en-GB" b="0" baseline="0" dirty="0"/>
              <a:t> that having tried out being a Train Station Attendant, they will now be interviewing for the job.</a:t>
            </a:r>
          </a:p>
          <a:p>
            <a:r>
              <a:rPr lang="en-US" b="0" baseline="0" dirty="0"/>
              <a:t>Put the students into pairs and give each pair a slip of paper. Ask them to write an interview question on it. Alternatively, students can put up their hands instead of writing.</a:t>
            </a:r>
          </a:p>
          <a:p>
            <a:endParaRPr lang="en-US" b="0" baseline="0" dirty="0"/>
          </a:p>
          <a:p>
            <a:r>
              <a:rPr lang="en-US" b="0" baseline="0" dirty="0"/>
              <a:t>Collect the slips of paper and read each question out. Allow each pair a short time to discuss an answer before putting up their hand. Write each question on the whiteboard and discuss the answer.</a:t>
            </a:r>
          </a:p>
          <a:p>
            <a:endParaRPr lang="en-US" b="0" baseline="0" dirty="0"/>
          </a:p>
          <a:p>
            <a:r>
              <a:rPr lang="en-US" b="0" baseline="0" dirty="0"/>
              <a:t>After </a:t>
            </a:r>
            <a:r>
              <a:rPr lang="en-US" b="0" baseline="0" dirty="0" err="1"/>
              <a:t>workshopping</a:t>
            </a:r>
            <a:r>
              <a:rPr lang="en-US" b="0" baseline="0" dirty="0"/>
              <a:t> each answer, ask for volunteers to role </a:t>
            </a:r>
            <a:r>
              <a:rPr lang="en-GB" b="0" baseline="0" dirty="0"/>
              <a:t>play a job interview. You could do this in three different ways, depending on what is best for the students:</a:t>
            </a:r>
          </a:p>
          <a:p>
            <a:pPr marL="171450" indent="-171450">
              <a:buFont typeface="Arial"/>
              <a:buChar char="•"/>
            </a:pPr>
            <a:r>
              <a:rPr lang="en-GB" b="0" baseline="0" dirty="0"/>
              <a:t>Students could interview each other in pairs.</a:t>
            </a:r>
          </a:p>
          <a:p>
            <a:pPr marL="171450" indent="-171450">
              <a:buFont typeface="Arial"/>
              <a:buChar char="•"/>
            </a:pPr>
            <a:r>
              <a:rPr lang="en-GB" b="0" baseline="0" dirty="0"/>
              <a:t>A pair of students could interview each other at the front of the room.</a:t>
            </a:r>
          </a:p>
          <a:p>
            <a:pPr marL="171450" indent="-171450">
              <a:buFont typeface="Arial"/>
              <a:buChar char="•"/>
            </a:pPr>
            <a:r>
              <a:rPr lang="en-GB" b="0" baseline="0" dirty="0"/>
              <a:t>You could interview a student at the front of the room.</a:t>
            </a:r>
          </a:p>
          <a:p>
            <a:pPr marL="171450" indent="-171450">
              <a:buFont typeface="Arial"/>
              <a:buChar char="•"/>
            </a:pPr>
            <a:r>
              <a:rPr lang="en-GB" b="0" baseline="0" dirty="0"/>
              <a:t>They could interview you.</a:t>
            </a:r>
          </a:p>
          <a:p>
            <a:pPr marL="171450" indent="-171450">
              <a:buFont typeface="Arial"/>
              <a:buChar char="•"/>
            </a:pPr>
            <a:r>
              <a:rPr lang="en-GB" b="0" baseline="0" dirty="0"/>
              <a:t>You could interview another staff member.</a:t>
            </a:r>
          </a:p>
          <a:p>
            <a:pPr marL="171450" indent="-171450">
              <a:buFont typeface="Arial"/>
              <a:buChar char="•"/>
            </a:pPr>
            <a:endParaRPr lang="en-GB" b="0" baseline="0" dirty="0"/>
          </a:p>
          <a:p>
            <a:pPr marL="0" indent="0">
              <a:buFont typeface="Arial"/>
              <a:buNone/>
            </a:pPr>
            <a:r>
              <a:rPr lang="en-GB" b="0" baseline="0" dirty="0"/>
              <a:t>Make sure that students can see the questions that you have written on the board. Alternatively provide them with the Interview Questions Support Sheet. </a:t>
            </a:r>
          </a:p>
          <a:p>
            <a:pPr marL="171450" indent="-171450">
              <a:buFont typeface="Arial"/>
              <a:buChar char="•"/>
            </a:pPr>
            <a:endParaRPr lang="en-GB" b="0" baseline="0" dirty="0"/>
          </a:p>
          <a:p>
            <a:pPr marL="0" indent="0">
              <a:buFont typeface="Arial"/>
              <a:buNone/>
            </a:pPr>
            <a:r>
              <a:rPr lang="en-GB" b="0" baseline="0" dirty="0"/>
              <a:t>Freeze the interview at different points to discuss the interviewees answers, tone of voice, body language etc. If you are playing the interviewee, perhaps act out a good interview and a bad interview.</a:t>
            </a:r>
          </a:p>
          <a:p>
            <a:endParaRPr lang="en-GB" b="0" baseline="0" dirty="0"/>
          </a:p>
          <a:p>
            <a:r>
              <a:rPr lang="en-GB" b="0" baseline="0" dirty="0"/>
              <a:t>You could ask students to prepare answers to each question on the Interview Questions Support Sheet, if you wish to extend the time of the session. </a:t>
            </a:r>
          </a:p>
          <a:p>
            <a:endParaRPr lang="en-GB" b="0" baseline="0" dirty="0"/>
          </a:p>
          <a:p>
            <a:r>
              <a:rPr lang="en-GB" b="0" baseline="0" dirty="0"/>
              <a:t>Example Interview questions include:</a:t>
            </a:r>
          </a:p>
          <a:p>
            <a:pPr marL="171450" indent="-171450">
              <a:buFont typeface="Arial"/>
              <a:buChar char="•"/>
            </a:pPr>
            <a:r>
              <a:rPr lang="en-GB" b="0" baseline="0" dirty="0"/>
              <a:t>Why do you want this job?</a:t>
            </a:r>
          </a:p>
          <a:p>
            <a:pPr marL="171450" lvl="0" indent="-171450">
              <a:buFont typeface="Arial"/>
              <a:buChar char="•"/>
            </a:pPr>
            <a:r>
              <a:rPr lang="en-GB" sz="1200" b="0" kern="1200" dirty="0">
                <a:solidFill>
                  <a:schemeClr val="tx1"/>
                </a:solidFill>
                <a:effectLst/>
                <a:latin typeface="Arial" panose="020B0604020202020204" pitchFamily="34" charset="0"/>
                <a:ea typeface="+mn-ea"/>
                <a:cs typeface="Arial" panose="020B0604020202020204" pitchFamily="34" charset="0"/>
              </a:rPr>
              <a:t>What skills and qualities do you have that would make you suitable for this job?</a:t>
            </a:r>
          </a:p>
          <a:p>
            <a:pPr marL="171450" indent="-171450">
              <a:buFont typeface="Arial"/>
              <a:buChar char="•"/>
            </a:pPr>
            <a:r>
              <a:rPr lang="en-GB" b="0" baseline="0" dirty="0"/>
              <a:t>How do you give good customer service?</a:t>
            </a:r>
          </a:p>
          <a:p>
            <a:pPr marL="171450" indent="-171450">
              <a:buFont typeface="Arial"/>
              <a:buChar char="•"/>
            </a:pPr>
            <a:r>
              <a:rPr lang="en-GB" b="0" baseline="0" dirty="0"/>
              <a:t>Give me an example of a time when you received good customer service.</a:t>
            </a:r>
          </a:p>
          <a:p>
            <a:pPr marL="171450" indent="-171450">
              <a:buFont typeface="Arial"/>
              <a:buChar char="•"/>
            </a:pPr>
            <a:r>
              <a:rPr lang="en-GB" b="0" baseline="0" dirty="0"/>
              <a:t>Give me an example of bad customer service. </a:t>
            </a:r>
          </a:p>
          <a:p>
            <a:pPr marL="171450" indent="-171450">
              <a:buFont typeface="Arial"/>
              <a:buChar char="•"/>
            </a:pPr>
            <a:r>
              <a:rPr lang="en-GB" b="0" baseline="0" dirty="0"/>
              <a:t>Do you work well in a team? Give me an example of when you have worked in a team well.</a:t>
            </a:r>
          </a:p>
          <a:p>
            <a:pPr marL="171450" indent="-171450">
              <a:buFont typeface="Arial"/>
              <a:buChar char="•"/>
            </a:pPr>
            <a:r>
              <a:rPr lang="en-GB" b="0" baseline="0" dirty="0"/>
              <a:t>How would you respond to a customer who was rude or angry?</a:t>
            </a:r>
          </a:p>
          <a:p>
            <a:endParaRPr lang="en-GB"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interview.</a:t>
            </a:r>
          </a:p>
          <a:p>
            <a:r>
              <a:rPr lang="en-US" b="0" dirty="0"/>
              <a:t>Discuss</a:t>
            </a:r>
            <a:r>
              <a:rPr lang="en-US" b="0" baseline="0" dirty="0"/>
              <a:t> what makes a good interviewee and how it felt to be interviewed. Other considerations include dress, personal hygiene, how the interviewee greets and leaves their interviewers. Discuss how first impressions are important.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latin typeface="Arial" panose="020B0604020202020204" pitchFamily="34" charset="0"/>
                <a:cs typeface="Arial" panose="020B0604020202020204" pitchFamily="34" charset="0"/>
              </a:rPr>
              <a:t>Which Essential Skills did you use today?</a:t>
            </a:r>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Ask</a:t>
            </a:r>
            <a:r>
              <a:rPr lang="en-US" sz="1200" b="0" baseline="0" dirty="0">
                <a:solidFill>
                  <a:schemeClr val="tx1"/>
                </a:solidFill>
                <a:latin typeface="Arial" panose="020B0604020202020204" pitchFamily="34" charset="0"/>
                <a:cs typeface="Arial" panose="020B0604020202020204" pitchFamily="34" charset="0"/>
              </a:rPr>
              <a:t> the students which essential skills they used today. Focus on how they used and improved on speaking and listening. Use the </a:t>
            </a:r>
            <a:r>
              <a:rPr lang="en-US" sz="1200" b="0" baseline="0" dirty="0" err="1">
                <a:solidFill>
                  <a:schemeClr val="tx1"/>
                </a:solidFill>
                <a:latin typeface="Arial" panose="020B0604020202020204" pitchFamily="34" charset="0"/>
                <a:cs typeface="Arial" panose="020B0604020202020204" pitchFamily="34" charset="0"/>
              </a:rPr>
              <a:t>Skillsbuilder</a:t>
            </a:r>
            <a:r>
              <a:rPr lang="en-US" sz="1200" b="0" baseline="0" dirty="0">
                <a:solidFill>
                  <a:schemeClr val="tx1"/>
                </a:solidFill>
                <a:latin typeface="Arial" panose="020B0604020202020204" pitchFamily="34" charset="0"/>
                <a:cs typeface="Arial" panose="020B0604020202020204" pitchFamily="34" charset="0"/>
              </a:rPr>
              <a:t> Extended Framework for essential skills to structure your discussion. </a:t>
            </a:r>
          </a:p>
        </p:txBody>
      </p:sp>
      <p:sp>
        <p:nvSpPr>
          <p:cNvPr id="4" name="Slide Number Placeholder 3"/>
          <p:cNvSpPr>
            <a:spLocks noGrp="1"/>
          </p:cNvSpPr>
          <p:nvPr>
            <p:ph type="sldNum" sz="quarter" idx="10"/>
          </p:nvPr>
        </p:nvSpPr>
        <p:spPr/>
        <p:txBody>
          <a:bodyPr/>
          <a:lstStyle/>
          <a:p>
            <a:fld id="{5D9F5426-27A5-4531-AEAF-F216ECB52FC1}" type="slidenum">
              <a:rPr lang="en-GB" smtClean="0"/>
              <a:t>13</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r>
              <a:rPr lang="en-GB" b="0" dirty="0"/>
              <a:t>Use these questions to review the learning</a:t>
            </a:r>
            <a:r>
              <a:rPr lang="en-US" b="0" baseline="0" dirty="0"/>
              <a:t> and return to the objectives set at the beginning of the lesson. </a:t>
            </a:r>
          </a:p>
          <a:p>
            <a:r>
              <a:rPr lang="en-US" b="0" baseline="0" dirty="0"/>
              <a:t>Ask your students to rate their </a:t>
            </a:r>
            <a:r>
              <a:rPr lang="en-US" b="1" baseline="0" dirty="0"/>
              <a:t>speaking </a:t>
            </a:r>
            <a:r>
              <a:rPr lang="en-US" b="0" baseline="0" dirty="0"/>
              <a:t>and </a:t>
            </a:r>
            <a:r>
              <a:rPr lang="en-US" b="1" baseline="0" dirty="0"/>
              <a:t>listening</a:t>
            </a:r>
            <a:r>
              <a:rPr lang="en-US" b="0" baseline="0" dirty="0"/>
              <a:t> again. Hopefully, you have more thumbs up than at the start!</a:t>
            </a:r>
          </a:p>
        </p:txBody>
      </p:sp>
      <p:sp>
        <p:nvSpPr>
          <p:cNvPr id="4" name="Slide Number Placeholder 3"/>
          <p:cNvSpPr>
            <a:spLocks noGrp="1"/>
          </p:cNvSpPr>
          <p:nvPr>
            <p:ph type="sldNum" sz="quarter" idx="10"/>
          </p:nvPr>
        </p:nvSpPr>
        <p:spPr/>
        <p:txBody>
          <a:bodyPr/>
          <a:lstStyle/>
          <a:p>
            <a:fld id="{5D9F5426-27A5-4531-AEAF-F216ECB52FC1}" type="slidenum">
              <a:rPr lang="en-GB" smtClean="0"/>
              <a:t>14</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a:t>
            </a:r>
            <a:r>
              <a:rPr lang="en-US" baseline="0" dirty="0"/>
              <a:t> Link: </a:t>
            </a:r>
            <a:r>
              <a:rPr lang="en-GB" baseline="0" dirty="0"/>
              <a:t>Rail Careers</a:t>
            </a:r>
          </a:p>
          <a:p>
            <a:r>
              <a:rPr lang="en-GB" b="0" baseline="0" dirty="0"/>
              <a:t>Use this slide to explain the different types of careers available in rail. Explain each job roll as follows:</a:t>
            </a:r>
          </a:p>
          <a:p>
            <a:pPr marL="171450" indent="-171450">
              <a:buFont typeface="Arial"/>
              <a:buChar char="•"/>
            </a:pPr>
            <a:r>
              <a:rPr lang="en-GB" b="0" baseline="0" dirty="0"/>
              <a:t>Construction </a:t>
            </a:r>
            <a:r>
              <a:rPr lang="mr-IN" b="0" baseline="0" dirty="0"/>
              <a:t>–</a:t>
            </a:r>
            <a:r>
              <a:rPr lang="en-GB" b="0" baseline="0" dirty="0"/>
              <a:t> Construction workers or plant operators help to build stations, tunnels and bridges.</a:t>
            </a:r>
          </a:p>
          <a:p>
            <a:pPr marL="171450" indent="-171450">
              <a:buFont typeface="Arial"/>
              <a:buChar char="•"/>
            </a:pPr>
            <a:r>
              <a:rPr lang="en-GB" b="0" baseline="0" dirty="0"/>
              <a:t>Civil Engineers </a:t>
            </a:r>
            <a:r>
              <a:rPr lang="mr-IN" b="0" baseline="0" dirty="0"/>
              <a:t>–</a:t>
            </a:r>
            <a:r>
              <a:rPr lang="en-GB" b="0" baseline="0" dirty="0"/>
              <a:t> Oversee the design, construction and maintenance of stations, tunnels and bridges.</a:t>
            </a:r>
          </a:p>
          <a:p>
            <a:pPr marL="171450" indent="-171450">
              <a:buFont typeface="Arial"/>
              <a:buChar char="•"/>
            </a:pPr>
            <a:r>
              <a:rPr lang="en-GB" b="0" baseline="0" dirty="0"/>
              <a:t>Ecologists </a:t>
            </a:r>
            <a:r>
              <a:rPr lang="mr-IN" b="0" baseline="0" dirty="0"/>
              <a:t>–</a:t>
            </a:r>
            <a:r>
              <a:rPr lang="en-GB" b="0" baseline="0" dirty="0"/>
              <a:t> Ecologists survey the wildlife around where the railway will be built and help to build new habitats.</a:t>
            </a:r>
          </a:p>
          <a:p>
            <a:pPr marL="171450" indent="-171450">
              <a:buFont typeface="Arial"/>
              <a:buChar char="•"/>
            </a:pPr>
            <a:r>
              <a:rPr lang="en-GB" b="0" baseline="0" dirty="0"/>
              <a:t>Environmental Advisors </a:t>
            </a:r>
            <a:r>
              <a:rPr lang="mr-IN" b="0" baseline="0" dirty="0"/>
              <a:t>–</a:t>
            </a:r>
            <a:r>
              <a:rPr lang="en-GB" b="0" baseline="0" dirty="0"/>
              <a:t> Make sure that the construction site and build minimises its impact on the environment.</a:t>
            </a:r>
          </a:p>
          <a:p>
            <a:pPr marL="171450" indent="-171450">
              <a:buFont typeface="Arial"/>
              <a:buChar char="•"/>
            </a:pPr>
            <a:r>
              <a:rPr lang="en-GB" b="0" baseline="0" dirty="0"/>
              <a:t>Customer Experience Design </a:t>
            </a:r>
            <a:r>
              <a:rPr lang="mr-IN" b="0" baseline="0" dirty="0"/>
              <a:t>–</a:t>
            </a:r>
            <a:r>
              <a:rPr lang="en-GB" b="0" baseline="0" dirty="0"/>
              <a:t> Designs the features of the railway that customers interact with such as websites, station interiors, train compartments. </a:t>
            </a:r>
          </a:p>
          <a:p>
            <a:pPr marL="171450" indent="-171450">
              <a:buFont typeface="Arial"/>
              <a:buChar char="•"/>
            </a:pPr>
            <a:r>
              <a:rPr lang="en-GB" b="0" baseline="0" dirty="0"/>
              <a:t>Train driving </a:t>
            </a:r>
            <a:r>
              <a:rPr lang="mr-IN" b="0" baseline="0" dirty="0"/>
              <a:t>–</a:t>
            </a:r>
            <a:r>
              <a:rPr lang="en-GB" b="0" baseline="0" dirty="0"/>
              <a:t> Operates the trains and gets customers to their destination.</a:t>
            </a:r>
          </a:p>
          <a:p>
            <a:pPr marL="171450" indent="-171450">
              <a:buFont typeface="Arial"/>
              <a:buChar char="•"/>
            </a:pPr>
            <a:r>
              <a:rPr lang="en-GB" b="0" baseline="0" dirty="0"/>
              <a:t>Signalling Operator </a:t>
            </a:r>
            <a:r>
              <a:rPr lang="mr-IN" b="0" baseline="0" dirty="0"/>
              <a:t>–</a:t>
            </a:r>
            <a:r>
              <a:rPr lang="en-GB" b="0" baseline="0" dirty="0"/>
              <a:t> Operating the signalling systems to make sure that trains run on time and safely.</a:t>
            </a:r>
          </a:p>
          <a:p>
            <a:pPr marL="171450" indent="-171450">
              <a:buFont typeface="Arial"/>
              <a:buChar char="•"/>
            </a:pPr>
            <a:endParaRPr lang="en-GB" b="0" baseline="0" dirty="0"/>
          </a:p>
          <a:p>
            <a:pPr marL="0" indent="0">
              <a:buFont typeface="Arial"/>
              <a:buNone/>
            </a:pPr>
            <a:r>
              <a:rPr lang="en-GB" b="0" baseline="0" dirty="0"/>
              <a:t>Try to relate these careers to your students’ interests. For example:</a:t>
            </a:r>
          </a:p>
          <a:p>
            <a:pPr marL="171450" indent="-171450">
              <a:buFont typeface="Arial"/>
              <a:buChar char="•"/>
            </a:pPr>
            <a:r>
              <a:rPr lang="en-GB" b="0" baseline="0" dirty="0"/>
              <a:t>If you know a student likes construction toys or computer games, suggest construction or civil engineering. </a:t>
            </a:r>
          </a:p>
          <a:p>
            <a:pPr marL="171450" indent="-171450">
              <a:buFont typeface="Arial"/>
              <a:buChar char="•"/>
            </a:pPr>
            <a:r>
              <a:rPr lang="en-GB" b="0" baseline="0" dirty="0"/>
              <a:t>If they like nature documentaries, consider ecology. </a:t>
            </a:r>
          </a:p>
          <a:p>
            <a:pPr marL="171450" indent="-171450">
              <a:buFont typeface="Arial"/>
              <a:buChar char="•"/>
            </a:pPr>
            <a:r>
              <a:rPr lang="en-GB" b="0" baseline="0" dirty="0"/>
              <a:t>If they like designing or making things for their friends, consider customer experience design.</a:t>
            </a:r>
          </a:p>
        </p:txBody>
      </p:sp>
      <p:sp>
        <p:nvSpPr>
          <p:cNvPr id="4" name="Slide Number Placeholder 3"/>
          <p:cNvSpPr>
            <a:spLocks noGrp="1"/>
          </p:cNvSpPr>
          <p:nvPr>
            <p:ph type="sldNum" sz="quarter" idx="10"/>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endParaRPr lang="en-US" b="0" dirty="0"/>
          </a:p>
          <a:p>
            <a:r>
              <a:rPr lang="en-US" b="0" dirty="0"/>
              <a:t>This slide</a:t>
            </a:r>
            <a:r>
              <a:rPr lang="en-US" b="0" baseline="0" dirty="0"/>
              <a:t> introduces the Travelling </a:t>
            </a:r>
            <a:r>
              <a:rPr lang="en-US" b="0" baseline="0"/>
              <a:t>by Train activity</a:t>
            </a:r>
            <a:r>
              <a:rPr lang="en-US" b="0" baseline="0" dirty="0"/>
              <a:t>. </a:t>
            </a:r>
          </a:p>
          <a:p>
            <a:r>
              <a:rPr lang="en-US" b="0" baseline="0" dirty="0"/>
              <a:t>Ask students the starter questions to stimulate their thoughts about train travel. </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 the learning objectives</a:t>
            </a:r>
            <a:r>
              <a:rPr lang="en-US" b="0" baseline="0" dirty="0"/>
              <a:t> for today’s session by reading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addition, you may wish to define speaking and listening for the purposes of this session. You could ask the students what makes good speaking or listening. You could ask students to rate their skills of speaking and listening with thumbs up, thumbs down or thumbs to the side. Aim for more thumbs up by the end of the lesson.</a:t>
            </a:r>
          </a:p>
          <a:p>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1</a:t>
            </a:r>
            <a:r>
              <a:rPr lang="en-GB" baseline="0" dirty="0"/>
              <a:t>: Travelling by train</a:t>
            </a:r>
            <a:endParaRPr lang="en-US" baseline="0" dirty="0"/>
          </a:p>
          <a:p>
            <a:endParaRPr lang="en-US" dirty="0"/>
          </a:p>
          <a:p>
            <a:pPr marL="0" indent="0">
              <a:buFont typeface="Arial"/>
              <a:buNone/>
            </a:pPr>
            <a:r>
              <a:rPr lang="en-US" b="0" baseline="0" dirty="0"/>
              <a:t>Outline the scenario to the students.</a:t>
            </a:r>
          </a:p>
          <a:p>
            <a:pPr marL="0" indent="0">
              <a:buFont typeface="Arial"/>
              <a:buNone/>
            </a:pPr>
            <a:r>
              <a:rPr lang="en-US" b="0" baseline="0" dirty="0"/>
              <a:t>What information do they need to find out to plan the journey?</a:t>
            </a:r>
          </a:p>
          <a:p>
            <a:pPr marL="0" indent="0">
              <a:buFont typeface="Arial"/>
              <a:buNone/>
            </a:pPr>
            <a:r>
              <a:rPr lang="en-US" b="0" baseline="0" dirty="0"/>
              <a:t>Use the clues to prompt the following answers:</a:t>
            </a:r>
          </a:p>
          <a:p>
            <a:pPr marL="171450" indent="-171450">
              <a:buFont typeface="Arial"/>
              <a:buChar char="•"/>
            </a:pPr>
            <a:r>
              <a:rPr lang="en-US" b="0" baseline="0" dirty="0"/>
              <a:t>The time that the train is leaving.</a:t>
            </a:r>
          </a:p>
          <a:p>
            <a:pPr marL="171450" indent="-171450">
              <a:buFont typeface="Arial"/>
              <a:buChar char="•"/>
            </a:pPr>
            <a:r>
              <a:rPr lang="en-US" b="0" baseline="0" dirty="0"/>
              <a:t>The time that the train will arrive.</a:t>
            </a:r>
          </a:p>
          <a:p>
            <a:pPr marL="171450" indent="-171450">
              <a:buFont typeface="Arial"/>
              <a:buChar char="•"/>
            </a:pPr>
            <a:r>
              <a:rPr lang="en-US" b="0" baseline="0" dirty="0"/>
              <a:t>The duration of the journey.</a:t>
            </a:r>
          </a:p>
          <a:p>
            <a:pPr marL="171450" indent="-171450">
              <a:buFont typeface="Arial"/>
              <a:buChar char="•"/>
            </a:pPr>
            <a:r>
              <a:rPr lang="en-US" b="0" baseline="0" dirty="0"/>
              <a:t>The cost of the ticket.</a:t>
            </a:r>
          </a:p>
          <a:p>
            <a:pPr marL="171450" indent="-171450">
              <a:buFont typeface="Arial"/>
              <a:buChar char="•"/>
            </a:pPr>
            <a:r>
              <a:rPr lang="en-US" b="0" baseline="0" dirty="0"/>
              <a:t>The platform that the train leaves from or arrives at.</a:t>
            </a:r>
          </a:p>
          <a:p>
            <a:pPr marL="0" indent="0">
              <a:buFont typeface="Arial"/>
              <a:buNone/>
            </a:pPr>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Finding out</a:t>
            </a:r>
            <a:endParaRPr lang="en-US" dirty="0"/>
          </a:p>
          <a:p>
            <a:pPr marL="0" indent="0">
              <a:buFont typeface="Arial"/>
              <a:buNone/>
            </a:pPr>
            <a:r>
              <a:rPr lang="en-US" b="0" baseline="0" dirty="0"/>
              <a:t>Ask the students:</a:t>
            </a:r>
          </a:p>
          <a:p>
            <a:pPr marL="0" indent="0">
              <a:buFont typeface="Arial"/>
              <a:buNone/>
            </a:pPr>
            <a:r>
              <a:rPr lang="en-US" b="0" baseline="0" dirty="0"/>
              <a:t>How could you find the information out?</a:t>
            </a:r>
          </a:p>
          <a:p>
            <a:pPr marL="0" indent="0">
              <a:buFont typeface="Arial"/>
              <a:buNone/>
            </a:pPr>
            <a:r>
              <a:rPr lang="en-US" b="0" baseline="0" dirty="0"/>
              <a:t>Who could you ask? Perhaps point to some different people in the image. Who is it safe to ask? Who is it not safe to ask?</a:t>
            </a:r>
            <a:br>
              <a:rPr lang="en-US" b="0" baseline="0" dirty="0"/>
            </a:br>
            <a:r>
              <a:rPr lang="en-US" b="0" baseline="0" dirty="0"/>
              <a:t>Where else could you look?</a:t>
            </a:r>
          </a:p>
          <a:p>
            <a:pPr marL="0" indent="0">
              <a:buFont typeface="Arial"/>
              <a:buNone/>
            </a:pPr>
            <a:endParaRPr lang="en-US" b="0" baseline="0" dirty="0"/>
          </a:p>
          <a:p>
            <a:pPr marL="0" indent="0">
              <a:buFont typeface="Arial"/>
              <a:buNone/>
            </a:pPr>
            <a:r>
              <a:rPr lang="en-US" b="0" baseline="0" dirty="0"/>
              <a:t>Students could find the information out by asking the station staff at the information desk or ticket desk, or by reading the information board or timetables. They could also use the Internet on a Smart Device.</a:t>
            </a:r>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 timetable</a:t>
            </a:r>
            <a:endParaRPr lang="en-US" b="0" baseline="0" dirty="0"/>
          </a:p>
          <a:p>
            <a:r>
              <a:rPr lang="en-US" b="0" baseline="0" dirty="0"/>
              <a:t>Hand out the Train Timetable Cards. There are four different cards each with different missing information. Explain to the students that they are going to practice asking for the different pieces of information to complete their card. Use the example table to demonstrate and fill in the answers for Chesterfield as a group. Explain the key words including ‘destination’, ‘departure’, ‘destination’ and ‘single ticket’. Students have the answers for Chesterfield on their sheet, so you can model asking the questions and them answering. The other destinations on the board do not match their sheets, as this would give them the answers to the next activity.</a:t>
            </a:r>
          </a:p>
          <a:p>
            <a:endParaRPr lang="en-US" b="0" baseline="0" dirty="0"/>
          </a:p>
          <a:p>
            <a:r>
              <a:rPr lang="en-US" b="0" baseline="0" dirty="0"/>
              <a:t>Ask the students how they would ask for each answer. Model answers:</a:t>
            </a:r>
          </a:p>
          <a:p>
            <a:pPr marL="171450" indent="-171450">
              <a:buFont typeface="Arial"/>
              <a:buChar char="•"/>
            </a:pPr>
            <a:r>
              <a:rPr lang="en-US" b="0" baseline="0" dirty="0"/>
              <a:t>What time does the train to Chesterfield depart?</a:t>
            </a:r>
          </a:p>
          <a:p>
            <a:pPr marL="171450" indent="-171450">
              <a:buFont typeface="Arial"/>
              <a:buChar char="•"/>
            </a:pPr>
            <a:r>
              <a:rPr lang="en-US" b="0" baseline="0" dirty="0"/>
              <a:t>Which platform does the train to Chesterfield leave from?</a:t>
            </a:r>
          </a:p>
          <a:p>
            <a:pPr marL="171450" indent="-171450">
              <a:buFont typeface="Arial"/>
              <a:buChar char="•"/>
            </a:pPr>
            <a:r>
              <a:rPr lang="en-US" b="0" baseline="0" dirty="0"/>
              <a:t>When does the train arrive in Chesterfield?</a:t>
            </a:r>
          </a:p>
          <a:p>
            <a:pPr marL="171450" indent="-171450">
              <a:buFont typeface="Arial"/>
              <a:buChar char="•"/>
            </a:pPr>
            <a:r>
              <a:rPr lang="en-US" b="0" baseline="0" dirty="0"/>
              <a:t>How much is a single ticket to Chesterfield?</a:t>
            </a:r>
          </a:p>
          <a:p>
            <a:pPr marL="0" indent="0">
              <a:buFont typeface="Arial"/>
              <a:buNone/>
            </a:pPr>
            <a:br>
              <a:rPr lang="en-US" b="0" baseline="0" dirty="0"/>
            </a:br>
            <a:r>
              <a:rPr lang="en-US" b="0" baseline="0" dirty="0"/>
              <a:t>You could write these model answers on a whiteboard if you feel your students would benefit from it.</a:t>
            </a:r>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 timetable</a:t>
            </a:r>
            <a:endParaRPr lang="en-US" b="0" baseline="0" dirty="0"/>
          </a:p>
          <a:p>
            <a:r>
              <a:rPr lang="en-US" b="0" baseline="0" dirty="0"/>
              <a:t>Students should now circulate the room in order to fill out the answers on their sheets. Alternatively they could work in pairs or small groups of three to four students.</a:t>
            </a:r>
          </a:p>
          <a:p>
            <a:endParaRPr lang="en-US" b="1" baseline="0" dirty="0"/>
          </a:p>
          <a:p>
            <a:r>
              <a:rPr lang="en-US" b="0" baseline="0" dirty="0"/>
              <a:t>Circulate the room to check that students are doing the activity properly. Encourage students to be specific in how they ask questions. For example, ‘how long is the journey’ could elicit an answer in time or distance. </a:t>
            </a:r>
          </a:p>
          <a:p>
            <a:endParaRPr lang="en-US" b="0" baseline="0" dirty="0"/>
          </a:p>
          <a:p>
            <a:r>
              <a:rPr lang="en-US" b="0" baseline="0" dirty="0"/>
              <a:t>Stop the students once they have completed their sheets. Was the challenge easy or difficult? How would they feel asking these questions in real life?</a:t>
            </a:r>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a:t>
            </a:r>
            <a:r>
              <a:rPr lang="en-GB" baseline="0" dirty="0"/>
              <a:t> 2: Help desk game</a:t>
            </a:r>
            <a:endParaRPr lang="en-US" b="0" baseline="0" dirty="0"/>
          </a:p>
          <a:p>
            <a:r>
              <a:rPr lang="en-US" b="0" baseline="0" dirty="0"/>
              <a:t>In this game students will turn their questions and answers into a role play. There are two ways that you can run this game. Either:</a:t>
            </a:r>
          </a:p>
          <a:p>
            <a:pPr marL="171450" indent="-171450">
              <a:buFont typeface="Arial"/>
              <a:buChar char="•"/>
            </a:pPr>
            <a:r>
              <a:rPr lang="en-US" b="0" baseline="0" dirty="0"/>
              <a:t>Put the students into pairs and have them take it in turns to play the role of customer or Train Station Attendant. </a:t>
            </a:r>
          </a:p>
          <a:p>
            <a:pPr marL="171450" indent="-171450">
              <a:buFont typeface="Arial"/>
              <a:buChar char="•"/>
            </a:pPr>
            <a:r>
              <a:rPr lang="en-US" b="0" baseline="0" dirty="0"/>
              <a:t>Workshop the activity with two students at the front of the room, swapping out the actors as you progress.</a:t>
            </a:r>
          </a:p>
          <a:p>
            <a:pPr marL="0" indent="0">
              <a:buFont typeface="Arial"/>
              <a:buNone/>
            </a:pPr>
            <a:br>
              <a:rPr lang="en-US" b="0" baseline="0" dirty="0"/>
            </a:br>
            <a:r>
              <a:rPr lang="en-US" b="0" baseline="0" dirty="0"/>
              <a:t>In both situations, the customer should turn over their Timetable Sheet so that they cannot see the answers, and the Train Station Attendant should use their Timetable Sheet as a prompt card for the answers.</a:t>
            </a:r>
          </a:p>
          <a:p>
            <a:pPr marL="0" indent="0">
              <a:buFont typeface="Arial"/>
              <a:buNone/>
            </a:pPr>
            <a:endParaRPr lang="en-US" b="0" baseline="0" dirty="0"/>
          </a:p>
          <a:p>
            <a:pPr marL="0" indent="0">
              <a:buFont typeface="Arial"/>
              <a:buNone/>
            </a:pPr>
            <a:r>
              <a:rPr lang="en-US" b="0" baseline="0" dirty="0"/>
              <a:t>In the first round of the game, each pair should role play as if the customer would like to travel to Manchester. </a:t>
            </a:r>
          </a:p>
          <a:p>
            <a:pPr marL="0" indent="0">
              <a:buFont typeface="Arial"/>
              <a:buNone/>
            </a:pPr>
            <a:endParaRPr lang="en-US" b="0" baseline="0" dirty="0"/>
          </a:p>
          <a:p>
            <a:pPr marL="0" indent="0">
              <a:buFont typeface="Arial"/>
              <a:buNone/>
            </a:pPr>
            <a:r>
              <a:rPr lang="en-US" b="0" baseline="0" dirty="0"/>
              <a:t>Ask the students afterwards how they felt asking and answering the questions. What was easy about it? What was hard?</a:t>
            </a:r>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a:t>
            </a:r>
            <a:r>
              <a:rPr lang="en-GB" baseline="0" dirty="0"/>
              <a:t> 2: Help desk game</a:t>
            </a:r>
            <a:endParaRPr lang="en-US" dirty="0"/>
          </a:p>
          <a:p>
            <a:r>
              <a:rPr lang="en-US" b="0" baseline="0" dirty="0"/>
              <a:t>Students will now ask for information about different rail journeys using the list above. For each round the Train Station Attendant should have a different attitude. Stop the students between each and ask the following questions:</a:t>
            </a:r>
          </a:p>
          <a:p>
            <a:pPr marL="171450" indent="-171450">
              <a:buFont typeface="Arial"/>
              <a:buChar char="•"/>
            </a:pPr>
            <a:r>
              <a:rPr lang="en-US" b="0" baseline="0" dirty="0"/>
              <a:t>How did it feel to the customer in each situation?</a:t>
            </a:r>
          </a:p>
          <a:p>
            <a:pPr marL="171450" indent="-171450">
              <a:buFont typeface="Arial"/>
              <a:buChar char="•"/>
            </a:pPr>
            <a:r>
              <a:rPr lang="en-US" b="0" baseline="0" dirty="0"/>
              <a:t>How did the Train Station Attendant’s voice, manners, language and body language change for each?</a:t>
            </a:r>
          </a:p>
          <a:p>
            <a:pPr marL="0" indent="0">
              <a:buFont typeface="Arial"/>
              <a:buNone/>
            </a:pPr>
            <a:r>
              <a:rPr lang="en-US" b="0" baseline="0" dirty="0"/>
              <a:t>Ask students to consider eye contact, posture, and what they do with their hands whilst talking.</a:t>
            </a:r>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80752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a:prstGeom prst="rect">
            <a:avLst/>
          </a:prstGeo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a:prstGeom prst="rect">
            <a:avLst/>
          </a:prstGeo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a:prstGeom prst="rect">
            <a:avLst/>
          </a:prstGeo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a:prstGeom prst="rect">
            <a:avLst/>
          </a:prstGeo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a:prstGeom prst="rect">
            <a:avLst/>
          </a:prstGeo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a:prstGeom prst="rect">
            <a:avLst/>
          </a:prstGeo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a:prstGeom prst="rect">
            <a:avLst/>
          </a:prstGeo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a:prstGeom prst="rect">
            <a:avLst/>
          </a:prstGeo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a:prstGeom prst="rect">
            <a:avLst/>
          </a:prstGeo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a:prstGeom prst="rect">
            <a:avLst/>
          </a:prstGeo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a:prstGeom prst="rect">
            <a:avLst/>
          </a:prstGeo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a:prstGeom prst="rect">
            <a:avLst/>
          </a:prstGeo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a:prstGeom prst="rect">
            <a:avLst/>
          </a:prstGeo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a:prstGeom prst="rect">
            <a:avLst/>
          </a:prstGeo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a:prstGeom prst="rect">
            <a:avLst/>
          </a:prstGeo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a:prstGeom prst="rect">
            <a:avLst/>
          </a:prstGeo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a:prstGeom prst="rect">
            <a:avLst/>
          </a:prstGeo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a:prstGeom prst="rect">
            <a:avLst/>
          </a:prstGeo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a:prstGeom prst="rect">
            <a:avLst/>
          </a:prstGeo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a:prstGeom prst="rect">
            <a:avLst/>
          </a:prstGeo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prstGeom prst="rect">
            <a:avLst/>
          </a:prstGeo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prstGeom prst="rect">
            <a:avLst/>
          </a:prstGeo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prstGeom prst="rect">
            <a:avLst/>
          </a:prstGeo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a:prstGeom prst="rect">
            <a:avLst/>
          </a:prstGeo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prstGeom prst="rect">
            <a:avLst/>
          </a:prstGeo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prstGeom prst="rect">
            <a:avLst/>
          </a:prstGeo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prstGeom prst="rect">
            <a:avLst/>
          </a:prstGeo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prstGeom prst="rect">
            <a:avLst/>
          </a:prstGeo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prstGeom prst="rect">
            <a:avLst/>
          </a:prstGeo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prstGeom prst="rect">
            <a:avLst/>
          </a:prstGeo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prstGeom prst="rect">
            <a:avLst/>
          </a:prstGeo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prstGeom prst="rect">
            <a:avLst/>
          </a:prstGeo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a:prstGeom prst="rect">
            <a:avLst/>
          </a:prstGeo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a:prstGeom prst="rect">
            <a:avLst/>
          </a:prstGeo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a:prstGeom prst="rect">
            <a:avLst/>
          </a:prstGeo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
        <p:nvSpPr>
          <p:cNvPr id="2" name="TextBox 1">
            <a:extLst>
              <a:ext uri="{FF2B5EF4-FFF2-40B4-BE49-F238E27FC236}">
                <a16:creationId xmlns:a16="http://schemas.microsoft.com/office/drawing/2014/main" id="{A408DE03-0F3A-5740-8C50-FD42796009B9}"/>
              </a:ext>
            </a:extLst>
          </p:cNvPr>
          <p:cNvSpPr txBox="1"/>
          <p:nvPr userDrawn="1"/>
        </p:nvSpPr>
        <p:spPr>
          <a:xfrm>
            <a:off x="4622800" y="1666240"/>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4" name="TextBox 3">
            <a:extLst>
              <a:ext uri="{FF2B5EF4-FFF2-40B4-BE49-F238E27FC236}">
                <a16:creationId xmlns:a16="http://schemas.microsoft.com/office/drawing/2014/main" id="{CC5DAEA1-B975-6143-A307-F7431AE056A2}"/>
              </a:ext>
            </a:extLst>
          </p:cNvPr>
          <p:cNvSpPr txBox="1"/>
          <p:nvPr userDrawn="1"/>
        </p:nvSpPr>
        <p:spPr>
          <a:xfrm>
            <a:off x="2672080" y="1605280"/>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7573ABFD-B5B4-DB47-AE06-3B7BCF2A7EDD}"/>
              </a:ext>
            </a:extLst>
          </p:cNvPr>
          <p:cNvSpPr txBox="1"/>
          <p:nvPr userDrawn="1"/>
        </p:nvSpPr>
        <p:spPr>
          <a:xfrm>
            <a:off x="4399280" y="1717040"/>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a:prstGeom prst="rect">
            <a:avLst/>
          </a:prstGeo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a:prstGeom prst="rect">
            <a:avLst/>
          </a:prstGeo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a:prstGeom prst="rect">
            <a:avLst/>
          </a:prstGeo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019ACCED-6F87-F443-B7EB-0756D2E7AD14}"/>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9" name="TextBox 8">
            <a:extLst>
              <a:ext uri="{FF2B5EF4-FFF2-40B4-BE49-F238E27FC236}">
                <a16:creationId xmlns:a16="http://schemas.microsoft.com/office/drawing/2014/main" id="{9570C606-0794-5844-9227-6638333ABCEE}"/>
              </a:ext>
            </a:extLst>
          </p:cNvPr>
          <p:cNvSpPr txBox="1"/>
          <p:nvPr userDrawn="1"/>
        </p:nvSpPr>
        <p:spPr>
          <a:xfrm>
            <a:off x="2551685" y="1394396"/>
            <a:ext cx="8635428" cy="430676"/>
          </a:xfrm>
          <a:prstGeom prst="rect">
            <a:avLst/>
          </a:prstGeom>
          <a:noFill/>
        </p:spPr>
        <p:txBody>
          <a:bodyPr wrap="square" lIns="0" tIns="0" rIns="0" bIns="0" rtlCol="0" anchor="ctr">
            <a:noAutofit/>
          </a:bodyPr>
          <a:lstStyle/>
          <a:p>
            <a:pPr algn="l"/>
            <a:r>
              <a:rPr lang="en-GB" sz="2600" b="1" kern="1200" dirty="0">
                <a:solidFill>
                  <a:schemeClr val="bg1"/>
                </a:solidFill>
                <a:latin typeface="+mn-lt"/>
                <a:ea typeface="+mn-ea"/>
                <a:cs typeface="+mn-cs"/>
              </a:rPr>
              <a:t>TRAVELLING BY TRAIN</a:t>
            </a:r>
            <a:endParaRPr lang="en-US" sz="26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passenger jet sitting on top of a building&#10;&#10;Description automatically generated">
            <a:extLst>
              <a:ext uri="{FF2B5EF4-FFF2-40B4-BE49-F238E27FC236}">
                <a16:creationId xmlns:a16="http://schemas.microsoft.com/office/drawing/2014/main" id="{36C4C89A-E57F-6B48-9046-3B119240B1C0}"/>
              </a:ext>
            </a:extLst>
          </p:cNvPr>
          <p:cNvPicPr>
            <a:picLocks noChangeAspect="1"/>
          </p:cNvPicPr>
          <p:nvPr/>
        </p:nvPicPr>
        <p:blipFill rotWithShape="1">
          <a:blip r:embed="rId3">
            <a:extLst>
              <a:ext uri="{28A0092B-C50C-407E-A947-70E740481C1C}">
                <a14:useLocalDpi xmlns:a14="http://schemas.microsoft.com/office/drawing/2010/main" val="0"/>
              </a:ext>
            </a:extLst>
          </a:blip>
          <a:srcRect l="42" t="18896" r="687" b="2983"/>
          <a:stretch/>
        </p:blipFill>
        <p:spPr>
          <a:xfrm>
            <a:off x="457200" y="2256183"/>
            <a:ext cx="11277600" cy="4144616"/>
          </a:xfrm>
          <a:prstGeom prst="rect">
            <a:avLst/>
          </a:prstGeom>
        </p:spPr>
      </p:pic>
    </p:spTree>
    <p:extLst>
      <p:ext uri="{BB962C8B-B14F-4D97-AF65-F5344CB8AC3E}">
        <p14:creationId xmlns:p14="http://schemas.microsoft.com/office/powerpoint/2010/main" val="36629673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5558384"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Help desk game</a:t>
            </a:r>
          </a:p>
          <a:p>
            <a:r>
              <a:rPr lang="en-GB" sz="2200" dirty="0">
                <a:latin typeface="Arial" panose="020B0604020202020204" pitchFamily="34" charset="0"/>
                <a:cs typeface="Arial" panose="020B0604020202020204" pitchFamily="34" charset="0"/>
              </a:rPr>
              <a:t>What have you learned about good customer service? Think about:</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Tone of voice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Manners</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Language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Body language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Helpfulness</a:t>
            </a:r>
          </a:p>
          <a:p>
            <a:pPr marL="342900" indent="-342900">
              <a:buFont typeface="Arial"/>
              <a:buChar char="•"/>
            </a:pPr>
            <a:endParaRPr lang="en-GB" sz="2200" dirty="0">
              <a:latin typeface="Arial" panose="020B0604020202020204" pitchFamily="34" charset="0"/>
              <a:cs typeface="Arial" panose="020B0604020202020204" pitchFamily="34" charset="0"/>
            </a:endParaRPr>
          </a:p>
          <a:p>
            <a:pPr marL="342900" indent="-342900">
              <a:buFont typeface="Arial"/>
              <a:buChar char="•"/>
            </a:pPr>
            <a:endParaRPr lang="en-GB" sz="22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1AF6A195-06B1-DA42-975E-7CB522F79357}"/>
              </a:ext>
            </a:extLst>
          </p:cNvPr>
          <p:cNvPicPr>
            <a:picLocks noChangeAspect="1"/>
          </p:cNvPicPr>
          <p:nvPr/>
        </p:nvPicPr>
        <p:blipFill rotWithShape="1">
          <a:blip r:embed="rId3">
            <a:extLst>
              <a:ext uri="{28A0092B-C50C-407E-A947-70E740481C1C}">
                <a14:useLocalDpi xmlns:a14="http://schemas.microsoft.com/office/drawing/2010/main" val="0"/>
              </a:ext>
            </a:extLst>
          </a:blip>
          <a:srcRect l="16940" t="7994" r="8946"/>
          <a:stretch/>
        </p:blipFill>
        <p:spPr>
          <a:xfrm>
            <a:off x="6831106" y="2342508"/>
            <a:ext cx="4903694" cy="4058292"/>
          </a:xfrm>
          <a:prstGeom prst="rect">
            <a:avLst/>
          </a:prstGeom>
        </p:spPr>
      </p:pic>
    </p:spTree>
    <p:extLst>
      <p:ext uri="{BB962C8B-B14F-4D97-AF65-F5344CB8AC3E}">
        <p14:creationId xmlns:p14="http://schemas.microsoft.com/office/powerpoint/2010/main" val="19402776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5638798" cy="4058292"/>
          </a:xfrm>
        </p:spPr>
        <p:txBody>
          <a:bodyPr lIns="0" tIns="0" rIns="0" bIns="0"/>
          <a:lstStyle/>
          <a:p>
            <a:pPr>
              <a:spcAft>
                <a:spcPts val="2000"/>
              </a:spcAft>
            </a:pPr>
            <a:r>
              <a:rPr lang="en-GB" sz="3000" b="1" dirty="0">
                <a:solidFill>
                  <a:schemeClr val="tx1"/>
                </a:solidFill>
                <a:latin typeface="Arial" panose="020B0604020202020204" pitchFamily="34" charset="0"/>
                <a:cs typeface="Arial" panose="020B0604020202020204" pitchFamily="34" charset="0"/>
              </a:rPr>
              <a:t>Challenge 3: Job interview</a:t>
            </a:r>
            <a:endParaRPr lang="en-US" sz="3000" b="1" dirty="0">
              <a:solidFill>
                <a:schemeClr val="tx1"/>
              </a:solidFill>
              <a:latin typeface="Arial" panose="020B0604020202020204" pitchFamily="34" charset="0"/>
              <a:cs typeface="Arial" panose="020B0604020202020204" pitchFamily="34" charset="0"/>
            </a:endParaRPr>
          </a:p>
          <a:p>
            <a:pPr>
              <a:spcAft>
                <a:spcPts val="1500"/>
              </a:spcAft>
            </a:pPr>
            <a:r>
              <a:rPr lang="en-GB" sz="2200" dirty="0">
                <a:latin typeface="Arial" panose="020B0604020202020204" pitchFamily="34" charset="0"/>
                <a:cs typeface="Arial" panose="020B0604020202020204" pitchFamily="34" charset="0"/>
              </a:rPr>
              <a:t>Imagine that you are applying for a job interview to become a Train Station Attendant.</a:t>
            </a:r>
          </a:p>
          <a:p>
            <a:pPr>
              <a:spcAft>
                <a:spcPts val="1500"/>
              </a:spcAft>
            </a:pPr>
            <a:r>
              <a:rPr lang="en-GB" sz="2200" dirty="0">
                <a:latin typeface="Arial" panose="020B0604020202020204" pitchFamily="34" charset="0"/>
                <a:cs typeface="Arial" panose="020B0604020202020204" pitchFamily="34" charset="0"/>
              </a:rPr>
              <a:t>What questions might the interviewers ask?</a:t>
            </a:r>
          </a:p>
          <a:p>
            <a:pPr>
              <a:spcAft>
                <a:spcPts val="1500"/>
              </a:spcAft>
            </a:pPr>
            <a:r>
              <a:rPr lang="en-GB" sz="2200" dirty="0">
                <a:latin typeface="Arial" panose="020B0604020202020204" pitchFamily="34" charset="0"/>
                <a:cs typeface="Arial" panose="020B0604020202020204" pitchFamily="34" charset="0"/>
              </a:rPr>
              <a:t>In pairs, write a question on the slip of paper.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l="11551" r="11551"/>
          <a:stretch/>
        </p:blipFill>
        <p:spPr>
          <a:xfrm>
            <a:off x="6992471" y="2289480"/>
            <a:ext cx="4742329" cy="4111320"/>
          </a:xfrm>
          <a:prstGeom prst="rect">
            <a:avLst/>
          </a:prstGeom>
        </p:spPr>
      </p:pic>
    </p:spTree>
    <p:extLst>
      <p:ext uri="{BB962C8B-B14F-4D97-AF65-F5344CB8AC3E}">
        <p14:creationId xmlns:p14="http://schemas.microsoft.com/office/powerpoint/2010/main" val="13698552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8747153" cy="4421012"/>
          </a:xfrm>
        </p:spPr>
        <p:txBody>
          <a:bodyPr lIns="0" tIns="0" rIns="0" bIns="0"/>
          <a:lstStyle/>
          <a:p>
            <a:pPr>
              <a:spcAft>
                <a:spcPts val="2000"/>
              </a:spcAft>
            </a:pPr>
            <a:r>
              <a:rPr lang="en-GB" sz="3000" b="1" dirty="0">
                <a:solidFill>
                  <a:schemeClr val="tx1"/>
                </a:solidFill>
                <a:latin typeface="Arial" panose="020B0604020202020204" pitchFamily="34" charset="0"/>
                <a:cs typeface="Arial" panose="020B0604020202020204" pitchFamily="34" charset="0"/>
              </a:rPr>
              <a:t>Challenge 3: Job interview</a:t>
            </a:r>
            <a:endParaRPr lang="en-US" sz="3000" b="1" dirty="0">
              <a:solidFill>
                <a:schemeClr val="tx1"/>
              </a:solidFill>
              <a:latin typeface="Arial" panose="020B0604020202020204" pitchFamily="34" charset="0"/>
              <a:cs typeface="Arial" panose="020B0604020202020204" pitchFamily="34" charset="0"/>
            </a:endParaRPr>
          </a:p>
          <a:p>
            <a:pPr>
              <a:spcAft>
                <a:spcPts val="1500"/>
              </a:spcAft>
            </a:pPr>
            <a:r>
              <a:rPr lang="en-GB" sz="2200" dirty="0">
                <a:latin typeface="Arial" panose="020B0604020202020204" pitchFamily="34" charset="0"/>
                <a:cs typeface="Arial" panose="020B0604020202020204" pitchFamily="34" charset="0"/>
              </a:rPr>
              <a:t>How did it feel to be interviewed? What makes a good interviewee? What makes a bad interviewee?</a:t>
            </a:r>
          </a:p>
          <a:p>
            <a:r>
              <a:rPr lang="en-GB" sz="2200" b="1" dirty="0">
                <a:latin typeface="Arial" panose="020B0604020202020204" pitchFamily="34" charset="0"/>
                <a:cs typeface="Arial" panose="020B0604020202020204" pitchFamily="34" charset="0"/>
              </a:rPr>
              <a:t>Think about:</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Tone of voice</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Manners</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Language</a:t>
            </a:r>
          </a:p>
          <a:p>
            <a:pPr marL="342900" indent="-342900">
              <a:spcAft>
                <a:spcPts val="1500"/>
              </a:spcAft>
              <a:buClr>
                <a:srgbClr val="E50145"/>
              </a:buClr>
              <a:buFont typeface="Arial"/>
              <a:buChar char="•"/>
            </a:pPr>
            <a:r>
              <a:rPr lang="en-GB" sz="2200" dirty="0">
                <a:latin typeface="Arial" panose="020B0604020202020204" pitchFamily="34" charset="0"/>
                <a:cs typeface="Arial" panose="020B0604020202020204" pitchFamily="34" charset="0"/>
              </a:rPr>
              <a:t>Body language</a:t>
            </a:r>
          </a:p>
          <a:p>
            <a:r>
              <a:rPr lang="en-GB" sz="2200" dirty="0">
                <a:latin typeface="Arial" panose="020B0604020202020204" pitchFamily="34" charset="0"/>
                <a:cs typeface="Arial" panose="020B0604020202020204" pitchFamily="34" charset="0"/>
              </a:rPr>
              <a:t>What else should you consider before going to a job interview?</a:t>
            </a:r>
          </a:p>
          <a:p>
            <a:endParaRPr lang="en-US" dirty="0"/>
          </a:p>
        </p:txBody>
      </p:sp>
    </p:spTree>
    <p:extLst>
      <p:ext uri="{BB962C8B-B14F-4D97-AF65-F5344CB8AC3E}">
        <p14:creationId xmlns:p14="http://schemas.microsoft.com/office/powerpoint/2010/main" val="29580332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Which essential skills did you use today?</a:t>
            </a:r>
          </a:p>
          <a:p>
            <a:pPr>
              <a:spcAft>
                <a:spcPts val="1500"/>
              </a:spcAft>
            </a:pPr>
            <a:r>
              <a:rPr lang="en-US" sz="2200" dirty="0"/>
              <a:t>Which essential skills did you use as a customer?</a:t>
            </a:r>
          </a:p>
          <a:p>
            <a:pPr>
              <a:spcAft>
                <a:spcPts val="1500"/>
              </a:spcAft>
            </a:pPr>
            <a:r>
              <a:rPr lang="en-US" sz="2200" dirty="0"/>
              <a:t>Which essential skills did you use as a train station attendant?</a:t>
            </a:r>
          </a:p>
          <a:p>
            <a:pPr>
              <a:spcAft>
                <a:spcPts val="1500"/>
              </a:spcAft>
            </a:pPr>
            <a:r>
              <a:rPr lang="en-US" sz="2200" dirty="0"/>
              <a:t>Why is speaking and listening important in these scenarios?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7211" y="4680710"/>
            <a:ext cx="11537578" cy="1355609"/>
          </a:xfrm>
          <a:prstGeom prst="rect">
            <a:avLst/>
          </a:prstGeom>
        </p:spPr>
      </p:pic>
    </p:spTree>
    <p:extLst>
      <p:ext uri="{BB962C8B-B14F-4D97-AF65-F5344CB8AC3E}">
        <p14:creationId xmlns:p14="http://schemas.microsoft.com/office/powerpoint/2010/main" val="5323106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7563812" cy="3380413"/>
          </a:xfrm>
          <a:prstGeom prst="rect">
            <a:avLst/>
          </a:prstGeom>
        </p:spPr>
        <p:txBody>
          <a:bodyPr wrap="square" lIns="0" tIns="0" rIns="0" bIns="0">
            <a:spAutoFit/>
          </a:bodyPr>
          <a:lstStyle/>
          <a:p>
            <a:pPr lvl="0">
              <a:spcAft>
                <a:spcPts val="2000"/>
              </a:spcAft>
            </a:pPr>
            <a:r>
              <a:rPr lang="en-US" sz="3000" b="1" dirty="0"/>
              <a:t>Plenary</a:t>
            </a:r>
          </a:p>
          <a:p>
            <a:pPr marL="342900" lvl="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What information do you need to plan a journey?</a:t>
            </a:r>
          </a:p>
          <a:p>
            <a:pPr marL="342900" lvl="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How do you feel about planning a train journey now?</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What makes good customer service?</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What makes a good interviewee?</a:t>
            </a:r>
          </a:p>
          <a:p>
            <a:pPr marL="342900" lvl="0" indent="-342900">
              <a:spcAft>
                <a:spcPts val="600"/>
              </a:spcAft>
              <a:buFont typeface="Arial"/>
              <a:buChar char="•"/>
            </a:pPr>
            <a:endParaRPr lang="en-GB" sz="2000" dirty="0">
              <a:solidFill>
                <a:schemeClr val="accent4"/>
              </a:solidFill>
              <a:latin typeface="Arial" panose="020B0604020202020204" pitchFamily="34" charset="0"/>
              <a:cs typeface="Arial" panose="020B0604020202020204" pitchFamily="34" charset="0"/>
            </a:endParaRPr>
          </a:p>
          <a:p>
            <a:pPr marL="342900" lvl="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a:p>
            <a:pPr marL="342900" lvl="0" indent="-342900">
              <a:buFont typeface="Arial"/>
              <a:buChar char="•"/>
            </a:pPr>
            <a:endParaRPr lang="en-GB" sz="2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9605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199" y="2264400"/>
            <a:ext cx="6770435" cy="4234493"/>
          </a:xfrm>
          <a:prstGeom prst="rect">
            <a:avLst/>
          </a:prstGeom>
        </p:spPr>
        <p:txBody>
          <a:bodyPr wrap="square" lIns="0" tIns="0" rIns="0" bIns="0">
            <a:spAutoFit/>
          </a:bodyPr>
          <a:lstStyle/>
          <a:p>
            <a:pPr>
              <a:spcAft>
                <a:spcPts val="2000"/>
              </a:spcAft>
            </a:pPr>
            <a:r>
              <a:rPr lang="en-US" sz="3000" b="1" dirty="0">
                <a:latin typeface="Arial" panose="020B0604020202020204" pitchFamily="34" charset="0"/>
                <a:cs typeface="Arial" panose="020B0604020202020204" pitchFamily="34" charset="0"/>
              </a:rPr>
              <a:t>Careers Link: Rail Careers</a:t>
            </a:r>
            <a:endParaRPr lang="en-GB" sz="3000" b="1" dirty="0">
              <a:solidFill>
                <a:schemeClr val="accent4"/>
              </a:solidFill>
              <a:latin typeface="Arial" panose="020B0604020202020204" pitchFamily="34" charset="0"/>
              <a:cs typeface="Arial" panose="020B0604020202020204" pitchFamily="34" charset="0"/>
            </a:endParaRPr>
          </a:p>
          <a:p>
            <a:pPr>
              <a:spcAft>
                <a:spcPts val="600"/>
              </a:spcAft>
            </a:pPr>
            <a:r>
              <a:rPr lang="en-GB" sz="2200" dirty="0">
                <a:solidFill>
                  <a:schemeClr val="accent4"/>
                </a:solidFill>
                <a:latin typeface="Arial" panose="020B0604020202020204" pitchFamily="34" charset="0"/>
                <a:cs typeface="Arial" panose="020B0604020202020204" pitchFamily="34" charset="0"/>
              </a:rPr>
              <a:t>There are lots of other careers in rail to match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your interests:</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Construction and civil engineering;</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Ecology and environmental advising;</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Customer Experience Design;</a:t>
            </a:r>
          </a:p>
          <a:p>
            <a:pPr marL="342900" indent="-342900">
              <a:spcAft>
                <a:spcPts val="15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Operations roles such as driving trains or signalling.</a:t>
            </a:r>
          </a:p>
          <a:p>
            <a:r>
              <a:rPr lang="en-GB" sz="2200" dirty="0">
                <a:solidFill>
                  <a:schemeClr val="accent4"/>
                </a:solidFill>
                <a:latin typeface="Arial" panose="020B0604020202020204" pitchFamily="34" charset="0"/>
                <a:cs typeface="Arial" panose="020B0604020202020204" pitchFamily="34" charset="0"/>
              </a:rPr>
              <a:t>Find out how you could start your career at HS2 at:</a:t>
            </a:r>
          </a:p>
          <a:p>
            <a:r>
              <a:rPr lang="en-US" sz="2200" b="1" u="sng" dirty="0">
                <a:solidFill>
                  <a:srgbClr val="3C96C8"/>
                </a:solidFill>
                <a:latin typeface="Arial" panose="020B0604020202020204" pitchFamily="34" charset="0"/>
                <a:cs typeface="Arial" panose="020B0604020202020204" pitchFamily="34" charset="0"/>
              </a:rPr>
              <a:t>https://www.hs2.org.uk/careers/future-talent/</a:t>
            </a:r>
            <a:endParaRPr lang="en-GB" sz="2200" b="1" u="sng" dirty="0">
              <a:solidFill>
                <a:srgbClr val="3C96C8"/>
              </a:solidFill>
              <a:latin typeface="Arial" panose="020B0604020202020204" pitchFamily="34" charset="0"/>
              <a:cs typeface="Arial" panose="020B0604020202020204" pitchFamily="34" charset="0"/>
            </a:endParaRPr>
          </a:p>
          <a:p>
            <a:endParaRPr lang="en-GB"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1050" t="3076" r="32303"/>
          <a:stretch/>
        </p:blipFill>
        <p:spPr>
          <a:xfrm>
            <a:off x="8108576" y="2264399"/>
            <a:ext cx="3626224" cy="4136401"/>
          </a:xfrm>
          <a:prstGeom prst="rect">
            <a:avLst/>
          </a:prstGeom>
        </p:spPr>
      </p:pic>
    </p:spTree>
    <p:extLst>
      <p:ext uri="{BB962C8B-B14F-4D97-AF65-F5344CB8AC3E}">
        <p14:creationId xmlns:p14="http://schemas.microsoft.com/office/powerpoint/2010/main" val="28346320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688" t="1354" r="19074" b="1807"/>
          <a:stretch/>
        </p:blipFill>
        <p:spPr>
          <a:xfrm>
            <a:off x="5923722" y="2139077"/>
            <a:ext cx="5811078" cy="4261723"/>
          </a:xfrm>
          <a:prstGeom prst="rect">
            <a:avLst/>
          </a:prstGeom>
        </p:spPr>
      </p:pic>
      <p:sp>
        <p:nvSpPr>
          <p:cNvPr id="5" name="Rectangle 4"/>
          <p:cNvSpPr/>
          <p:nvPr/>
        </p:nvSpPr>
        <p:spPr>
          <a:xfrm>
            <a:off x="1069200" y="2264400"/>
            <a:ext cx="4735252" cy="1887696"/>
          </a:xfrm>
          <a:prstGeom prst="rect">
            <a:avLst/>
          </a:prstGeom>
        </p:spPr>
        <p:txBody>
          <a:bodyPr wrap="square" lIns="0" tIns="0" rIns="0" bIns="0">
            <a:spAutoFit/>
          </a:bodyPr>
          <a:lstStyle/>
          <a:p>
            <a:pPr>
              <a:spcAft>
                <a:spcPts val="2000"/>
              </a:spcAft>
            </a:pPr>
            <a:r>
              <a:rPr lang="en-GB" sz="3000" b="1" dirty="0">
                <a:solidFill>
                  <a:srgbClr val="1D3673"/>
                </a:solidFill>
                <a:ea typeface="Open Sans" panose="020B0606030504020204" pitchFamily="34" charset="0"/>
                <a:cs typeface="Open Sans" panose="020B0606030504020204" pitchFamily="34" charset="0"/>
              </a:rPr>
              <a:t>Travelling by Train</a:t>
            </a:r>
            <a:endParaRPr lang="en-GB" sz="3000" dirty="0">
              <a:solidFill>
                <a:schemeClr val="accent4"/>
              </a:solidFill>
              <a:latin typeface="Arial" panose="020B0604020202020204" pitchFamily="34" charset="0"/>
              <a:cs typeface="Arial" panose="020B0604020202020204" pitchFamily="34" charset="0"/>
            </a:endParaRPr>
          </a:p>
          <a:p>
            <a:pPr marL="342900" indent="-342900">
              <a:spcAft>
                <a:spcPts val="600"/>
              </a:spcAft>
              <a:buFont typeface="Arial"/>
              <a:buChar char="•"/>
            </a:pPr>
            <a:r>
              <a:rPr lang="en-GB" sz="2200" dirty="0">
                <a:solidFill>
                  <a:schemeClr val="accent4"/>
                </a:solidFill>
                <a:latin typeface="Arial" panose="020B0604020202020204" pitchFamily="34" charset="0"/>
                <a:cs typeface="Arial" panose="020B0604020202020204" pitchFamily="34" charset="0"/>
              </a:rPr>
              <a:t>What does the picture show?</a:t>
            </a:r>
          </a:p>
          <a:p>
            <a:pPr marL="342900" indent="-342900">
              <a:spcAft>
                <a:spcPts val="600"/>
              </a:spcAft>
              <a:buFont typeface="Arial"/>
              <a:buChar char="•"/>
            </a:pPr>
            <a:r>
              <a:rPr lang="en-GB" sz="2200" dirty="0">
                <a:solidFill>
                  <a:schemeClr val="accent4"/>
                </a:solidFill>
                <a:latin typeface="Arial" panose="020B0604020202020204" pitchFamily="34" charset="0"/>
                <a:cs typeface="Arial" panose="020B0604020202020204" pitchFamily="34" charset="0"/>
              </a:rPr>
              <a:t>Have you travelled by train before?</a:t>
            </a:r>
          </a:p>
          <a:p>
            <a:pPr marL="342900" indent="-342900">
              <a:spcAft>
                <a:spcPts val="600"/>
              </a:spcAft>
              <a:buFont typeface="Arial"/>
              <a:buChar char="•"/>
            </a:pPr>
            <a:r>
              <a:rPr lang="en-GB" sz="2200" dirty="0">
                <a:solidFill>
                  <a:schemeClr val="accent4"/>
                </a:solidFill>
                <a:latin typeface="Arial" panose="020B0604020202020204" pitchFamily="34" charset="0"/>
                <a:cs typeface="Arial" panose="020B0604020202020204" pitchFamily="34" charset="0"/>
              </a:rPr>
              <a:t>Where did you travel to?</a:t>
            </a:r>
          </a:p>
        </p:txBody>
      </p:sp>
    </p:spTree>
    <p:extLst>
      <p:ext uri="{BB962C8B-B14F-4D97-AF65-F5344CB8AC3E}">
        <p14:creationId xmlns:p14="http://schemas.microsoft.com/office/powerpoint/2010/main" val="12865870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10726258" cy="3172663"/>
          </a:xfrm>
          <a:prstGeom prst="rect">
            <a:avLst/>
          </a:prstGeom>
        </p:spPr>
        <p:txBody>
          <a:bodyPr wrap="square" lIns="0" tIns="0" rIns="0" bIns="0">
            <a:spAutoFit/>
          </a:bodyPr>
          <a:lstStyle/>
          <a:p>
            <a:pPr>
              <a:spcAft>
                <a:spcPts val="2000"/>
              </a:spcAft>
            </a:pPr>
            <a:r>
              <a:rPr lang="en-US" sz="3000" b="1" dirty="0"/>
              <a:t>Learning objectives </a:t>
            </a:r>
          </a:p>
          <a:p>
            <a:pPr>
              <a:spcAft>
                <a:spcPts val="600"/>
              </a:spcAft>
            </a:pPr>
            <a:r>
              <a:rPr lang="en-GB" sz="2200" b="1" dirty="0">
                <a:solidFill>
                  <a:schemeClr val="accent4"/>
                </a:solidFill>
                <a:latin typeface="Arial" panose="020B0604020202020204" pitchFamily="34" charset="0"/>
                <a:cs typeface="Arial" panose="020B0604020202020204" pitchFamily="34" charset="0"/>
              </a:rPr>
              <a:t>In this lesson you will learn to:</a:t>
            </a:r>
          </a:p>
          <a:p>
            <a:pPr marL="342900" indent="-342900">
              <a:spcAft>
                <a:spcPts val="600"/>
              </a:spcAft>
              <a:buClr>
                <a:srgbClr val="E50145"/>
              </a:buClr>
              <a:buFont typeface="Arial"/>
              <a:buChar char="•"/>
            </a:pPr>
            <a:r>
              <a:rPr lang="en-GB" sz="2200" dirty="0">
                <a:solidFill>
                  <a:schemeClr val="accent4"/>
                </a:solidFill>
                <a:latin typeface="Arial" panose="020B0604020202020204" pitchFamily="34" charset="0"/>
                <a:cs typeface="Arial" panose="020B0604020202020204" pitchFamily="34" charset="0"/>
              </a:rPr>
              <a:t>Think about the information needed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to travel by train;</a:t>
            </a:r>
          </a:p>
          <a:p>
            <a:pPr marL="342900" indent="-342900">
              <a:spcAft>
                <a:spcPts val="600"/>
              </a:spcAft>
              <a:buClr>
                <a:srgbClr val="E50145"/>
              </a:buClr>
              <a:buFont typeface="Arial"/>
              <a:buChar char="•"/>
            </a:pPr>
            <a:r>
              <a:rPr lang="en-US" sz="2200" dirty="0">
                <a:solidFill>
                  <a:schemeClr val="accent4"/>
                </a:solidFill>
                <a:latin typeface="Arial" panose="020B0604020202020204" pitchFamily="34" charset="0"/>
                <a:cs typeface="Arial" panose="020B0604020202020204" pitchFamily="34" charset="0"/>
              </a:rPr>
              <a:t>Describe good customer service;</a:t>
            </a:r>
          </a:p>
          <a:p>
            <a:pPr marL="342900" indent="-342900">
              <a:spcAft>
                <a:spcPts val="1500"/>
              </a:spcAft>
              <a:buClr>
                <a:srgbClr val="E50145"/>
              </a:buClr>
              <a:buFont typeface="Arial"/>
              <a:buChar char="•"/>
            </a:pPr>
            <a:r>
              <a:rPr lang="en-US" sz="2200" dirty="0">
                <a:solidFill>
                  <a:schemeClr val="accent4"/>
                </a:solidFill>
                <a:latin typeface="Arial" panose="020B0604020202020204" pitchFamily="34" charset="0"/>
                <a:cs typeface="Arial" panose="020B0604020202020204" pitchFamily="34" charset="0"/>
              </a:rPr>
              <a:t>Describe good interview skills.</a:t>
            </a:r>
            <a:endParaRPr lang="en-GB" sz="2200" dirty="0">
              <a:solidFill>
                <a:schemeClr val="accent4"/>
              </a:solidFill>
              <a:latin typeface="Arial" panose="020B0604020202020204" pitchFamily="34" charset="0"/>
              <a:cs typeface="Arial" panose="020B0604020202020204" pitchFamily="34" charset="0"/>
            </a:endParaRPr>
          </a:p>
          <a:p>
            <a:pPr lvl="0">
              <a:spcAft>
                <a:spcPts val="600"/>
              </a:spcAft>
            </a:pPr>
            <a:r>
              <a:rPr lang="en-GB" sz="2200" dirty="0">
                <a:solidFill>
                  <a:schemeClr val="accent4"/>
                </a:solidFill>
                <a:latin typeface="Arial" panose="020B0604020202020204" pitchFamily="34" charset="0"/>
                <a:cs typeface="Arial" panose="020B0604020202020204" pitchFamily="34" charset="0"/>
              </a:rPr>
              <a:t>You will focus on the essential skills of</a:t>
            </a:r>
            <a:r>
              <a:rPr lang="en-GB" sz="2200" b="1" dirty="0">
                <a:solidFill>
                  <a:schemeClr val="accent4"/>
                </a:solidFill>
                <a:latin typeface="Arial" panose="020B0604020202020204" pitchFamily="34" charset="0"/>
                <a:cs typeface="Arial" panose="020B0604020202020204" pitchFamily="34" charset="0"/>
              </a:rPr>
              <a:t> speaking </a:t>
            </a:r>
            <a:r>
              <a:rPr lang="en-GB" sz="2200" dirty="0">
                <a:solidFill>
                  <a:schemeClr val="accent4"/>
                </a:solidFill>
                <a:latin typeface="Arial" panose="020B0604020202020204" pitchFamily="34" charset="0"/>
                <a:cs typeface="Arial" panose="020B0604020202020204" pitchFamily="34" charset="0"/>
              </a:rPr>
              <a:t>and </a:t>
            </a:r>
            <a:r>
              <a:rPr lang="en-GB" sz="2200" b="1" dirty="0">
                <a:solidFill>
                  <a:schemeClr val="accent4"/>
                </a:solidFill>
                <a:latin typeface="Arial" panose="020B0604020202020204" pitchFamily="34" charset="0"/>
                <a:cs typeface="Arial" panose="020B0604020202020204" pitchFamily="34" charset="0"/>
              </a:rPr>
              <a:t>listening. </a:t>
            </a:r>
          </a:p>
        </p:txBody>
      </p:sp>
      <p:pic>
        <p:nvPicPr>
          <p:cNvPr id="7" name="Picture 6">
            <a:extLst>
              <a:ext uri="{FF2B5EF4-FFF2-40B4-BE49-F238E27FC236}">
                <a16:creationId xmlns:a16="http://schemas.microsoft.com/office/drawing/2014/main" id="{CA14BAEF-9867-5A4D-8BDD-092BC27FFAA5}"/>
              </a:ext>
            </a:extLst>
          </p:cNvPr>
          <p:cNvPicPr/>
          <p:nvPr/>
        </p:nvPicPr>
        <p:blipFill rotWithShape="1">
          <a:blip r:embed="rId3">
            <a:extLst>
              <a:ext uri="{28A0092B-C50C-407E-A947-70E740481C1C}">
                <a14:useLocalDpi xmlns:a14="http://schemas.microsoft.com/office/drawing/2010/main" val="0"/>
              </a:ext>
            </a:extLst>
          </a:blip>
          <a:srcRect l="12942" r="75838"/>
          <a:stretch/>
        </p:blipFill>
        <p:spPr bwMode="auto">
          <a:xfrm>
            <a:off x="6927126" y="2142067"/>
            <a:ext cx="2455029" cy="2570753"/>
          </a:xfrm>
          <a:prstGeom prst="rect">
            <a:avLst/>
          </a:prstGeom>
          <a:ln>
            <a:noFill/>
          </a:ln>
          <a:extLst>
            <a:ext uri="{53640926-AAD7-44d8-BBD7-CCE9431645EC}">
              <a14:shadowObscured xmlns:a14="http://schemas.microsoft.com/office/drawing/2010/main" xmlns=""/>
            </a:ext>
          </a:extLst>
        </p:spPr>
      </p:pic>
      <p:pic>
        <p:nvPicPr>
          <p:cNvPr id="9" name="Picture 8">
            <a:extLst>
              <a:ext uri="{FF2B5EF4-FFF2-40B4-BE49-F238E27FC236}">
                <a16:creationId xmlns:a16="http://schemas.microsoft.com/office/drawing/2014/main" id="{DBFEBC01-853B-454C-812A-58552F8A1415}"/>
              </a:ext>
            </a:extLst>
          </p:cNvPr>
          <p:cNvPicPr/>
          <p:nvPr/>
        </p:nvPicPr>
        <p:blipFill rotWithShape="1">
          <a:blip r:embed="rId3">
            <a:extLst>
              <a:ext uri="{28A0092B-C50C-407E-A947-70E740481C1C}">
                <a14:useLocalDpi xmlns:a14="http://schemas.microsoft.com/office/drawing/2010/main" val="0"/>
              </a:ext>
            </a:extLst>
          </a:blip>
          <a:srcRect l="94" r="88686"/>
          <a:stretch/>
        </p:blipFill>
        <p:spPr bwMode="auto">
          <a:xfrm>
            <a:off x="9365526" y="2142067"/>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1480888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Travel information</a:t>
            </a:r>
          </a:p>
          <a:p>
            <a:r>
              <a:rPr lang="en-GB" sz="2200" dirty="0">
                <a:latin typeface="Arial" panose="020B0604020202020204" pitchFamily="34" charset="0"/>
                <a:cs typeface="Arial" panose="020B0604020202020204" pitchFamily="34" charset="0"/>
              </a:rPr>
              <a:t>You are planning a train journey from your local train station.</a:t>
            </a:r>
          </a:p>
          <a:p>
            <a:pPr marL="342900" indent="-342900">
              <a:buClr>
                <a:srgbClr val="E50145"/>
              </a:buClr>
              <a:buFont typeface="Arial"/>
              <a:buChar char="•"/>
            </a:pPr>
            <a:r>
              <a:rPr lang="en-US" sz="2200" dirty="0">
                <a:latin typeface="Arial" panose="020B0604020202020204" pitchFamily="34" charset="0"/>
                <a:cs typeface="Arial" panose="020B0604020202020204" pitchFamily="34" charset="0"/>
              </a:rPr>
              <a:t>W</a:t>
            </a:r>
            <a:r>
              <a:rPr lang="en-GB" sz="2200" dirty="0">
                <a:latin typeface="Arial" panose="020B0604020202020204" pitchFamily="34" charset="0"/>
                <a:cs typeface="Arial" panose="020B0604020202020204" pitchFamily="34" charset="0"/>
              </a:rPr>
              <a:t>hat information do you need to find out to plan your journey?</a:t>
            </a:r>
          </a:p>
        </p:txBody>
      </p:sp>
      <p:pic>
        <p:nvPicPr>
          <p:cNvPr id="9" name="Picture 8">
            <a:extLst>
              <a:ext uri="{FF2B5EF4-FFF2-40B4-BE49-F238E27FC236}">
                <a16:creationId xmlns:a16="http://schemas.microsoft.com/office/drawing/2014/main" id="{2FC3BEDE-C2C6-B546-BB19-CC965CD75796}"/>
              </a:ext>
            </a:extLst>
          </p:cNvPr>
          <p:cNvPicPr>
            <a:picLocks noChangeAspect="1"/>
          </p:cNvPicPr>
          <p:nvPr/>
        </p:nvPicPr>
        <p:blipFill>
          <a:blip r:embed="rId3">
            <a:extLst>
              <a:ext uri="{28A0092B-C50C-407E-A947-70E740481C1C}">
                <a14:useLocalDpi xmlns:a14="http://schemas.microsoft.com/office/drawing/2010/main" val="0"/>
              </a:ext>
            </a:extLst>
          </a:blip>
          <a:srcRect l="8886" r="8886"/>
          <a:stretch/>
        </p:blipFill>
        <p:spPr>
          <a:xfrm>
            <a:off x="457199" y="4086922"/>
            <a:ext cx="2590801" cy="2100508"/>
          </a:xfrm>
          <a:prstGeom prst="rect">
            <a:avLst/>
          </a:prstGeom>
        </p:spPr>
      </p:pic>
      <p:pic>
        <p:nvPicPr>
          <p:cNvPr id="10" name="Picture 9">
            <a:extLst>
              <a:ext uri="{FF2B5EF4-FFF2-40B4-BE49-F238E27FC236}">
                <a16:creationId xmlns:a16="http://schemas.microsoft.com/office/drawing/2014/main" id="{4BEEB305-36E4-504C-8281-D3884666F7A7}"/>
              </a:ext>
            </a:extLst>
          </p:cNvPr>
          <p:cNvPicPr>
            <a:picLocks noChangeAspect="1"/>
          </p:cNvPicPr>
          <p:nvPr/>
        </p:nvPicPr>
        <p:blipFill rotWithShape="1">
          <a:blip r:embed="rId4">
            <a:extLst>
              <a:ext uri="{28A0092B-C50C-407E-A947-70E740481C1C}">
                <a14:useLocalDpi xmlns:a14="http://schemas.microsoft.com/office/drawing/2010/main" val="0"/>
              </a:ext>
            </a:extLst>
          </a:blip>
          <a:srcRect l="7467" r="29769"/>
          <a:stretch/>
        </p:blipFill>
        <p:spPr>
          <a:xfrm>
            <a:off x="3356224" y="4086922"/>
            <a:ext cx="2590801" cy="2100508"/>
          </a:xfrm>
          <a:prstGeom prst="rect">
            <a:avLst/>
          </a:prstGeom>
        </p:spPr>
      </p:pic>
      <p:pic>
        <p:nvPicPr>
          <p:cNvPr id="11" name="Picture 10">
            <a:extLst>
              <a:ext uri="{FF2B5EF4-FFF2-40B4-BE49-F238E27FC236}">
                <a16:creationId xmlns:a16="http://schemas.microsoft.com/office/drawing/2014/main" id="{A8F662F4-564D-4440-8792-2746C1640212}"/>
              </a:ext>
            </a:extLst>
          </p:cNvPr>
          <p:cNvPicPr>
            <a:picLocks noChangeAspect="1"/>
          </p:cNvPicPr>
          <p:nvPr/>
        </p:nvPicPr>
        <p:blipFill>
          <a:blip r:embed="rId5">
            <a:extLst>
              <a:ext uri="{28A0092B-C50C-407E-A947-70E740481C1C}">
                <a14:useLocalDpi xmlns:a14="http://schemas.microsoft.com/office/drawing/2010/main" val="0"/>
              </a:ext>
            </a:extLst>
          </a:blip>
          <a:srcRect l="8912" r="8912"/>
          <a:stretch/>
        </p:blipFill>
        <p:spPr>
          <a:xfrm>
            <a:off x="6255249" y="4086922"/>
            <a:ext cx="2590801" cy="2100508"/>
          </a:xfrm>
          <a:prstGeom prst="rect">
            <a:avLst/>
          </a:prstGeom>
        </p:spPr>
      </p:pic>
      <p:pic>
        <p:nvPicPr>
          <p:cNvPr id="12" name="Picture 11">
            <a:extLst>
              <a:ext uri="{FF2B5EF4-FFF2-40B4-BE49-F238E27FC236}">
                <a16:creationId xmlns:a16="http://schemas.microsoft.com/office/drawing/2014/main" id="{1E644D38-E997-F64B-989C-774DC89C77D8}"/>
              </a:ext>
            </a:extLst>
          </p:cNvPr>
          <p:cNvPicPr>
            <a:picLocks noChangeAspect="1"/>
          </p:cNvPicPr>
          <p:nvPr/>
        </p:nvPicPr>
        <p:blipFill rotWithShape="1">
          <a:blip r:embed="rId6">
            <a:extLst>
              <a:ext uri="{28A0092B-C50C-407E-A947-70E740481C1C}">
                <a14:useLocalDpi xmlns:a14="http://schemas.microsoft.com/office/drawing/2010/main" val="0"/>
              </a:ext>
            </a:extLst>
          </a:blip>
          <a:srcRect l="39417" t="24070" r="13315" b="18374"/>
          <a:stretch/>
        </p:blipFill>
        <p:spPr>
          <a:xfrm>
            <a:off x="9154274" y="4086922"/>
            <a:ext cx="2590801" cy="2100508"/>
          </a:xfrm>
          <a:prstGeom prst="rect">
            <a:avLst/>
          </a:prstGeom>
        </p:spPr>
      </p:pic>
    </p:spTree>
    <p:extLst>
      <p:ext uri="{BB962C8B-B14F-4D97-AF65-F5344CB8AC3E}">
        <p14:creationId xmlns:p14="http://schemas.microsoft.com/office/powerpoint/2010/main" val="25528067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4058292"/>
          </a:xfrm>
        </p:spPr>
        <p:txBody>
          <a:bodyPr lIns="0" tIns="0" rIns="0" bIns="0"/>
          <a:lstStyle/>
          <a:p>
            <a:pPr lvl="0">
              <a:spcAft>
                <a:spcPts val="2000"/>
              </a:spcAft>
            </a:pPr>
            <a:r>
              <a:rPr lang="en-US" sz="3000" b="1" dirty="0">
                <a:solidFill>
                  <a:srgbClr val="1D3673"/>
                </a:solidFill>
                <a:latin typeface="Arial" panose="020B0604020202020204" pitchFamily="34" charset="0"/>
                <a:cs typeface="Arial" panose="020B0604020202020204" pitchFamily="34" charset="0"/>
              </a:rPr>
              <a:t>Finding out</a:t>
            </a:r>
          </a:p>
          <a:p>
            <a:r>
              <a:rPr lang="en-GB" sz="2200" dirty="0">
                <a:latin typeface="Arial" panose="020B0604020202020204" pitchFamily="34" charset="0"/>
                <a:cs typeface="Arial" panose="020B0604020202020204" pitchFamily="34" charset="0"/>
              </a:rPr>
              <a:t>How would you find the information out?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l="4724" r="4724"/>
          <a:stretch/>
        </p:blipFill>
        <p:spPr>
          <a:xfrm>
            <a:off x="457200" y="3744297"/>
            <a:ext cx="3603812" cy="2656503"/>
          </a:xfrm>
          <a:prstGeom prst="rect">
            <a:avLst/>
          </a:prstGeom>
        </p:spPr>
      </p:pic>
      <p:pic>
        <p:nvPicPr>
          <p:cNvPr id="7" name="Picture 6">
            <a:extLst>
              <a:ext uri="{FF2B5EF4-FFF2-40B4-BE49-F238E27FC236}">
                <a16:creationId xmlns:a16="http://schemas.microsoft.com/office/drawing/2014/main" id="{01B34227-7813-F145-A24D-5F99EA623C32}"/>
              </a:ext>
            </a:extLst>
          </p:cNvPr>
          <p:cNvPicPr>
            <a:picLocks noChangeAspect="1"/>
          </p:cNvPicPr>
          <p:nvPr/>
        </p:nvPicPr>
        <p:blipFill rotWithShape="1">
          <a:blip r:embed="rId4">
            <a:extLst>
              <a:ext uri="{28A0092B-C50C-407E-A947-70E740481C1C}">
                <a14:useLocalDpi xmlns:a14="http://schemas.microsoft.com/office/drawing/2010/main" val="0"/>
              </a:ext>
            </a:extLst>
          </a:blip>
          <a:srcRect l="2408" r="7374"/>
          <a:stretch/>
        </p:blipFill>
        <p:spPr>
          <a:xfrm>
            <a:off x="4294094" y="3744297"/>
            <a:ext cx="3603812" cy="2656503"/>
          </a:xfrm>
          <a:prstGeom prst="rect">
            <a:avLst/>
          </a:prstGeom>
        </p:spPr>
      </p:pic>
      <p:pic>
        <p:nvPicPr>
          <p:cNvPr id="8" name="Picture 7">
            <a:extLst>
              <a:ext uri="{FF2B5EF4-FFF2-40B4-BE49-F238E27FC236}">
                <a16:creationId xmlns:a16="http://schemas.microsoft.com/office/drawing/2014/main" id="{016061D9-3C22-5944-98C5-113529354A04}"/>
              </a:ext>
            </a:extLst>
          </p:cNvPr>
          <p:cNvPicPr>
            <a:picLocks noChangeAspect="1"/>
          </p:cNvPicPr>
          <p:nvPr/>
        </p:nvPicPr>
        <p:blipFill rotWithShape="1">
          <a:blip r:embed="rId5">
            <a:extLst>
              <a:ext uri="{28A0092B-C50C-407E-A947-70E740481C1C}">
                <a14:useLocalDpi xmlns:a14="http://schemas.microsoft.com/office/drawing/2010/main" val="0"/>
              </a:ext>
            </a:extLst>
          </a:blip>
          <a:srcRect l="15858" r="6718" b="21070"/>
          <a:stretch/>
        </p:blipFill>
        <p:spPr>
          <a:xfrm>
            <a:off x="8192479" y="3744297"/>
            <a:ext cx="3480830" cy="2656503"/>
          </a:xfrm>
          <a:prstGeom prst="rect">
            <a:avLst/>
          </a:prstGeom>
        </p:spPr>
      </p:pic>
    </p:spTree>
    <p:extLst>
      <p:ext uri="{BB962C8B-B14F-4D97-AF65-F5344CB8AC3E}">
        <p14:creationId xmlns:p14="http://schemas.microsoft.com/office/powerpoint/2010/main" val="9392213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487820" cy="1496766"/>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1: Train timetable</a:t>
            </a:r>
          </a:p>
          <a:p>
            <a:r>
              <a:rPr lang="en-GB" sz="2200" dirty="0">
                <a:latin typeface="Arial" panose="020B0604020202020204" pitchFamily="34" charset="0"/>
                <a:cs typeface="Arial" panose="020B0604020202020204" pitchFamily="34" charset="0"/>
              </a:rPr>
              <a:t>Look at the train timetable that you have been given. W</a:t>
            </a:r>
            <a:r>
              <a:rPr lang="en-US" sz="2200" dirty="0">
                <a:latin typeface="Arial" panose="020B0604020202020204" pitchFamily="34" charset="0"/>
                <a:cs typeface="Arial" panose="020B0604020202020204" pitchFamily="34" charset="0"/>
              </a:rPr>
              <a:t>h</a:t>
            </a:r>
            <a:r>
              <a:rPr lang="en-GB" sz="2200" dirty="0">
                <a:latin typeface="Arial" panose="020B0604020202020204" pitchFamily="34" charset="0"/>
                <a:cs typeface="Arial" panose="020B0604020202020204" pitchFamily="34" charset="0"/>
              </a:rPr>
              <a:t>at questions could you ask to find out the missing information?</a:t>
            </a:r>
          </a:p>
        </p:txBody>
      </p:sp>
      <p:graphicFrame>
        <p:nvGraphicFramePr>
          <p:cNvPr id="4" name="Table 3"/>
          <p:cNvGraphicFramePr>
            <a:graphicFrameLocks noGrp="1"/>
          </p:cNvGraphicFramePr>
          <p:nvPr>
            <p:extLst>
              <p:ext uri="{D42A27DB-BD31-4B8C-83A1-F6EECF244321}">
                <p14:modId xmlns:p14="http://schemas.microsoft.com/office/powerpoint/2010/main" val="2026693758"/>
              </p:ext>
            </p:extLst>
          </p:nvPr>
        </p:nvGraphicFramePr>
        <p:xfrm>
          <a:off x="1069438" y="3868742"/>
          <a:ext cx="10293330" cy="2527818"/>
        </p:xfrm>
        <a:graphic>
          <a:graphicData uri="http://schemas.openxmlformats.org/drawingml/2006/table">
            <a:tbl>
              <a:tblPr firstRow="1" bandRow="1">
                <a:tableStyleId>{F5AB1C69-6EDB-4FF4-983F-18BD219EF322}</a:tableStyleId>
              </a:tblPr>
              <a:tblGrid>
                <a:gridCol w="2058666">
                  <a:extLst>
                    <a:ext uri="{9D8B030D-6E8A-4147-A177-3AD203B41FA5}">
                      <a16:colId xmlns:a16="http://schemas.microsoft.com/office/drawing/2014/main" val="20000"/>
                    </a:ext>
                  </a:extLst>
                </a:gridCol>
                <a:gridCol w="2058666">
                  <a:extLst>
                    <a:ext uri="{9D8B030D-6E8A-4147-A177-3AD203B41FA5}">
                      <a16:colId xmlns:a16="http://schemas.microsoft.com/office/drawing/2014/main" val="20001"/>
                    </a:ext>
                  </a:extLst>
                </a:gridCol>
                <a:gridCol w="2058666">
                  <a:extLst>
                    <a:ext uri="{9D8B030D-6E8A-4147-A177-3AD203B41FA5}">
                      <a16:colId xmlns:a16="http://schemas.microsoft.com/office/drawing/2014/main" val="20002"/>
                    </a:ext>
                  </a:extLst>
                </a:gridCol>
                <a:gridCol w="2058666">
                  <a:extLst>
                    <a:ext uri="{9D8B030D-6E8A-4147-A177-3AD203B41FA5}">
                      <a16:colId xmlns:a16="http://schemas.microsoft.com/office/drawing/2014/main" val="20003"/>
                    </a:ext>
                  </a:extLst>
                </a:gridCol>
                <a:gridCol w="2058666">
                  <a:extLst>
                    <a:ext uri="{9D8B030D-6E8A-4147-A177-3AD203B41FA5}">
                      <a16:colId xmlns:a16="http://schemas.microsoft.com/office/drawing/2014/main" val="20004"/>
                    </a:ext>
                  </a:extLst>
                </a:gridCol>
              </a:tblGrid>
              <a:tr h="686126">
                <a:tc>
                  <a:txBody>
                    <a:bodyPr/>
                    <a:lstStyle/>
                    <a:p>
                      <a:pPr algn="ctr">
                        <a:spcAft>
                          <a:spcPts val="0"/>
                        </a:spcAft>
                      </a:pPr>
                      <a:r>
                        <a:rPr lang="en-GB" sz="1700" dirty="0">
                          <a:solidFill>
                            <a:schemeClr val="bg1"/>
                          </a:solidFill>
                          <a:effectLst/>
                        </a:rPr>
                        <a:t>Destination</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Departure Time</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Platform Number</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Arrives at Destination</a:t>
                      </a:r>
                      <a:endParaRPr lang="en-GB" sz="1700" dirty="0">
                        <a:solidFill>
                          <a:schemeClr val="bg1"/>
                        </a:solidFill>
                        <a:effectLst/>
                        <a:latin typeface="Cambria"/>
                        <a:ea typeface="ＭＳ 明朝"/>
                        <a:cs typeface="Times New Roman"/>
                      </a:endParaRPr>
                    </a:p>
                  </a:txBody>
                  <a:tcPr marL="68580" marR="68580" marT="0" marB="0" anchor="ctr"/>
                </a:tc>
                <a:tc>
                  <a:txBody>
                    <a:bodyPr/>
                    <a:lstStyle/>
                    <a:p>
                      <a:pPr algn="ctr">
                        <a:spcAft>
                          <a:spcPts val="0"/>
                        </a:spcAft>
                      </a:pPr>
                      <a:r>
                        <a:rPr lang="en-GB" sz="1700" dirty="0">
                          <a:solidFill>
                            <a:schemeClr val="bg1"/>
                          </a:solidFill>
                          <a:effectLst/>
                        </a:rPr>
                        <a:t>Single Ticket Price</a:t>
                      </a:r>
                      <a:endParaRPr lang="en-GB" sz="1700" dirty="0">
                        <a:solidFill>
                          <a:schemeClr val="bg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0"/>
                  </a:ext>
                </a:extLst>
              </a:tr>
              <a:tr h="538680">
                <a:tc>
                  <a:txBody>
                    <a:bodyPr/>
                    <a:lstStyle/>
                    <a:p>
                      <a:pPr algn="ctr">
                        <a:spcAft>
                          <a:spcPts val="0"/>
                        </a:spcAft>
                      </a:pPr>
                      <a:r>
                        <a:rPr lang="en-GB" sz="1700" dirty="0">
                          <a:solidFill>
                            <a:schemeClr val="tx1"/>
                          </a:solidFill>
                          <a:effectLst/>
                        </a:rPr>
                        <a:t>Chesterfield</a:t>
                      </a:r>
                      <a:endParaRPr lang="en-GB" sz="17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endParaRPr lang="en-GB" sz="1200" dirty="0">
                        <a:solidFill>
                          <a:schemeClr val="tx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1"/>
                  </a:ext>
                </a:extLst>
              </a:tr>
              <a:tr h="655498">
                <a:tc>
                  <a:txBody>
                    <a:bodyPr/>
                    <a:lstStyle/>
                    <a:p>
                      <a:pPr algn="ctr">
                        <a:spcAft>
                          <a:spcPts val="0"/>
                        </a:spcAft>
                      </a:pPr>
                      <a:r>
                        <a:rPr lang="en-GB" sz="1700" dirty="0">
                          <a:solidFill>
                            <a:schemeClr val="tx1"/>
                          </a:solidFill>
                          <a:effectLst/>
                        </a:rPr>
                        <a:t>East Midlands</a:t>
                      </a:r>
                      <a:r>
                        <a:rPr lang="en-GB" sz="1700" baseline="0" dirty="0">
                          <a:solidFill>
                            <a:schemeClr val="tx1"/>
                          </a:solidFill>
                          <a:effectLst/>
                        </a:rPr>
                        <a:t> Hub</a:t>
                      </a:r>
                      <a:endParaRPr lang="en-GB" sz="17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12:20</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8</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12:40</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£7.50</a:t>
                      </a:r>
                      <a:endParaRPr lang="en-GB" sz="1200" dirty="0">
                        <a:solidFill>
                          <a:schemeClr val="tx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2"/>
                  </a:ext>
                </a:extLst>
              </a:tr>
              <a:tr h="647514">
                <a:tc>
                  <a:txBody>
                    <a:bodyPr/>
                    <a:lstStyle/>
                    <a:p>
                      <a:pPr algn="ctr">
                        <a:spcAft>
                          <a:spcPts val="0"/>
                        </a:spcAft>
                      </a:pPr>
                      <a:r>
                        <a:rPr lang="en-GB" sz="1700" dirty="0">
                          <a:solidFill>
                            <a:schemeClr val="tx1"/>
                          </a:solidFill>
                          <a:effectLst/>
                        </a:rPr>
                        <a:t>Wigan</a:t>
                      </a:r>
                      <a:endParaRPr lang="en-GB" sz="17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12:24</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9</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13:00</a:t>
                      </a:r>
                      <a:endParaRPr lang="en-GB" sz="1200" dirty="0">
                        <a:solidFill>
                          <a:schemeClr val="tx1"/>
                        </a:solidFill>
                        <a:effectLst/>
                        <a:latin typeface="Cambria"/>
                        <a:ea typeface="ＭＳ 明朝"/>
                        <a:cs typeface="Times New Roman"/>
                      </a:endParaRPr>
                    </a:p>
                  </a:txBody>
                  <a:tcPr marL="68580" marR="68580" marT="0" marB="0" anchor="ctr"/>
                </a:tc>
                <a:tc>
                  <a:txBody>
                    <a:bodyPr/>
                    <a:lstStyle/>
                    <a:p>
                      <a:pPr algn="ctr">
                        <a:spcAft>
                          <a:spcPts val="0"/>
                        </a:spcAft>
                      </a:pPr>
                      <a:r>
                        <a:rPr lang="en-GB" sz="2000" dirty="0">
                          <a:solidFill>
                            <a:schemeClr val="tx1"/>
                          </a:solidFill>
                          <a:effectLst/>
                        </a:rPr>
                        <a:t>£10.20</a:t>
                      </a:r>
                      <a:endParaRPr lang="en-GB" sz="1200" dirty="0">
                        <a:solidFill>
                          <a:schemeClr val="tx1"/>
                        </a:solidFill>
                        <a:effectLst/>
                        <a:latin typeface="Cambria"/>
                        <a:ea typeface="ＭＳ 明朝"/>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740468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955698"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1: Train timetable</a:t>
            </a:r>
          </a:p>
          <a:p>
            <a:r>
              <a:rPr lang="en-GB" sz="2200" dirty="0">
                <a:latin typeface="Arial" panose="020B0604020202020204" pitchFamily="34" charset="0"/>
                <a:cs typeface="Arial" panose="020B0604020202020204" pitchFamily="34" charset="0"/>
              </a:rPr>
              <a:t>Find the missing information on your timetables by asking your classmates. </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You must fill all of the blank boxes on your sheet.</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You must find out each piece of information from a different person.</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Take it in turns to ask each other questions. </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You must not show anyone else your sheet.</a:t>
            </a:r>
          </a:p>
        </p:txBody>
      </p:sp>
    </p:spTree>
    <p:extLst>
      <p:ext uri="{BB962C8B-B14F-4D97-AF65-F5344CB8AC3E}">
        <p14:creationId xmlns:p14="http://schemas.microsoft.com/office/powerpoint/2010/main" val="41479352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1" y="2264400"/>
            <a:ext cx="5654328" cy="4058292"/>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Help desk game</a:t>
            </a:r>
          </a:p>
          <a:p>
            <a:r>
              <a:rPr lang="en-GB" sz="2200" dirty="0">
                <a:latin typeface="Arial" panose="020B0604020202020204" pitchFamily="34" charset="0"/>
                <a:cs typeface="Arial" panose="020B0604020202020204" pitchFamily="34" charset="0"/>
              </a:rPr>
              <a:t>We are now going to combine the questions and answers into a role-play.</a:t>
            </a:r>
          </a:p>
          <a:p>
            <a:pPr marL="342900" indent="-342900">
              <a:buClr>
                <a:srgbClr val="E50145"/>
              </a:buClr>
              <a:buFont typeface="Arial"/>
              <a:buChar char="•"/>
            </a:pPr>
            <a:r>
              <a:rPr lang="en-GB" sz="2200" dirty="0">
                <a:latin typeface="Arial" panose="020B0604020202020204" pitchFamily="34" charset="0"/>
                <a:cs typeface="Arial" panose="020B0604020202020204" pitchFamily="34" charset="0"/>
              </a:rPr>
              <a:t>One student will be the customer, who will need all of the information about a train journey. </a:t>
            </a:r>
          </a:p>
          <a:p>
            <a:pPr marL="342900" indent="-342900">
              <a:spcAft>
                <a:spcPts val="1500"/>
              </a:spcAft>
              <a:buClr>
                <a:srgbClr val="E50145"/>
              </a:buClr>
              <a:buFont typeface="Arial"/>
              <a:buChar char="•"/>
            </a:pPr>
            <a:r>
              <a:rPr lang="en-GB" sz="2200" dirty="0">
                <a:latin typeface="Arial" panose="020B0604020202020204" pitchFamily="34" charset="0"/>
                <a:cs typeface="Arial" panose="020B0604020202020204" pitchFamily="34" charset="0"/>
              </a:rPr>
              <a:t>One student will a Train Station Attendant. Use your timetable to find the information. </a:t>
            </a:r>
          </a:p>
          <a:p>
            <a:r>
              <a:rPr lang="en-US" sz="2200" dirty="0">
                <a:latin typeface="Arial" panose="020B0604020202020204" pitchFamily="34" charset="0"/>
                <a:cs typeface="Arial" panose="020B0604020202020204" pitchFamily="34" charset="0"/>
              </a:rPr>
              <a:t>For the first round, the customer will be taking a trip to Manchester. </a:t>
            </a:r>
            <a:endParaRPr lang="en-GB"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07C5247-9643-4347-BB89-431F2CE1B8A2}"/>
              </a:ext>
            </a:extLst>
          </p:cNvPr>
          <p:cNvPicPr>
            <a:picLocks noChangeAspect="1"/>
          </p:cNvPicPr>
          <p:nvPr/>
        </p:nvPicPr>
        <p:blipFill>
          <a:blip r:embed="rId3">
            <a:extLst>
              <a:ext uri="{28A0092B-C50C-407E-A947-70E740481C1C}">
                <a14:useLocalDpi xmlns:a14="http://schemas.microsoft.com/office/drawing/2010/main" val="0"/>
              </a:ext>
            </a:extLst>
          </a:blip>
          <a:srcRect l="12821" r="12821"/>
          <a:stretch/>
        </p:blipFill>
        <p:spPr>
          <a:xfrm>
            <a:off x="7126941" y="2264400"/>
            <a:ext cx="4607859" cy="4136400"/>
          </a:xfrm>
          <a:prstGeom prst="rect">
            <a:avLst/>
          </a:prstGeom>
        </p:spPr>
      </p:pic>
    </p:spTree>
    <p:extLst>
      <p:ext uri="{BB962C8B-B14F-4D97-AF65-F5344CB8AC3E}">
        <p14:creationId xmlns:p14="http://schemas.microsoft.com/office/powerpoint/2010/main" val="31007650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399"/>
            <a:ext cx="10374247" cy="1311869"/>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Help desk game</a:t>
            </a:r>
          </a:p>
          <a:p>
            <a:r>
              <a:rPr lang="en-GB" sz="2200" dirty="0">
                <a:latin typeface="Arial" panose="020B0604020202020204" pitchFamily="34" charset="0"/>
                <a:cs typeface="Arial" panose="020B0604020202020204" pitchFamily="34" charset="0"/>
              </a:rPr>
              <a:t>We will now repeat the role-play, but this time we will change where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the customer wants to go and the attitude of the Train Station Attendant. </a:t>
            </a:r>
          </a:p>
        </p:txBody>
      </p:sp>
      <p:graphicFrame>
        <p:nvGraphicFramePr>
          <p:cNvPr id="6" name="Table 5"/>
          <p:cNvGraphicFramePr>
            <a:graphicFrameLocks noGrp="1"/>
          </p:cNvGraphicFramePr>
          <p:nvPr>
            <p:extLst>
              <p:ext uri="{D42A27DB-BD31-4B8C-83A1-F6EECF244321}">
                <p14:modId xmlns:p14="http://schemas.microsoft.com/office/powerpoint/2010/main" val="2629448181"/>
              </p:ext>
            </p:extLst>
          </p:nvPr>
        </p:nvGraphicFramePr>
        <p:xfrm>
          <a:off x="457200" y="3906278"/>
          <a:ext cx="6288740" cy="2494522"/>
        </p:xfrm>
        <a:graphic>
          <a:graphicData uri="http://schemas.openxmlformats.org/drawingml/2006/table">
            <a:tbl>
              <a:tblPr firstRow="1" bandRow="1">
                <a:tableStyleId>{F5AB1C69-6EDB-4FF4-983F-18BD219EF322}</a:tableStyleId>
              </a:tblPr>
              <a:tblGrid>
                <a:gridCol w="3144370">
                  <a:extLst>
                    <a:ext uri="{9D8B030D-6E8A-4147-A177-3AD203B41FA5}">
                      <a16:colId xmlns:a16="http://schemas.microsoft.com/office/drawing/2014/main" val="20000"/>
                    </a:ext>
                  </a:extLst>
                </a:gridCol>
                <a:gridCol w="3144370">
                  <a:extLst>
                    <a:ext uri="{9D8B030D-6E8A-4147-A177-3AD203B41FA5}">
                      <a16:colId xmlns:a16="http://schemas.microsoft.com/office/drawing/2014/main" val="20001"/>
                    </a:ext>
                  </a:extLst>
                </a:gridCol>
              </a:tblGrid>
              <a:tr h="586914">
                <a:tc>
                  <a:txBody>
                    <a:bodyPr/>
                    <a:lstStyle/>
                    <a:p>
                      <a:pPr algn="ctr">
                        <a:spcAft>
                          <a:spcPts val="0"/>
                        </a:spcAft>
                      </a:pPr>
                      <a:r>
                        <a:rPr lang="en-GB" sz="1800" dirty="0">
                          <a:ln>
                            <a:noFill/>
                          </a:ln>
                          <a:solidFill>
                            <a:schemeClr val="bg1"/>
                          </a:solidFill>
                          <a:effectLst/>
                        </a:rPr>
                        <a:t>Destination</a:t>
                      </a:r>
                      <a:endParaRPr lang="en-GB" sz="1800" dirty="0">
                        <a:ln>
                          <a:noFill/>
                        </a:ln>
                        <a:solidFill>
                          <a:schemeClr val="bg1"/>
                        </a:solidFill>
                        <a:effectLst/>
                        <a:latin typeface="+mn-lt"/>
                        <a:ea typeface="ＭＳ 明朝"/>
                        <a:cs typeface="Times New Roman"/>
                      </a:endParaRPr>
                    </a:p>
                  </a:txBody>
                  <a:tcPr marL="68580" marR="68580" marT="0" marB="0" anchor="ctr"/>
                </a:tc>
                <a:tc>
                  <a:txBody>
                    <a:bodyPr/>
                    <a:lstStyle/>
                    <a:p>
                      <a:pPr algn="ctr">
                        <a:spcAft>
                          <a:spcPts val="0"/>
                        </a:spcAft>
                      </a:pPr>
                      <a:r>
                        <a:rPr lang="en-GB" sz="1800" dirty="0">
                          <a:ln>
                            <a:noFill/>
                          </a:ln>
                          <a:solidFill>
                            <a:schemeClr val="bg1"/>
                          </a:solidFill>
                          <a:effectLst/>
                        </a:rPr>
                        <a:t>Train</a:t>
                      </a:r>
                      <a:r>
                        <a:rPr lang="en-GB" sz="1800" baseline="0" dirty="0">
                          <a:ln>
                            <a:noFill/>
                          </a:ln>
                          <a:solidFill>
                            <a:schemeClr val="bg1"/>
                          </a:solidFill>
                          <a:effectLst/>
                        </a:rPr>
                        <a:t> Station Attendant</a:t>
                      </a:r>
                      <a:endParaRPr lang="en-GB" sz="1800" dirty="0">
                        <a:ln>
                          <a:noFill/>
                        </a:ln>
                        <a:solidFill>
                          <a:schemeClr val="bg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0"/>
                  </a:ext>
                </a:extLst>
              </a:tr>
              <a:tr h="271544">
                <a:tc>
                  <a:txBody>
                    <a:bodyPr/>
                    <a:lstStyle/>
                    <a:p>
                      <a:pPr algn="ctr">
                        <a:spcAft>
                          <a:spcPts val="0"/>
                        </a:spcAft>
                      </a:pPr>
                      <a:r>
                        <a:rPr lang="en-GB" sz="1700" dirty="0">
                          <a:solidFill>
                            <a:schemeClr val="tx1"/>
                          </a:solidFill>
                          <a:effectLst/>
                        </a:rPr>
                        <a:t>London</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dirty="0">
                          <a:solidFill>
                            <a:schemeClr val="tx1"/>
                          </a:solidFill>
                          <a:effectLst/>
                        </a:rPr>
                        <a:t>Angry</a:t>
                      </a:r>
                      <a:endParaRPr lang="en-GB" sz="17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1"/>
                  </a:ext>
                </a:extLst>
              </a:tr>
              <a:tr h="330432">
                <a:tc>
                  <a:txBody>
                    <a:bodyPr/>
                    <a:lstStyle/>
                    <a:p>
                      <a:pPr algn="ctr">
                        <a:spcAft>
                          <a:spcPts val="0"/>
                        </a:spcAft>
                      </a:pPr>
                      <a:r>
                        <a:rPr lang="en-GB" sz="1700" dirty="0">
                          <a:solidFill>
                            <a:schemeClr val="tx1"/>
                          </a:solidFill>
                          <a:effectLst/>
                        </a:rPr>
                        <a:t>York</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dirty="0">
                          <a:solidFill>
                            <a:schemeClr val="tx1"/>
                          </a:solidFill>
                          <a:effectLst/>
                        </a:rPr>
                        <a:t>Polite</a:t>
                      </a:r>
                      <a:endParaRPr lang="en-GB" sz="17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2"/>
                  </a:ext>
                </a:extLst>
              </a:tr>
              <a:tr h="326408">
                <a:tc>
                  <a:txBody>
                    <a:bodyPr/>
                    <a:lstStyle/>
                    <a:p>
                      <a:pPr algn="ctr">
                        <a:spcAft>
                          <a:spcPts val="0"/>
                        </a:spcAft>
                      </a:pPr>
                      <a:r>
                        <a:rPr lang="en-GB" sz="1700" dirty="0">
                          <a:solidFill>
                            <a:schemeClr val="tx1"/>
                          </a:solidFill>
                          <a:effectLst/>
                        </a:rPr>
                        <a:t>Manchester</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dirty="0">
                          <a:solidFill>
                            <a:schemeClr val="tx1"/>
                          </a:solidFill>
                          <a:effectLst/>
                        </a:rPr>
                        <a:t>Nervous</a:t>
                      </a:r>
                      <a:endParaRPr lang="en-GB" sz="17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3"/>
                  </a:ext>
                </a:extLst>
              </a:tr>
              <a:tr h="326408">
                <a:tc>
                  <a:txBody>
                    <a:bodyPr/>
                    <a:lstStyle/>
                    <a:p>
                      <a:pPr algn="ctr">
                        <a:spcAft>
                          <a:spcPts val="0"/>
                        </a:spcAft>
                      </a:pPr>
                      <a:r>
                        <a:rPr lang="en-GB" sz="1700" dirty="0">
                          <a:solidFill>
                            <a:schemeClr val="tx1"/>
                          </a:solidFill>
                          <a:effectLst/>
                        </a:rPr>
                        <a:t>Durham</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kern="1200" dirty="0">
                          <a:solidFill>
                            <a:schemeClr val="tx1"/>
                          </a:solidFill>
                          <a:effectLst/>
                        </a:rPr>
                        <a:t>Confident</a:t>
                      </a:r>
                      <a:endParaRPr lang="en-GB" sz="1700" kern="12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4"/>
                  </a:ext>
                </a:extLst>
              </a:tr>
              <a:tr h="326408">
                <a:tc>
                  <a:txBody>
                    <a:bodyPr/>
                    <a:lstStyle/>
                    <a:p>
                      <a:pPr algn="ctr">
                        <a:spcAft>
                          <a:spcPts val="0"/>
                        </a:spcAft>
                      </a:pPr>
                      <a:r>
                        <a:rPr lang="en-GB" sz="1700" dirty="0">
                          <a:solidFill>
                            <a:schemeClr val="tx1"/>
                          </a:solidFill>
                          <a:effectLst/>
                        </a:rPr>
                        <a:t>Sheffield</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kern="1200" dirty="0">
                          <a:solidFill>
                            <a:schemeClr val="tx1"/>
                          </a:solidFill>
                          <a:effectLst/>
                        </a:rPr>
                        <a:t>Lazy</a:t>
                      </a:r>
                      <a:endParaRPr lang="en-GB" sz="1700" kern="12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5"/>
                  </a:ext>
                </a:extLst>
              </a:tr>
              <a:tr h="326408">
                <a:tc>
                  <a:txBody>
                    <a:bodyPr/>
                    <a:lstStyle/>
                    <a:p>
                      <a:pPr algn="ctr">
                        <a:spcAft>
                          <a:spcPts val="0"/>
                        </a:spcAft>
                      </a:pPr>
                      <a:r>
                        <a:rPr lang="en-GB" sz="1700" dirty="0">
                          <a:solidFill>
                            <a:schemeClr val="tx1"/>
                          </a:solidFill>
                          <a:effectLst/>
                        </a:rPr>
                        <a:t>Leeds</a:t>
                      </a:r>
                      <a:endParaRPr lang="en-GB" sz="1700" dirty="0">
                        <a:solidFill>
                          <a:schemeClr val="tx1"/>
                        </a:solidFill>
                        <a:effectLst/>
                        <a:latin typeface="+mn-lt"/>
                        <a:ea typeface="ＭＳ 明朝"/>
                        <a:cs typeface="Times New Roman"/>
                      </a:endParaRPr>
                    </a:p>
                  </a:txBody>
                  <a:tcPr marL="68580" marR="68580" marT="0" marB="0" anchor="ctr"/>
                </a:tc>
                <a:tc>
                  <a:txBody>
                    <a:bodyPr/>
                    <a:lstStyle/>
                    <a:p>
                      <a:pPr algn="ctr">
                        <a:spcAft>
                          <a:spcPts val="0"/>
                        </a:spcAft>
                      </a:pPr>
                      <a:r>
                        <a:rPr lang="en-GB" sz="1700" kern="1200" dirty="0">
                          <a:solidFill>
                            <a:schemeClr val="tx1"/>
                          </a:solidFill>
                          <a:effectLst/>
                        </a:rPr>
                        <a:t>Helpful</a:t>
                      </a:r>
                      <a:endParaRPr lang="en-GB" sz="1700" kern="1200" dirty="0">
                        <a:solidFill>
                          <a:schemeClr val="tx1"/>
                        </a:solidFill>
                        <a:effectLst/>
                        <a:latin typeface="+mn-lt"/>
                        <a:ea typeface="ＭＳ 明朝"/>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10" name="Picture 9">
            <a:extLst>
              <a:ext uri="{FF2B5EF4-FFF2-40B4-BE49-F238E27FC236}">
                <a16:creationId xmlns:a16="http://schemas.microsoft.com/office/drawing/2014/main" id="{B6C60294-7694-904D-B323-80D134045060}"/>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20670" b="344"/>
          <a:stretch/>
        </p:blipFill>
        <p:spPr>
          <a:xfrm>
            <a:off x="6745940" y="3906280"/>
            <a:ext cx="4988860" cy="2494520"/>
          </a:xfrm>
          <a:prstGeom prst="rect">
            <a:avLst/>
          </a:prstGeom>
        </p:spPr>
      </p:pic>
    </p:spTree>
    <p:extLst>
      <p:ext uri="{BB962C8B-B14F-4D97-AF65-F5344CB8AC3E}">
        <p14:creationId xmlns:p14="http://schemas.microsoft.com/office/powerpoint/2010/main" val="2980776761"/>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34F4AE69C21E498F9B1184519BB9AF" ma:contentTypeVersion="7" ma:contentTypeDescription="Create a new document." ma:contentTypeScope="" ma:versionID="90f8df66770fe6f7e47c2c0dfc3322a4">
  <xsd:schema xmlns:xsd="http://www.w3.org/2001/XMLSchema" xmlns:xs="http://www.w3.org/2001/XMLSchema" xmlns:p="http://schemas.microsoft.com/office/2006/metadata/properties" xmlns:ns2="78264dbd-4967-4750-8535-388aca79f18f" targetNamespace="http://schemas.microsoft.com/office/2006/metadata/properties" ma:root="true" ma:fieldsID="973ad8a9932ccf4182786832a2480b3d" ns2:_="">
    <xsd:import namespace="78264dbd-4967-4750-8535-388aca79f1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64dbd-4967-4750-8535-388aca79f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8E2735-6FDF-4450-A842-9759E79FF741}"/>
</file>

<file path=customXml/itemProps2.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D34F44B3-AA9D-448D-964A-3AD013732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11306</TotalTime>
  <Words>2280</Words>
  <Application>Microsoft Macintosh PowerPoint</Application>
  <PresentationFormat>Widescreen</PresentationFormat>
  <Paragraphs>224</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Cambria</vt:lpstr>
      <vt:lpstr>Fira Sans</vt:lpstr>
      <vt:lpstr>Mada</vt:lpstr>
      <vt:lpstr>Open Sans</vt:lpstr>
      <vt:lpstr>Open Sans Semibold</vt:lpstr>
      <vt:lpstr>1_HS2 PPT Theme</vt:lpstr>
      <vt:lpstr>2_HS2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Microsoft Office User</cp:lastModifiedBy>
  <cp:revision>405</cp:revision>
  <cp:lastPrinted>2017-11-15T08:33:27Z</cp:lastPrinted>
  <dcterms:created xsi:type="dcterms:W3CDTF">2018-06-19T10:55:36Z</dcterms:created>
  <dcterms:modified xsi:type="dcterms:W3CDTF">2020-12-15T17:28:45Z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0x0101007934F4AE69C21E498F9B1184519BB9AF</vt:lpwstr>
  </property>
</Properties>
</file>