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Lst>
  <p:notesMasterIdLst>
    <p:notesMasterId r:id="rId16"/>
  </p:notesMasterIdLst>
  <p:handoutMasterIdLst>
    <p:handoutMasterId r:id="rId17"/>
  </p:handoutMasterIdLst>
  <p:sldIdLst>
    <p:sldId id="426" r:id="rId6"/>
    <p:sldId id="383" r:id="rId7"/>
    <p:sldId id="384" r:id="rId8"/>
    <p:sldId id="424" r:id="rId9"/>
    <p:sldId id="422" r:id="rId10"/>
    <p:sldId id="421" r:id="rId11"/>
    <p:sldId id="420" r:id="rId12"/>
    <p:sldId id="423" r:id="rId13"/>
    <p:sldId id="414" r:id="rId14"/>
    <p:sldId id="425" r:id="rId15"/>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27"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 id="3" name="Ashley McAllister" initials="AM" lastIdx="1" clrIdx="3">
    <p:extLst>
      <p:ext uri="{19B8F6BF-5375-455C-9EA6-DF929625EA0E}">
        <p15:presenceInfo xmlns:p15="http://schemas.microsoft.com/office/powerpoint/2012/main" userId="S::ashley.mcallister@zincmedia.com::7c5f43a0-b3ac-421c-93ea-9498a439d896" providerId="AD"/>
      </p:ext>
    </p:extLst>
  </p:cmAuthor>
  <p:cmAuthor id="4" name="Lynda Taylor" initials="LT" lastIdx="3" clrIdx="4">
    <p:extLst>
      <p:ext uri="{19B8F6BF-5375-455C-9EA6-DF929625EA0E}">
        <p15:presenceInfo xmlns:p15="http://schemas.microsoft.com/office/powerpoint/2012/main" userId="S::LyndaT@zincmedia.com::556c8458-860a-4557-afa7-07162d7bb6f6" providerId="AD"/>
      </p:ext>
    </p:extLst>
  </p:cmAuthor>
  <p:cmAuthor id="5" name="Microsoft Office User" initials="MOU" lastIdx="1"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96C8"/>
    <a:srgbClr val="F1873E"/>
    <a:srgbClr val="4C4D4C"/>
    <a:srgbClr val="0B4C86"/>
    <a:srgbClr val="6E4C86"/>
    <a:srgbClr val="014A80"/>
    <a:srgbClr val="014A81"/>
    <a:srgbClr val="5FB9F5"/>
    <a:srgbClr val="994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F339D-0459-4D69-8024-DB45AEC02FB7}" v="22" dt="2020-01-09T11:03:13.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0" autoAdjust="0"/>
    <p:restoredTop sz="67492" autoAdjust="0"/>
  </p:normalViewPr>
  <p:slideViewPr>
    <p:cSldViewPr snapToGrid="0">
      <p:cViewPr>
        <p:scale>
          <a:sx n="167" d="100"/>
          <a:sy n="167" d="100"/>
        </p:scale>
        <p:origin x="776" y="-2112"/>
      </p:cViewPr>
      <p:guideLst>
        <p:guide orient="horz" pos="1434"/>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676" y="72"/>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Sumner2" userId="b1e8eb99-5a6c-4e35-b428-ef788f2044ee" providerId="ADAL" clId="{C84F339D-0459-4D69-8024-DB45AEC02FB7}"/>
    <pc:docChg chg="undo modSld">
      <pc:chgData name="Hugo Sumner2" userId="b1e8eb99-5a6c-4e35-b428-ef788f2044ee" providerId="ADAL" clId="{C84F339D-0459-4D69-8024-DB45AEC02FB7}" dt="2020-01-09T11:03:13.514" v="21" actId="115"/>
      <pc:docMkLst>
        <pc:docMk/>
      </pc:docMkLst>
      <pc:sldChg chg="modAnim">
        <pc:chgData name="Hugo Sumner2" userId="b1e8eb99-5a6c-4e35-b428-ef788f2044ee" providerId="ADAL" clId="{C84F339D-0459-4D69-8024-DB45AEC02FB7}" dt="2020-01-09T11:01:26.195" v="4"/>
        <pc:sldMkLst>
          <pc:docMk/>
          <pc:sldMk cId="2457660123" sldId="266"/>
        </pc:sldMkLst>
      </pc:sldChg>
      <pc:sldChg chg="modSp">
        <pc:chgData name="Hugo Sumner2" userId="b1e8eb99-5a6c-4e35-b428-ef788f2044ee" providerId="ADAL" clId="{C84F339D-0459-4D69-8024-DB45AEC02FB7}" dt="2020-01-09T11:02:49.089" v="15" actId="115"/>
        <pc:sldMkLst>
          <pc:docMk/>
          <pc:sldMk cId="4254941849" sldId="394"/>
        </pc:sldMkLst>
        <pc:spChg chg="mod">
          <ac:chgData name="Hugo Sumner2" userId="b1e8eb99-5a6c-4e35-b428-ef788f2044ee" providerId="ADAL" clId="{C84F339D-0459-4D69-8024-DB45AEC02FB7}" dt="2020-01-09T11:02:49.089" v="15" actId="115"/>
          <ac:spMkLst>
            <pc:docMk/>
            <pc:sldMk cId="4254941849" sldId="394"/>
            <ac:spMk id="4" creationId="{00000000-0000-0000-0000-000000000000}"/>
          </ac:spMkLst>
        </pc:spChg>
      </pc:sldChg>
      <pc:sldChg chg="modSp">
        <pc:chgData name="Hugo Sumner2" userId="b1e8eb99-5a6c-4e35-b428-ef788f2044ee" providerId="ADAL" clId="{C84F339D-0459-4D69-8024-DB45AEC02FB7}" dt="2020-01-09T11:02:54.097" v="16" actId="115"/>
        <pc:sldMkLst>
          <pc:docMk/>
          <pc:sldMk cId="2631076031" sldId="396"/>
        </pc:sldMkLst>
        <pc:spChg chg="mod">
          <ac:chgData name="Hugo Sumner2" userId="b1e8eb99-5a6c-4e35-b428-ef788f2044ee" providerId="ADAL" clId="{C84F339D-0459-4D69-8024-DB45AEC02FB7}" dt="2020-01-09T11:02:54.097" v="16" actId="115"/>
          <ac:spMkLst>
            <pc:docMk/>
            <pc:sldMk cId="2631076031" sldId="396"/>
            <ac:spMk id="4" creationId="{00000000-0000-0000-0000-000000000000}"/>
          </ac:spMkLst>
        </pc:spChg>
      </pc:sldChg>
      <pc:sldChg chg="modSp">
        <pc:chgData name="Hugo Sumner2" userId="b1e8eb99-5a6c-4e35-b428-ef788f2044ee" providerId="ADAL" clId="{C84F339D-0459-4D69-8024-DB45AEC02FB7}" dt="2020-01-09T11:02:57.676" v="17" actId="115"/>
        <pc:sldMkLst>
          <pc:docMk/>
          <pc:sldMk cId="1766376795" sldId="397"/>
        </pc:sldMkLst>
        <pc:spChg chg="mod">
          <ac:chgData name="Hugo Sumner2" userId="b1e8eb99-5a6c-4e35-b428-ef788f2044ee" providerId="ADAL" clId="{C84F339D-0459-4D69-8024-DB45AEC02FB7}" dt="2020-01-09T11:02:57.676" v="17" actId="115"/>
          <ac:spMkLst>
            <pc:docMk/>
            <pc:sldMk cId="1766376795" sldId="397"/>
            <ac:spMk id="4" creationId="{00000000-0000-0000-0000-000000000000}"/>
          </ac:spMkLst>
        </pc:spChg>
      </pc:sldChg>
      <pc:sldChg chg="modSp">
        <pc:chgData name="Hugo Sumner2" userId="b1e8eb99-5a6c-4e35-b428-ef788f2044ee" providerId="ADAL" clId="{C84F339D-0459-4D69-8024-DB45AEC02FB7}" dt="2020-01-09T11:03:02.184" v="18" actId="115"/>
        <pc:sldMkLst>
          <pc:docMk/>
          <pc:sldMk cId="397848454" sldId="398"/>
        </pc:sldMkLst>
        <pc:spChg chg="mod">
          <ac:chgData name="Hugo Sumner2" userId="b1e8eb99-5a6c-4e35-b428-ef788f2044ee" providerId="ADAL" clId="{C84F339D-0459-4D69-8024-DB45AEC02FB7}" dt="2020-01-09T11:03:02.184" v="18" actId="115"/>
          <ac:spMkLst>
            <pc:docMk/>
            <pc:sldMk cId="397848454" sldId="398"/>
            <ac:spMk id="4" creationId="{00000000-0000-0000-0000-000000000000}"/>
          </ac:spMkLst>
        </pc:spChg>
      </pc:sldChg>
      <pc:sldChg chg="modSp">
        <pc:chgData name="Hugo Sumner2" userId="b1e8eb99-5a6c-4e35-b428-ef788f2044ee" providerId="ADAL" clId="{C84F339D-0459-4D69-8024-DB45AEC02FB7}" dt="2020-01-09T11:02:21.772" v="10" actId="115"/>
        <pc:sldMkLst>
          <pc:docMk/>
          <pc:sldMk cId="1457026722" sldId="399"/>
        </pc:sldMkLst>
        <pc:spChg chg="mod">
          <ac:chgData name="Hugo Sumner2" userId="b1e8eb99-5a6c-4e35-b428-ef788f2044ee" providerId="ADAL" clId="{C84F339D-0459-4D69-8024-DB45AEC02FB7}" dt="2020-01-09T11:02:21.772" v="10" actId="115"/>
          <ac:spMkLst>
            <pc:docMk/>
            <pc:sldMk cId="1457026722" sldId="399"/>
            <ac:spMk id="4" creationId="{00000000-0000-0000-0000-000000000000}"/>
          </ac:spMkLst>
        </pc:spChg>
      </pc:sldChg>
      <pc:sldChg chg="modSp">
        <pc:chgData name="Hugo Sumner2" userId="b1e8eb99-5a6c-4e35-b428-ef788f2044ee" providerId="ADAL" clId="{C84F339D-0459-4D69-8024-DB45AEC02FB7}" dt="2020-01-09T11:03:05.467" v="19" actId="115"/>
        <pc:sldMkLst>
          <pc:docMk/>
          <pc:sldMk cId="817749095" sldId="400"/>
        </pc:sldMkLst>
        <pc:spChg chg="mod">
          <ac:chgData name="Hugo Sumner2" userId="b1e8eb99-5a6c-4e35-b428-ef788f2044ee" providerId="ADAL" clId="{C84F339D-0459-4D69-8024-DB45AEC02FB7}" dt="2020-01-09T11:03:05.467" v="19" actId="115"/>
          <ac:spMkLst>
            <pc:docMk/>
            <pc:sldMk cId="817749095" sldId="400"/>
            <ac:spMk id="4" creationId="{00000000-0000-0000-0000-000000000000}"/>
          </ac:spMkLst>
        </pc:spChg>
      </pc:sldChg>
      <pc:sldChg chg="modSp">
        <pc:chgData name="Hugo Sumner2" userId="b1e8eb99-5a6c-4e35-b428-ef788f2044ee" providerId="ADAL" clId="{C84F339D-0459-4D69-8024-DB45AEC02FB7}" dt="2020-01-09T11:03:09.873" v="20" actId="115"/>
        <pc:sldMkLst>
          <pc:docMk/>
          <pc:sldMk cId="561179294" sldId="401"/>
        </pc:sldMkLst>
        <pc:spChg chg="mod">
          <ac:chgData name="Hugo Sumner2" userId="b1e8eb99-5a6c-4e35-b428-ef788f2044ee" providerId="ADAL" clId="{C84F339D-0459-4D69-8024-DB45AEC02FB7}" dt="2020-01-09T11:03:09.873" v="20" actId="115"/>
          <ac:spMkLst>
            <pc:docMk/>
            <pc:sldMk cId="561179294" sldId="401"/>
            <ac:spMk id="4" creationId="{00000000-0000-0000-0000-000000000000}"/>
          </ac:spMkLst>
        </pc:spChg>
      </pc:sldChg>
      <pc:sldChg chg="modSp">
        <pc:chgData name="Hugo Sumner2" userId="b1e8eb99-5a6c-4e35-b428-ef788f2044ee" providerId="ADAL" clId="{C84F339D-0459-4D69-8024-DB45AEC02FB7}" dt="2020-01-09T11:03:13.514" v="21" actId="115"/>
        <pc:sldMkLst>
          <pc:docMk/>
          <pc:sldMk cId="1117950855" sldId="402"/>
        </pc:sldMkLst>
        <pc:spChg chg="mod">
          <ac:chgData name="Hugo Sumner2" userId="b1e8eb99-5a6c-4e35-b428-ef788f2044ee" providerId="ADAL" clId="{C84F339D-0459-4D69-8024-DB45AEC02FB7}" dt="2020-01-09T11:03:13.514" v="21" actId="115"/>
          <ac:spMkLst>
            <pc:docMk/>
            <pc:sldMk cId="1117950855" sldId="402"/>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15/12/2020</a:t>
            </a:fld>
            <a:endParaRPr lang="en-GB" dirty="0"/>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15/12/2020</a:t>
            </a:fld>
            <a:endParaRPr lang="en-GB" dirty="0"/>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endParaRPr lang="en-US" b="0" dirty="0"/>
          </a:p>
          <a:p>
            <a:r>
              <a:rPr lang="en-US" b="0" dirty="0"/>
              <a:t>This slide</a:t>
            </a:r>
            <a:r>
              <a:rPr lang="en-US" b="0" baseline="0" dirty="0"/>
              <a:t> introduces the </a:t>
            </a:r>
            <a:r>
              <a:rPr lang="pt-BR" b="0" baseline="0" dirty="0" err="1"/>
              <a:t>Insect</a:t>
            </a:r>
            <a:r>
              <a:rPr lang="en-US" b="0" baseline="0" dirty="0"/>
              <a:t> Hotel activity. </a:t>
            </a:r>
          </a:p>
          <a:p>
            <a:r>
              <a:rPr lang="en-US" b="0" baseline="0" dirty="0"/>
              <a:t>Ask the students the introduction questions.</a:t>
            </a:r>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Introduce the learning objectives</a:t>
            </a:r>
            <a:r>
              <a:rPr lang="en-US" b="0" baseline="0" dirty="0"/>
              <a:t> for today’s session by reading through this slide. Explain to the students that they will be learning the basics about insects and then making an insect hotel.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Ensure that your students understand the key terminology of the learning objectives.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t>In addition, you may wish to define problem solving and listening for the purposes of this session. You could ask the students what makes good listening or problem solving. You could ask students to rate their skills of listening and problem solving with thumbs up, thumbs down or thumbs to the side. Aim for more thumbs up by the end of the lesson.</a:t>
            </a:r>
          </a:p>
          <a:p>
            <a:endParaRPr lang="en-US"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Tasty</a:t>
            </a:r>
            <a:r>
              <a:rPr lang="en-US" baseline="0" dirty="0"/>
              <a:t> Critters</a:t>
            </a:r>
            <a:endParaRPr lang="en-US" dirty="0"/>
          </a:p>
          <a:p>
            <a:r>
              <a:rPr lang="en-US" b="0" dirty="0"/>
              <a:t>Explain</a:t>
            </a:r>
            <a:r>
              <a:rPr lang="en-US" b="0" baseline="0" dirty="0"/>
              <a:t> how insects are tasty meals for many different animals, providing  energy and nutrients. </a:t>
            </a:r>
          </a:p>
          <a:p>
            <a:r>
              <a:rPr lang="en-US" b="0" baseline="0" dirty="0"/>
              <a:t>For example, bats can sometimes eat up to 3,000 insects in a single night, and hedgehogs like to eat all kinds of creepy crawlies such as spiders, slugs, earwigs and millipedes. </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4</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Chains</a:t>
            </a:r>
          </a:p>
          <a:p>
            <a:endParaRPr lang="en-US" dirty="0"/>
          </a:p>
          <a:p>
            <a:r>
              <a:rPr lang="en-US" b="0" dirty="0"/>
              <a:t>Explain how we</a:t>
            </a:r>
            <a:r>
              <a:rPr lang="en-US" b="0" baseline="0" dirty="0"/>
              <a:t> can represent who eats who as a food chain. </a:t>
            </a:r>
          </a:p>
          <a:p>
            <a:endParaRPr lang="en-US" b="0" baseline="0" dirty="0"/>
          </a:p>
          <a:p>
            <a:r>
              <a:rPr lang="en-US" b="0" baseline="0" dirty="0"/>
              <a:t>If the students have not seen a food chain before, explain that the arrows always start from the plants (producers) up through the primary, secondary and tertiary consumers. The arrow represents the flow of energy. </a:t>
            </a:r>
          </a:p>
          <a:p>
            <a:r>
              <a:rPr lang="en-US" b="0" baseline="0" dirty="0"/>
              <a:t>Ask the students what would happen in the food chains above if there were no insects. </a:t>
            </a:r>
          </a:p>
          <a:p>
            <a:pPr marL="0" indent="0">
              <a:buFont typeface="Arial"/>
              <a:buNone/>
            </a:pPr>
            <a:endParaRPr lang="en-US" b="0" baseline="0" dirty="0"/>
          </a:p>
          <a:p>
            <a:pPr marL="171450" indent="-171450">
              <a:buFont typeface="Arial"/>
              <a:buChar char="•"/>
            </a:pPr>
            <a:r>
              <a:rPr lang="en-US" b="0" baseline="0" dirty="0"/>
              <a:t>The bats would have less food and could die out, as could the owls because of this.</a:t>
            </a:r>
          </a:p>
          <a:p>
            <a:pPr marL="171450" indent="-171450">
              <a:buFont typeface="Arial"/>
              <a:buChar char="•"/>
            </a:pPr>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5</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Pollinating Plants</a:t>
            </a:r>
          </a:p>
          <a:p>
            <a:endParaRPr lang="en-US" dirty="0"/>
          </a:p>
          <a:p>
            <a:r>
              <a:rPr lang="en-US" b="0" dirty="0"/>
              <a:t>Explain to</a:t>
            </a:r>
            <a:r>
              <a:rPr lang="en-US" b="0" baseline="0" dirty="0"/>
              <a:t> students how insects help to pollinate plants using the slide text. </a:t>
            </a:r>
          </a:p>
          <a:p>
            <a:endParaRPr lang="en-US" b="0" baseline="0" dirty="0"/>
          </a:p>
          <a:p>
            <a:r>
              <a:rPr lang="en-US" b="0" baseline="0" dirty="0"/>
              <a:t>Explain that some pollinating insects are in decline. Ask students why they think that some are in decline and what would happen if they were lost altogether.</a:t>
            </a:r>
          </a:p>
          <a:p>
            <a:pPr marL="171450" indent="-171450">
              <a:buFont typeface="Arial"/>
              <a:buChar char="•"/>
            </a:pPr>
            <a:r>
              <a:rPr lang="en-US" b="0" baseline="0" dirty="0"/>
              <a:t>Insects such as bees are in decline due to climate change, habitat destruction and a loss of biodiversity. </a:t>
            </a:r>
          </a:p>
          <a:p>
            <a:pPr marL="171450" indent="-171450">
              <a:buFont typeface="Arial"/>
              <a:buChar char="•"/>
            </a:pPr>
            <a:r>
              <a:rPr lang="en-US" b="0" baseline="0" dirty="0"/>
              <a:t>There would be no insects to pollinate the plants that form habitats. </a:t>
            </a:r>
          </a:p>
          <a:p>
            <a:pPr marL="171450" indent="-171450">
              <a:buFont typeface="Arial"/>
              <a:buChar char="•"/>
            </a:pPr>
            <a:r>
              <a:rPr lang="en-US" b="0" baseline="0" dirty="0"/>
              <a:t>There would be no insects to pollinate our crops, causing there to be less food for us and other animals. </a:t>
            </a:r>
          </a:p>
          <a:p>
            <a:br>
              <a:rPr lang="en-US" b="0" baseline="0" dirty="0"/>
            </a:br>
            <a:r>
              <a:rPr lang="en-US" b="0" baseline="0" dirty="0"/>
              <a:t>Note that a detailed explanation of insect pollination is beyond the scope of this lesson. Students would need to have established knowledge about the parts of a flower and the gametes, and this is best covered in a lesson or two of its own. </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1: Why are insects</a:t>
            </a:r>
            <a:r>
              <a:rPr lang="en-US" baseline="0" dirty="0"/>
              <a:t> important?</a:t>
            </a:r>
            <a:endParaRPr lang="en-US" b="0" baseline="0" dirty="0"/>
          </a:p>
          <a:p>
            <a:endParaRPr lang="en-US" b="0" baseline="0" dirty="0"/>
          </a:p>
          <a:p>
            <a:r>
              <a:rPr lang="en-US" b="0" baseline="0" dirty="0"/>
              <a:t>Ask students to complete Challenge 1. You could complete question a) as a worked example on the board. Go through the answers once complete. </a:t>
            </a:r>
          </a:p>
          <a:p>
            <a:r>
              <a:rPr lang="en-US" b="0" baseline="0" dirty="0"/>
              <a:t>An interesting point to highlight here is to question what would happen if there were no spiders. This could lead to hedgehogs having less food, and there being more flies.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2: Build an insect</a:t>
            </a:r>
            <a:r>
              <a:rPr lang="en-US" baseline="0" dirty="0"/>
              <a:t> hotel</a:t>
            </a:r>
            <a:endParaRPr lang="en-US" b="0" baseline="0" dirty="0"/>
          </a:p>
          <a:p>
            <a:endParaRPr lang="en-US" b="0" baseline="0" dirty="0"/>
          </a:p>
          <a:p>
            <a:r>
              <a:rPr lang="en-US" b="0" baseline="0" dirty="0"/>
              <a:t>Introduce the idea of an insect hotel to students. Explain that they </a:t>
            </a:r>
            <a:r>
              <a:rPr lang="en-GB" sz="1200" b="0" dirty="0">
                <a:latin typeface="Arial" panose="020B0604020202020204" pitchFamily="34" charset="0"/>
                <a:cs typeface="Arial" panose="020B0604020202020204" pitchFamily="34" charset="0"/>
              </a:rPr>
              <a:t>help insects to thrive by giving them somewhere to shelter,</a:t>
            </a:r>
            <a:r>
              <a:rPr lang="en-GB" sz="1200" b="0" baseline="0" dirty="0">
                <a:latin typeface="Arial" panose="020B0604020202020204" pitchFamily="34" charset="0"/>
                <a:cs typeface="Arial" panose="020B0604020202020204" pitchFamily="34" charset="0"/>
              </a:rPr>
              <a:t> by </a:t>
            </a:r>
            <a:r>
              <a:rPr lang="en-GB" sz="1200" b="0" dirty="0">
                <a:latin typeface="Arial" panose="020B0604020202020204" pitchFamily="34" charset="0"/>
                <a:cs typeface="Arial" panose="020B0604020202020204" pitchFamily="34" charset="0"/>
              </a:rPr>
              <a:t>reproducing the natural spaces where  insects like to live; under leaves, rocks or logs or between bundles of twigs. </a:t>
            </a:r>
          </a:p>
          <a:p>
            <a:endParaRPr lang="en-GB" sz="1200" b="0" dirty="0">
              <a:latin typeface="Arial" panose="020B0604020202020204" pitchFamily="34" charset="0"/>
              <a:cs typeface="Arial" panose="020B0604020202020204" pitchFamily="34" charset="0"/>
            </a:endParaRPr>
          </a:p>
          <a:p>
            <a:r>
              <a:rPr lang="en-GB" sz="1200" b="0" dirty="0">
                <a:latin typeface="Arial" panose="020B0604020202020204" pitchFamily="34" charset="0"/>
                <a:cs typeface="Arial" panose="020B0604020202020204" pitchFamily="34" charset="0"/>
              </a:rPr>
              <a:t>Demonstrate how to build</a:t>
            </a:r>
            <a:r>
              <a:rPr lang="en-GB" sz="1200" b="0" baseline="0" dirty="0">
                <a:latin typeface="Arial" panose="020B0604020202020204" pitchFamily="34" charset="0"/>
                <a:cs typeface="Arial" panose="020B0604020202020204" pitchFamily="34" charset="0"/>
              </a:rPr>
              <a:t> one ‘room’ of the hotel by filling the container with materials. Show students how to stack their container in the wooden crate or other structure.</a:t>
            </a:r>
            <a:endParaRPr lang="en-GB" sz="1200" b="0" dirty="0">
              <a:latin typeface="Arial" panose="020B0604020202020204" pitchFamily="34" charset="0"/>
              <a:cs typeface="Arial" panose="020B0604020202020204" pitchFamily="34" charset="0"/>
            </a:endParaRPr>
          </a:p>
          <a:p>
            <a:endParaRPr lang="en-GB" sz="1200" b="0" baseline="0" dirty="0">
              <a:latin typeface="Arial" panose="020B0604020202020204" pitchFamily="34" charset="0"/>
              <a:cs typeface="Arial" panose="020B0604020202020204" pitchFamily="34" charset="0"/>
            </a:endParaRPr>
          </a:p>
          <a:p>
            <a:r>
              <a:rPr lang="en-US" b="0" baseline="0" dirty="0"/>
              <a:t>Supply the students with tubes of different sizes along with a supply of materials such as bamboo, sticks, reeds or straw cut into short pieces or bee nesting tubes. </a:t>
            </a:r>
          </a:p>
          <a:p>
            <a:endParaRPr lang="en-US" b="0" baseline="0" dirty="0"/>
          </a:p>
          <a:p>
            <a:r>
              <a:rPr lang="en-US" b="0" baseline="0" dirty="0"/>
              <a:t>Students should pack their tubes with materials and then bring them to the front of the room to be stacked into the crate box. </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a:t>
            </a:r>
          </a:p>
          <a:p>
            <a:r>
              <a:rPr lang="en-GB" b="0" dirty="0"/>
              <a:t>Use these questions to review the learning and</a:t>
            </a:r>
            <a:r>
              <a:rPr lang="en-US" b="0" baseline="0" dirty="0"/>
              <a:t> return to the objectives set at the beginning of the lesson. This also provides students with a chance to show off what they have learned and to share ideas and skills.</a:t>
            </a:r>
          </a:p>
          <a:p>
            <a:endParaRPr lang="en-US" b="0" baseline="0" dirty="0"/>
          </a:p>
          <a:p>
            <a:r>
              <a:rPr lang="en-US" b="0" baseline="0" dirty="0"/>
              <a:t>Use the final question to introduce a careers element to the activity. The aim is to relate the skills from today’s session to a career. See what jobs students suggest </a:t>
            </a:r>
            <a:r>
              <a:rPr lang="mr-IN" b="0" baseline="0" dirty="0"/>
              <a:t>–</a:t>
            </a:r>
            <a:r>
              <a:rPr lang="en-US" b="0" baseline="0" dirty="0"/>
              <a:t> you could link this to all types of jobs and careers including Gardeners, Ecologists, Environmental Advisors and Civil Engineers, all of whom work on HS2. </a:t>
            </a:r>
          </a:p>
          <a:p>
            <a:endParaRPr lang="en-US" b="0" baseline="0" dirty="0"/>
          </a:p>
          <a:p>
            <a:r>
              <a:rPr lang="en-US" b="0" baseline="0" dirty="0"/>
              <a:t>Ask your students to rate their </a:t>
            </a:r>
            <a:r>
              <a:rPr lang="en-US" b="1" baseline="0" dirty="0"/>
              <a:t>listening</a:t>
            </a:r>
            <a:r>
              <a:rPr lang="en-US" b="0" baseline="0" dirty="0"/>
              <a:t> and </a:t>
            </a:r>
            <a:r>
              <a:rPr lang="en-US" b="1" baseline="0" dirty="0"/>
              <a:t>problem solving </a:t>
            </a:r>
            <a:r>
              <a:rPr lang="en-US" b="0" baseline="0" dirty="0"/>
              <a:t>again. Hopefully, you have more thumbs up than at the start!</a:t>
            </a:r>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a:t>
            </a:r>
            <a:r>
              <a:rPr lang="en-US" baseline="0" dirty="0"/>
              <a:t> Link: Ecologist</a:t>
            </a:r>
          </a:p>
          <a:p>
            <a:r>
              <a:rPr lang="en-GB" b="0" baseline="0" dirty="0"/>
              <a:t>Explain to the students that if they enjoyed today’s activity, then they should think about a career in Ecology. Ecologists at HS2 survey the plants and animals on and around the route, and work with Civil Engineers and construction teams to minimise the impact of the build on their habitats. </a:t>
            </a:r>
          </a:p>
          <a:p>
            <a:r>
              <a:rPr lang="en-GB" b="0" baseline="0" dirty="0"/>
              <a:t>Ecologists are also helping to build the green corridor, a network of habitats that will run along the railway. </a:t>
            </a:r>
          </a:p>
        </p:txBody>
      </p:sp>
      <p:sp>
        <p:nvSpPr>
          <p:cNvPr id="4" name="Slide Number Placeholder 3"/>
          <p:cNvSpPr>
            <a:spLocks noGrp="1"/>
          </p:cNvSpPr>
          <p:nvPr>
            <p:ph type="sldNum" sz="quarter" idx="10"/>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306204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a:prstGeom prst="rect">
            <a:avLst/>
          </a:prstGeo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a:prstGeom prst="rect">
            <a:avLst/>
          </a:prstGeo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a:prstGeom prst="rect">
            <a:avLst/>
          </a:prstGeo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a:prstGeom prst="rect">
            <a:avLst/>
          </a:prstGeo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a:prstGeom prst="rect">
            <a:avLst/>
          </a:prstGeo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a:prstGeom prst="rect">
            <a:avLst/>
          </a:prstGeo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a:prstGeom prst="rect">
            <a:avLst/>
          </a:prstGeo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a:prstGeom prst="rect">
            <a:avLst/>
          </a:prstGeo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a:prstGeom prst="rect">
            <a:avLst/>
          </a:prstGeo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a:prstGeom prst="rect">
            <a:avLst/>
          </a:prstGeo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a:prstGeom prst="rect">
            <a:avLst/>
          </a:prstGeo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a:prstGeom prst="rect">
            <a:avLst/>
          </a:prstGeo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a:prstGeom prst="rect">
            <a:avLst/>
          </a:prstGeo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a:prstGeom prst="rect">
            <a:avLst/>
          </a:prstGeo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a:prstGeom prst="rect">
            <a:avLst/>
          </a:prstGeo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a:prstGeom prst="rect">
            <a:avLst/>
          </a:prstGeo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a:prstGeom prst="rect">
            <a:avLst/>
          </a:prstGeo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a:prstGeom prst="rect">
            <a:avLst/>
          </a:prstGeo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a:prstGeom prst="rect">
            <a:avLst/>
          </a:prstGeo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a:prstGeom prst="rect">
            <a:avLst/>
          </a:prstGeo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prstGeom prst="rect">
            <a:avLst/>
          </a:prstGeo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prstGeom prst="rect">
            <a:avLst/>
          </a:prstGeo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prstGeom prst="rect">
            <a:avLst/>
          </a:prstGeo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a:prstGeom prst="rect">
            <a:avLst/>
          </a:prstGeo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prstGeom prst="rect">
            <a:avLst/>
          </a:prstGeo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prstGeom prst="rect">
            <a:avLst/>
          </a:prstGeo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prstGeom prst="rect">
            <a:avLst/>
          </a:prstGeo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prstGeom prst="rect">
            <a:avLst/>
          </a:prstGeo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prstGeom prst="rect">
            <a:avLst/>
          </a:prstGeo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prstGeom prst="rect">
            <a:avLst/>
          </a:prstGeo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prstGeom prst="rect">
            <a:avLst/>
          </a:prstGeo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prstGeom prst="rect">
            <a:avLst/>
          </a:prstGeo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a:prstGeom prst="rect">
            <a:avLst/>
          </a:prstGeo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a:prstGeom prst="rect">
            <a:avLst/>
          </a:prstGeo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a:prstGeom prst="rect">
            <a:avLst/>
          </a:prstGeo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descr="C:\Users\gemma.blackman\AppData\Local\Microsoft\Windows\Temporary Internet Files\Content.Outlook\BP02L1TK\HS2 PPTDarkBlue_FrontScree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3" y="0"/>
            <a:ext cx="1217173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BF232B6E-E58E-AC40-8827-33A19A15C0B1}"/>
              </a:ext>
            </a:extLst>
          </p:cNvPr>
          <p:cNvSpPr txBox="1"/>
          <p:nvPr userDrawn="1"/>
        </p:nvSpPr>
        <p:spPr>
          <a:xfrm>
            <a:off x="3119179" y="6331428"/>
            <a:ext cx="8837624" cy="526572"/>
          </a:xfrm>
          <a:prstGeom prst="rect">
            <a:avLst/>
          </a:prstGeom>
          <a:noFill/>
        </p:spPr>
        <p:txBody>
          <a:bodyPr wrap="square" lIns="0" tIns="0" rIns="0" bIns="0" rtlCol="0">
            <a:noAutofit/>
          </a:bodyPr>
          <a:lstStyle/>
          <a:p>
            <a:pPr algn="r"/>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a:prstGeom prst="rect">
            <a:avLst/>
          </a:prstGeo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a:prstGeom prst="rect">
            <a:avLst/>
          </a:prstGeo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a:prstGeom prst="rect">
            <a:avLst/>
          </a:prstGeo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id="{138938BC-9803-1C42-9692-8E15B7357EE3}"/>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1" y="0"/>
            <a:ext cx="12192000" cy="1866900"/>
          </a:xfrm>
          <a:prstGeom prst="rect">
            <a:avLst/>
          </a:prstGeom>
        </p:spPr>
      </p:pic>
      <p:sp>
        <p:nvSpPr>
          <p:cNvPr id="9" name="TextBox 8">
            <a:extLst>
              <a:ext uri="{FF2B5EF4-FFF2-40B4-BE49-F238E27FC236}">
                <a16:creationId xmlns:a16="http://schemas.microsoft.com/office/drawing/2014/main" id="{9B6F5A06-2518-4F4F-8DBE-E48DE45584F4}"/>
              </a:ext>
            </a:extLst>
          </p:cNvPr>
          <p:cNvSpPr txBox="1"/>
          <p:nvPr userDrawn="1"/>
        </p:nvSpPr>
        <p:spPr>
          <a:xfrm>
            <a:off x="2551685" y="1423698"/>
            <a:ext cx="7940233" cy="335666"/>
          </a:xfrm>
          <a:prstGeom prst="rect">
            <a:avLst/>
          </a:prstGeom>
          <a:noFill/>
        </p:spPr>
        <p:txBody>
          <a:bodyPr wrap="square" lIns="0" tIns="0" rIns="0" bIns="0" rtlCol="0" anchor="ctr">
            <a:noAutofit/>
          </a:bodyPr>
          <a:lstStyle/>
          <a:p>
            <a:pPr algn="l"/>
            <a:r>
              <a:rPr lang="en-US" sz="2600" b="1" i="0" baseline="0" dirty="0">
                <a:solidFill>
                  <a:schemeClr val="bg1"/>
                </a:solidFill>
                <a:latin typeface="+mn-lt"/>
                <a:ea typeface="Open Sans Condensed Light" panose="020B0306030504020204" pitchFamily="34" charset="0"/>
                <a:cs typeface="Open Sans Condensed Light" panose="020B0306030504020204" pitchFamily="34" charset="0"/>
              </a:rPr>
              <a:t>INSECT HOTEL</a:t>
            </a: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25.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12B4AA9-C17D-1E4B-AA44-9ABDD143FC0A}"/>
              </a:ext>
            </a:extLst>
          </p:cNvPr>
          <p:cNvSpPr txBox="1">
            <a:spLocks/>
          </p:cNvSpPr>
          <p:nvPr/>
        </p:nvSpPr>
        <p:spPr>
          <a:xfrm>
            <a:off x="1033200" y="2264400"/>
            <a:ext cx="11277600" cy="84296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sz="3000" dirty="0">
              <a:latin typeface="+mj-lt"/>
            </a:endParaRPr>
          </a:p>
        </p:txBody>
      </p:sp>
      <p:pic>
        <p:nvPicPr>
          <p:cNvPr id="3" name="Picture 2">
            <a:extLst>
              <a:ext uri="{FF2B5EF4-FFF2-40B4-BE49-F238E27FC236}">
                <a16:creationId xmlns:a16="http://schemas.microsoft.com/office/drawing/2014/main" id="{950FD93A-1A16-5F44-A9B1-ABDAF09A3A2E}"/>
              </a:ext>
            </a:extLst>
          </p:cNvPr>
          <p:cNvPicPr>
            <a:picLocks noChangeAspect="1"/>
          </p:cNvPicPr>
          <p:nvPr/>
        </p:nvPicPr>
        <p:blipFill>
          <a:blip r:embed="rId2">
            <a:extLst>
              <a:ext uri="{28A0092B-C50C-407E-A947-70E740481C1C}">
                <a14:useLocalDpi xmlns:a14="http://schemas.microsoft.com/office/drawing/2010/main" val="0"/>
              </a:ext>
            </a:extLst>
          </a:blip>
          <a:srcRect t="22440" b="22440"/>
          <a:stretch/>
        </p:blipFill>
        <p:spPr>
          <a:xfrm>
            <a:off x="457201" y="2264400"/>
            <a:ext cx="11277600" cy="4136401"/>
          </a:xfrm>
          <a:prstGeom prst="rect">
            <a:avLst/>
          </a:prstGeom>
        </p:spPr>
      </p:pic>
    </p:spTree>
    <p:extLst>
      <p:ext uri="{BB962C8B-B14F-4D97-AF65-F5344CB8AC3E}">
        <p14:creationId xmlns:p14="http://schemas.microsoft.com/office/powerpoint/2010/main" val="18443990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6552529" cy="3744615"/>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Careers Link: Ecologist</a:t>
            </a:r>
            <a:endParaRPr lang="en-GB" sz="3000" dirty="0">
              <a:solidFill>
                <a:schemeClr val="accent4"/>
              </a:solidFill>
              <a:latin typeface="Arial" panose="020B0604020202020204" pitchFamily="34" charset="0"/>
              <a:cs typeface="Arial" panose="020B0604020202020204" pitchFamily="34" charset="0"/>
            </a:endParaRPr>
          </a:p>
          <a:p>
            <a:pPr marL="342900" indent="-342900">
              <a:spcAft>
                <a:spcPts val="600"/>
              </a:spcAft>
              <a:buClr>
                <a:srgbClr val="F1873E"/>
              </a:buClr>
              <a:buFont typeface="Arial"/>
              <a:buChar char="•"/>
            </a:pPr>
            <a:r>
              <a:rPr lang="en-GB" sz="2200" dirty="0">
                <a:solidFill>
                  <a:schemeClr val="accent4"/>
                </a:solidFill>
                <a:latin typeface="Arial" panose="020B0604020202020204" pitchFamily="34" charset="0"/>
                <a:cs typeface="Arial" panose="020B0604020202020204" pitchFamily="34" charset="0"/>
              </a:rPr>
              <a:t>Study the natural world including plants, </a:t>
            </a:r>
            <a:br>
              <a:rPr lang="en-GB" sz="2200" dirty="0">
                <a:solidFill>
                  <a:schemeClr val="accent4"/>
                </a:solidFill>
                <a:latin typeface="Arial" panose="020B0604020202020204" pitchFamily="34" charset="0"/>
                <a:cs typeface="Arial" panose="020B0604020202020204" pitchFamily="34" charset="0"/>
              </a:rPr>
            </a:br>
            <a:r>
              <a:rPr lang="en-GB" sz="2200" dirty="0">
                <a:solidFill>
                  <a:schemeClr val="accent4"/>
                </a:solidFill>
                <a:latin typeface="Arial" panose="020B0604020202020204" pitchFamily="34" charset="0"/>
                <a:cs typeface="Arial" panose="020B0604020202020204" pitchFamily="34" charset="0"/>
              </a:rPr>
              <a:t>animals and the environment.</a:t>
            </a:r>
          </a:p>
          <a:p>
            <a:pPr marL="342900" indent="-342900">
              <a:spcAft>
                <a:spcPts val="1400"/>
              </a:spcAft>
              <a:buClr>
                <a:srgbClr val="F1873E"/>
              </a:buClr>
              <a:buFont typeface="Arial"/>
              <a:buChar char="•"/>
            </a:pPr>
            <a:r>
              <a:rPr lang="en-GB" sz="2200" dirty="0">
                <a:solidFill>
                  <a:schemeClr val="accent4"/>
                </a:solidFill>
                <a:latin typeface="Arial" panose="020B0604020202020204" pitchFamily="34" charset="0"/>
                <a:cs typeface="Arial" panose="020B0604020202020204" pitchFamily="34" charset="0"/>
              </a:rPr>
              <a:t>Work with Civil Engineers and construction teams to reduce the effects of construction </a:t>
            </a:r>
            <a:br>
              <a:rPr lang="en-GB" sz="2200" dirty="0">
                <a:solidFill>
                  <a:schemeClr val="accent4"/>
                </a:solidFill>
                <a:latin typeface="Arial" panose="020B0604020202020204" pitchFamily="34" charset="0"/>
                <a:cs typeface="Arial" panose="020B0604020202020204" pitchFamily="34" charset="0"/>
              </a:rPr>
            </a:br>
            <a:r>
              <a:rPr lang="en-GB" sz="2200" dirty="0">
                <a:solidFill>
                  <a:schemeClr val="accent4"/>
                </a:solidFill>
                <a:latin typeface="Arial" panose="020B0604020202020204" pitchFamily="34" charset="0"/>
                <a:cs typeface="Arial" panose="020B0604020202020204" pitchFamily="34" charset="0"/>
              </a:rPr>
              <a:t>on wildlife and conserve habitats.</a:t>
            </a:r>
          </a:p>
          <a:p>
            <a:r>
              <a:rPr lang="en-GB" sz="2200" dirty="0">
                <a:solidFill>
                  <a:schemeClr val="accent4"/>
                </a:solidFill>
                <a:latin typeface="Arial" panose="020B0604020202020204" pitchFamily="34" charset="0"/>
                <a:cs typeface="Arial" panose="020B0604020202020204" pitchFamily="34" charset="0"/>
              </a:rPr>
              <a:t>Find out how you could start your career at HS2 at:</a:t>
            </a:r>
          </a:p>
          <a:p>
            <a:r>
              <a:rPr lang="en-US" sz="2200" u="sng" dirty="0">
                <a:solidFill>
                  <a:srgbClr val="3C96C8"/>
                </a:solidFill>
                <a:latin typeface="Arial" panose="020B0604020202020204" pitchFamily="34" charset="0"/>
                <a:cs typeface="Arial" panose="020B0604020202020204" pitchFamily="34" charset="0"/>
              </a:rPr>
              <a:t>https://www.hs2.org.uk/careers/future-talent/</a:t>
            </a:r>
            <a:endParaRPr lang="en-GB" sz="2200" u="sng" dirty="0">
              <a:solidFill>
                <a:srgbClr val="3C96C8"/>
              </a:solidFill>
              <a:latin typeface="Arial" panose="020B0604020202020204" pitchFamily="34" charset="0"/>
              <a:cs typeface="Arial" panose="020B0604020202020204" pitchFamily="34" charset="0"/>
            </a:endParaRPr>
          </a:p>
          <a:p>
            <a:endParaRPr lang="en-GB" sz="2000" dirty="0">
              <a:solidFill>
                <a:schemeClr val="accent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7415" t="21507" r="26854" b="6494"/>
          <a:stretch/>
        </p:blipFill>
        <p:spPr>
          <a:xfrm>
            <a:off x="7794171" y="2264399"/>
            <a:ext cx="3940629" cy="4136401"/>
          </a:xfrm>
          <a:prstGeom prst="rect">
            <a:avLst/>
          </a:prstGeom>
        </p:spPr>
      </p:pic>
    </p:spTree>
    <p:extLst>
      <p:ext uri="{BB962C8B-B14F-4D97-AF65-F5344CB8AC3E}">
        <p14:creationId xmlns:p14="http://schemas.microsoft.com/office/powerpoint/2010/main" val="5750822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9200" y="2264400"/>
            <a:ext cx="4513453" cy="3226524"/>
          </a:xfrm>
          <a:prstGeom prst="rect">
            <a:avLst/>
          </a:prstGeom>
        </p:spPr>
        <p:txBody>
          <a:bodyPr wrap="square">
            <a:spAutoFit/>
          </a:bodyPr>
          <a:lstStyle/>
          <a:p>
            <a:pPr>
              <a:spcAft>
                <a:spcPts val="2000"/>
              </a:spcAft>
            </a:pPr>
            <a:r>
              <a:rPr lang="en-GB" sz="3000" b="1" dirty="0">
                <a:solidFill>
                  <a:srgbClr val="0B4C86"/>
                </a:solidFill>
                <a:ea typeface="Open Sans" panose="020B0606030504020204" pitchFamily="34" charset="0"/>
                <a:cs typeface="Open Sans" panose="020B0606030504020204" pitchFamily="34" charset="0"/>
              </a:rPr>
              <a:t>Insect hotel</a:t>
            </a:r>
            <a:endParaRPr lang="en-US" dirty="0">
              <a:solidFill>
                <a:srgbClr val="0B4C86"/>
              </a:solidFill>
            </a:endParaRPr>
          </a:p>
          <a:p>
            <a:pPr marL="285750" indent="-285750">
              <a:spcAft>
                <a:spcPts val="1500"/>
              </a:spcAft>
              <a:buClr>
                <a:srgbClr val="F1873E"/>
              </a:buClr>
              <a:buFont typeface="Arial"/>
              <a:buChar char="•"/>
            </a:pPr>
            <a:r>
              <a:rPr lang="en-US" sz="2200" dirty="0">
                <a:solidFill>
                  <a:srgbClr val="4C4D4C"/>
                </a:solidFill>
              </a:rPr>
              <a:t>What do you think an </a:t>
            </a:r>
            <a:r>
              <a:rPr lang="en-US" sz="2200" dirty="0" err="1">
                <a:solidFill>
                  <a:srgbClr val="4C4D4C"/>
                </a:solidFill>
              </a:rPr>
              <a:t>i</a:t>
            </a:r>
            <a:r>
              <a:rPr lang="pt-BR" sz="2200" dirty="0" err="1">
                <a:solidFill>
                  <a:srgbClr val="4C4D4C"/>
                </a:solidFill>
              </a:rPr>
              <a:t>nsect</a:t>
            </a:r>
            <a:r>
              <a:rPr lang="en-US" sz="2200" dirty="0">
                <a:solidFill>
                  <a:srgbClr val="4C4D4C"/>
                </a:solidFill>
              </a:rPr>
              <a:t> hotel might be?</a:t>
            </a:r>
          </a:p>
          <a:p>
            <a:pPr marL="285750" indent="-285750">
              <a:spcAft>
                <a:spcPts val="1500"/>
              </a:spcAft>
              <a:buClr>
                <a:srgbClr val="F1873E"/>
              </a:buClr>
              <a:buFont typeface="Arial"/>
              <a:buChar char="•"/>
            </a:pPr>
            <a:r>
              <a:rPr lang="en-US" sz="2200" dirty="0">
                <a:solidFill>
                  <a:srgbClr val="4C4D4C"/>
                </a:solidFill>
              </a:rPr>
              <a:t>Why might insects need somewhere to stay?</a:t>
            </a:r>
          </a:p>
          <a:p>
            <a:pPr marL="285750" indent="-285750">
              <a:spcAft>
                <a:spcPts val="1500"/>
              </a:spcAft>
              <a:buClr>
                <a:srgbClr val="F1873E"/>
              </a:buClr>
              <a:buFont typeface="Arial"/>
              <a:buChar char="•"/>
            </a:pPr>
            <a:r>
              <a:rPr lang="en-US" sz="2200" dirty="0">
                <a:solidFill>
                  <a:srgbClr val="4C4D4C"/>
                </a:solidFill>
              </a:rPr>
              <a:t>What might an insect need for their stay?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t="1797" b="1797"/>
          <a:stretch/>
        </p:blipFill>
        <p:spPr>
          <a:xfrm>
            <a:off x="5823284" y="2264399"/>
            <a:ext cx="5911516" cy="4136401"/>
          </a:xfrm>
          <a:prstGeom prst="rect">
            <a:avLst/>
          </a:prstGeom>
        </p:spPr>
      </p:pic>
    </p:spTree>
    <p:extLst>
      <p:ext uri="{BB962C8B-B14F-4D97-AF65-F5344CB8AC3E}">
        <p14:creationId xmlns:p14="http://schemas.microsoft.com/office/powerpoint/2010/main" val="12865870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1" y="2264400"/>
            <a:ext cx="5379726" cy="2849498"/>
          </a:xfrm>
          <a:prstGeom prst="rect">
            <a:avLst/>
          </a:prstGeom>
        </p:spPr>
        <p:txBody>
          <a:bodyPr wrap="square">
            <a:spAutoFit/>
          </a:bodyPr>
          <a:lstStyle/>
          <a:p>
            <a:pPr>
              <a:spcAft>
                <a:spcPts val="2000"/>
              </a:spcAft>
            </a:pPr>
            <a:r>
              <a:rPr lang="en-US" sz="3000" b="1" dirty="0">
                <a:solidFill>
                  <a:srgbClr val="0B4C86"/>
                </a:solidFill>
                <a:ea typeface="Open Sans" panose="020B0606030504020204" pitchFamily="34" charset="0"/>
                <a:cs typeface="Open Sans" panose="020B0606030504020204" pitchFamily="34" charset="0"/>
              </a:rPr>
              <a:t>Learning o</a:t>
            </a:r>
            <a:r>
              <a:rPr lang="en-US" sz="3000" b="1" dirty="0">
                <a:solidFill>
                  <a:srgbClr val="1D3673"/>
                </a:solidFill>
                <a:ea typeface="Open Sans" panose="020B0606030504020204" pitchFamily="34" charset="0"/>
                <a:cs typeface="Open Sans" panose="020B0606030504020204" pitchFamily="34" charset="0"/>
              </a:rPr>
              <a:t>bjectives </a:t>
            </a:r>
            <a:endParaRPr lang="en-GB" sz="2000" dirty="0"/>
          </a:p>
          <a:p>
            <a:pPr>
              <a:spcAft>
                <a:spcPts val="600"/>
              </a:spcAft>
            </a:pPr>
            <a:r>
              <a:rPr lang="en-GB" sz="2200" b="1" dirty="0">
                <a:solidFill>
                  <a:schemeClr val="accent4"/>
                </a:solidFill>
                <a:latin typeface="Arial" panose="020B0604020202020204" pitchFamily="34" charset="0"/>
                <a:cs typeface="Arial" panose="020B0604020202020204" pitchFamily="34" charset="0"/>
              </a:rPr>
              <a:t>In this lesson you will learn to:</a:t>
            </a:r>
          </a:p>
          <a:p>
            <a:pPr marL="342900" indent="-342900">
              <a:spcAft>
                <a:spcPts val="600"/>
              </a:spcAft>
              <a:buClr>
                <a:srgbClr val="F1873E"/>
              </a:buClr>
              <a:buFont typeface="Arial"/>
              <a:buChar char="•"/>
            </a:pPr>
            <a:r>
              <a:rPr lang="en-GB" sz="2200" dirty="0">
                <a:solidFill>
                  <a:srgbClr val="4C4D4C"/>
                </a:solidFill>
                <a:latin typeface="Arial" panose="020B0604020202020204" pitchFamily="34" charset="0"/>
                <a:cs typeface="Arial" panose="020B0604020202020204" pitchFamily="34" charset="0"/>
              </a:rPr>
              <a:t>Understand why insects are important;</a:t>
            </a:r>
          </a:p>
          <a:p>
            <a:pPr marL="342900" indent="-342900">
              <a:spcAft>
                <a:spcPts val="1500"/>
              </a:spcAft>
              <a:buClr>
                <a:srgbClr val="F1873E"/>
              </a:buClr>
              <a:buFont typeface="Arial"/>
              <a:buChar char="•"/>
            </a:pPr>
            <a:r>
              <a:rPr lang="en-GB" sz="2200" dirty="0">
                <a:solidFill>
                  <a:srgbClr val="4C4D4C"/>
                </a:solidFill>
                <a:latin typeface="Arial" panose="020B0604020202020204" pitchFamily="34" charset="0"/>
                <a:cs typeface="Arial" panose="020B0604020202020204" pitchFamily="34" charset="0"/>
              </a:rPr>
              <a:t>Build an insect hotel</a:t>
            </a:r>
            <a:r>
              <a:rPr lang="en-GB" sz="2200" dirty="0">
                <a:solidFill>
                  <a:schemeClr val="accent4"/>
                </a:solidFill>
                <a:latin typeface="Arial" panose="020B0604020202020204" pitchFamily="34" charset="0"/>
                <a:cs typeface="Arial" panose="020B0604020202020204" pitchFamily="34" charset="0"/>
              </a:rPr>
              <a:t>.</a:t>
            </a:r>
          </a:p>
          <a:p>
            <a:pPr lvl="0">
              <a:spcAft>
                <a:spcPts val="600"/>
              </a:spcAft>
            </a:pPr>
            <a:r>
              <a:rPr lang="en-GB" sz="2200" dirty="0">
                <a:solidFill>
                  <a:schemeClr val="accent4"/>
                </a:solidFill>
                <a:latin typeface="Arial" panose="020B0604020202020204" pitchFamily="34" charset="0"/>
                <a:cs typeface="Arial" panose="020B0604020202020204" pitchFamily="34" charset="0"/>
              </a:rPr>
              <a:t>You will focus on the essential skills of</a:t>
            </a:r>
            <a:r>
              <a:rPr lang="en-GB" sz="2200" b="1" dirty="0">
                <a:solidFill>
                  <a:schemeClr val="accent4"/>
                </a:solidFill>
                <a:latin typeface="Arial" panose="020B0604020202020204" pitchFamily="34" charset="0"/>
                <a:cs typeface="Arial" panose="020B0604020202020204" pitchFamily="34" charset="0"/>
              </a:rPr>
              <a:t> listening </a:t>
            </a:r>
            <a:r>
              <a:rPr lang="en-GB" sz="2200" dirty="0">
                <a:solidFill>
                  <a:schemeClr val="accent4"/>
                </a:solidFill>
                <a:latin typeface="Arial" panose="020B0604020202020204" pitchFamily="34" charset="0"/>
                <a:cs typeface="Arial" panose="020B0604020202020204" pitchFamily="34" charset="0"/>
              </a:rPr>
              <a:t>and </a:t>
            </a:r>
            <a:r>
              <a:rPr lang="en-GB" sz="2200" b="1" dirty="0">
                <a:solidFill>
                  <a:schemeClr val="accent4"/>
                </a:solidFill>
                <a:latin typeface="Arial" panose="020B0604020202020204" pitchFamily="34" charset="0"/>
                <a:cs typeface="Arial" panose="020B0604020202020204" pitchFamily="34" charset="0"/>
              </a:rPr>
              <a:t>problem solving. </a:t>
            </a:r>
          </a:p>
        </p:txBody>
      </p:sp>
      <p:pic>
        <p:nvPicPr>
          <p:cNvPr id="6" name="Picture 5">
            <a:extLst>
              <a:ext uri="{FF2B5EF4-FFF2-40B4-BE49-F238E27FC236}">
                <a16:creationId xmlns:a16="http://schemas.microsoft.com/office/drawing/2014/main" id="{E2C7944D-3D8D-E746-9DD5-009F11AB828F}"/>
              </a:ext>
            </a:extLst>
          </p:cNvPr>
          <p:cNvPicPr/>
          <p:nvPr/>
        </p:nvPicPr>
        <p:blipFill rotWithShape="1">
          <a:blip r:embed="rId3">
            <a:extLst>
              <a:ext uri="{28A0092B-C50C-407E-A947-70E740481C1C}">
                <a14:useLocalDpi xmlns:a14="http://schemas.microsoft.com/office/drawing/2010/main" val="0"/>
              </a:ext>
            </a:extLst>
          </a:blip>
          <a:srcRect l="451" r="88329"/>
          <a:stretch/>
        </p:blipFill>
        <p:spPr bwMode="auto">
          <a:xfrm>
            <a:off x="6927126" y="2142067"/>
            <a:ext cx="2455029" cy="2570753"/>
          </a:xfrm>
          <a:prstGeom prst="rect">
            <a:avLst/>
          </a:prstGeom>
          <a:ln>
            <a:noFill/>
          </a:ln>
          <a:extLst>
            <a:ext uri="{53640926-AAD7-44d8-BBD7-CCE9431645EC}">
              <a14:shadowObscured xmlns:a14="http://schemas.microsoft.com/office/drawing/2010/main" xmlns=""/>
            </a:ext>
          </a:extLst>
        </p:spPr>
      </p:pic>
      <p:pic>
        <p:nvPicPr>
          <p:cNvPr id="8" name="Picture 7">
            <a:extLst>
              <a:ext uri="{FF2B5EF4-FFF2-40B4-BE49-F238E27FC236}">
                <a16:creationId xmlns:a16="http://schemas.microsoft.com/office/drawing/2014/main" id="{1C89B876-1DBE-9144-93BF-D5E1C18A8733}"/>
              </a:ext>
            </a:extLst>
          </p:cNvPr>
          <p:cNvPicPr/>
          <p:nvPr/>
        </p:nvPicPr>
        <p:blipFill rotWithShape="1">
          <a:blip r:embed="rId3">
            <a:extLst>
              <a:ext uri="{28A0092B-C50C-407E-A947-70E740481C1C}">
                <a14:useLocalDpi xmlns:a14="http://schemas.microsoft.com/office/drawing/2010/main" val="0"/>
              </a:ext>
            </a:extLst>
          </a:blip>
          <a:srcRect l="25406" r="63374"/>
          <a:stretch/>
        </p:blipFill>
        <p:spPr bwMode="auto">
          <a:xfrm>
            <a:off x="9365526" y="2142067"/>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1480888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1176000" cy="1198562"/>
          </a:xfrm>
        </p:spPr>
        <p:txBody>
          <a:bodyPr/>
          <a:lstStyle/>
          <a:p>
            <a:pPr lvl="0">
              <a:spcAft>
                <a:spcPts val="2000"/>
              </a:spcAft>
            </a:pPr>
            <a:r>
              <a:rPr lang="en-US" sz="3000" b="1" dirty="0">
                <a:solidFill>
                  <a:srgbClr val="1D3673"/>
                </a:solidFill>
                <a:latin typeface="Arial" panose="020B0604020202020204" pitchFamily="34" charset="0"/>
                <a:cs typeface="Arial" panose="020B0604020202020204" pitchFamily="34" charset="0"/>
              </a:rPr>
              <a:t>Tasty critters</a:t>
            </a:r>
          </a:p>
          <a:p>
            <a:r>
              <a:rPr lang="en-GB" sz="2200" dirty="0">
                <a:latin typeface="Arial" panose="020B0604020202020204" pitchFamily="34" charset="0"/>
                <a:cs typeface="Arial" panose="020B0604020202020204" pitchFamily="34" charset="0"/>
              </a:rPr>
              <a:t>Insects provide tasty meals to many different animals including:</a:t>
            </a:r>
            <a:endParaRPr lang="en-US" sz="2200" dirty="0">
              <a:latin typeface="Arial" panose="020B0604020202020204" pitchFamily="34" charset="0"/>
              <a:cs typeface="Arial" panose="020B0604020202020204" pitchFamily="34" charset="0"/>
            </a:endParaRPr>
          </a:p>
          <a:p>
            <a:endParaRPr lang="en-US" dirty="0"/>
          </a:p>
          <a:p>
            <a:endParaRPr lang="en-US" dirty="0"/>
          </a:p>
        </p:txBody>
      </p:sp>
      <p:pic>
        <p:nvPicPr>
          <p:cNvPr id="3" name="Picture 2"/>
          <p:cNvPicPr>
            <a:picLocks noChangeAspect="1"/>
          </p:cNvPicPr>
          <p:nvPr/>
        </p:nvPicPr>
        <p:blipFill rotWithShape="1">
          <a:blip r:embed="rId3"/>
          <a:srcRect l="13002" r="20599" b="7503"/>
          <a:stretch/>
        </p:blipFill>
        <p:spPr>
          <a:xfrm>
            <a:off x="457199" y="3639424"/>
            <a:ext cx="2165433" cy="2100508"/>
          </a:xfrm>
          <a:prstGeom prst="rect">
            <a:avLst/>
          </a:prstGeom>
        </p:spPr>
      </p:pic>
      <p:sp>
        <p:nvSpPr>
          <p:cNvPr id="9" name="Content Placeholder 4"/>
          <p:cNvSpPr txBox="1">
            <a:spLocks/>
          </p:cNvSpPr>
          <p:nvPr/>
        </p:nvSpPr>
        <p:spPr>
          <a:xfrm>
            <a:off x="482600" y="5916394"/>
            <a:ext cx="2140031" cy="71603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solidFill>
                  <a:srgbClr val="F1873E"/>
                </a:solidFill>
                <a:latin typeface="Arial" panose="020B0604020202020204" pitchFamily="34" charset="0"/>
                <a:cs typeface="Arial" panose="020B0604020202020204" pitchFamily="34" charset="0"/>
              </a:rPr>
              <a:t>Bats</a:t>
            </a:r>
            <a:endParaRPr lang="en-US" b="1" dirty="0">
              <a:solidFill>
                <a:srgbClr val="F1873E"/>
              </a:solidFill>
            </a:endParaRPr>
          </a:p>
          <a:p>
            <a:pPr algn="ctr"/>
            <a:endParaRPr lang="en-US" dirty="0"/>
          </a:p>
          <a:p>
            <a:pPr algn="ctr"/>
            <a:endParaRPr lang="en-US" dirty="0"/>
          </a:p>
        </p:txBody>
      </p:sp>
      <p:sp>
        <p:nvSpPr>
          <p:cNvPr id="10" name="Content Placeholder 4"/>
          <p:cNvSpPr txBox="1">
            <a:spLocks/>
          </p:cNvSpPr>
          <p:nvPr/>
        </p:nvSpPr>
        <p:spPr>
          <a:xfrm>
            <a:off x="2735240" y="5916394"/>
            <a:ext cx="2160609" cy="71603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solidFill>
                  <a:srgbClr val="F1873E"/>
                </a:solidFill>
                <a:latin typeface="Arial" panose="020B0604020202020204" pitchFamily="34" charset="0"/>
                <a:cs typeface="Arial" panose="020B0604020202020204" pitchFamily="34" charset="0"/>
              </a:rPr>
              <a:t>Hedgehogs</a:t>
            </a:r>
            <a:endParaRPr lang="en-US" b="1" dirty="0">
              <a:solidFill>
                <a:srgbClr val="F1873E"/>
              </a:solidFill>
            </a:endParaRPr>
          </a:p>
          <a:p>
            <a:pPr algn="ctr"/>
            <a:endParaRPr lang="en-US" dirty="0"/>
          </a:p>
          <a:p>
            <a:pPr algn="ctr"/>
            <a:endParaRPr lang="en-US" dirty="0"/>
          </a:p>
        </p:txBody>
      </p:sp>
      <p:sp>
        <p:nvSpPr>
          <p:cNvPr id="11" name="Content Placeholder 4"/>
          <p:cNvSpPr txBox="1">
            <a:spLocks/>
          </p:cNvSpPr>
          <p:nvPr/>
        </p:nvSpPr>
        <p:spPr>
          <a:xfrm>
            <a:off x="5008458" y="5916394"/>
            <a:ext cx="2160608" cy="71603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solidFill>
                  <a:srgbClr val="F1873E"/>
                </a:solidFill>
                <a:latin typeface="Arial" panose="020B0604020202020204" pitchFamily="34" charset="0"/>
                <a:cs typeface="Arial" panose="020B0604020202020204" pitchFamily="34" charset="0"/>
              </a:rPr>
              <a:t>Newts</a:t>
            </a:r>
            <a:endParaRPr lang="en-US" b="1" dirty="0">
              <a:solidFill>
                <a:srgbClr val="F1873E"/>
              </a:solidFill>
            </a:endParaRPr>
          </a:p>
          <a:p>
            <a:pPr algn="ctr"/>
            <a:endParaRPr lang="en-US" b="1" dirty="0"/>
          </a:p>
          <a:p>
            <a:pPr algn="ctr"/>
            <a:endParaRPr lang="en-US" b="1" dirty="0"/>
          </a:p>
        </p:txBody>
      </p:sp>
      <p:sp>
        <p:nvSpPr>
          <p:cNvPr id="12" name="Content Placeholder 4"/>
          <p:cNvSpPr txBox="1">
            <a:spLocks/>
          </p:cNvSpPr>
          <p:nvPr/>
        </p:nvSpPr>
        <p:spPr>
          <a:xfrm>
            <a:off x="7291325" y="5916394"/>
            <a:ext cx="2160608" cy="71603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solidFill>
                  <a:srgbClr val="F1873E"/>
                </a:solidFill>
                <a:latin typeface="Arial" panose="020B0604020202020204" pitchFamily="34" charset="0"/>
                <a:cs typeface="Arial" panose="020B0604020202020204" pitchFamily="34" charset="0"/>
              </a:rPr>
              <a:t>Fish</a:t>
            </a:r>
            <a:endParaRPr lang="en-US" b="1" dirty="0">
              <a:solidFill>
                <a:srgbClr val="F1873E"/>
              </a:solidFill>
            </a:endParaRPr>
          </a:p>
          <a:p>
            <a:pPr algn="ctr"/>
            <a:endParaRPr lang="en-US" b="1" dirty="0"/>
          </a:p>
          <a:p>
            <a:pPr algn="ctr"/>
            <a:endParaRPr lang="en-US" b="1" dirty="0"/>
          </a:p>
        </p:txBody>
      </p:sp>
      <p:sp>
        <p:nvSpPr>
          <p:cNvPr id="13" name="Content Placeholder 4"/>
          <p:cNvSpPr txBox="1">
            <a:spLocks/>
          </p:cNvSpPr>
          <p:nvPr/>
        </p:nvSpPr>
        <p:spPr>
          <a:xfrm>
            <a:off x="9569368" y="5916394"/>
            <a:ext cx="2165432" cy="71603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solidFill>
                  <a:srgbClr val="F1873E"/>
                </a:solidFill>
                <a:latin typeface="Arial" panose="020B0604020202020204" pitchFamily="34" charset="0"/>
                <a:cs typeface="Arial" panose="020B0604020202020204" pitchFamily="34" charset="0"/>
              </a:rPr>
              <a:t>Birds</a:t>
            </a:r>
            <a:endParaRPr lang="en-US" b="1" dirty="0">
              <a:solidFill>
                <a:srgbClr val="F1873E"/>
              </a:solidFill>
            </a:endParaRPr>
          </a:p>
          <a:p>
            <a:pPr algn="ctr"/>
            <a:endParaRPr lang="en-US" dirty="0"/>
          </a:p>
          <a:p>
            <a:pPr algn="ctr"/>
            <a:endParaRPr lang="en-US" dirty="0"/>
          </a:p>
        </p:txBody>
      </p:sp>
      <p:pic>
        <p:nvPicPr>
          <p:cNvPr id="14" name="Picture 13">
            <a:extLst>
              <a:ext uri="{FF2B5EF4-FFF2-40B4-BE49-F238E27FC236}">
                <a16:creationId xmlns:a16="http://schemas.microsoft.com/office/drawing/2014/main" id="{F625CAAD-436C-B540-952B-7EDC862CEB22}"/>
              </a:ext>
            </a:extLst>
          </p:cNvPr>
          <p:cNvPicPr>
            <a:picLocks noChangeAspect="1"/>
          </p:cNvPicPr>
          <p:nvPr/>
        </p:nvPicPr>
        <p:blipFill rotWithShape="1">
          <a:blip r:embed="rId4">
            <a:extLst>
              <a:ext uri="{28A0092B-C50C-407E-A947-70E740481C1C}">
                <a14:useLocalDpi xmlns:a14="http://schemas.microsoft.com/office/drawing/2010/main" val="0"/>
              </a:ext>
            </a:extLst>
          </a:blip>
          <a:srcRect l="32472" r="12516" b="19956"/>
          <a:stretch/>
        </p:blipFill>
        <p:spPr>
          <a:xfrm>
            <a:off x="2735241" y="3639424"/>
            <a:ext cx="2165433" cy="2100508"/>
          </a:xfrm>
          <a:prstGeom prst="rect">
            <a:avLst/>
          </a:prstGeom>
        </p:spPr>
      </p:pic>
      <p:pic>
        <p:nvPicPr>
          <p:cNvPr id="15" name="Picture 14">
            <a:extLst>
              <a:ext uri="{FF2B5EF4-FFF2-40B4-BE49-F238E27FC236}">
                <a16:creationId xmlns:a16="http://schemas.microsoft.com/office/drawing/2014/main" id="{53431941-F6E8-4648-9DC1-F4BA4F5D0C48}"/>
              </a:ext>
            </a:extLst>
          </p:cNvPr>
          <p:cNvPicPr>
            <a:picLocks noChangeAspect="1"/>
          </p:cNvPicPr>
          <p:nvPr/>
        </p:nvPicPr>
        <p:blipFill>
          <a:blip r:embed="rId5">
            <a:extLst>
              <a:ext uri="{28A0092B-C50C-407E-A947-70E740481C1C}">
                <a14:useLocalDpi xmlns:a14="http://schemas.microsoft.com/office/drawing/2010/main" val="0"/>
              </a:ext>
            </a:extLst>
          </a:blip>
          <a:srcRect l="15636" r="15636"/>
          <a:stretch/>
        </p:blipFill>
        <p:spPr>
          <a:xfrm>
            <a:off x="5013283" y="3639424"/>
            <a:ext cx="2165433" cy="2100508"/>
          </a:xfrm>
          <a:prstGeom prst="rect">
            <a:avLst/>
          </a:prstGeom>
        </p:spPr>
      </p:pic>
      <p:pic>
        <p:nvPicPr>
          <p:cNvPr id="16" name="Picture 15">
            <a:extLst>
              <a:ext uri="{FF2B5EF4-FFF2-40B4-BE49-F238E27FC236}">
                <a16:creationId xmlns:a16="http://schemas.microsoft.com/office/drawing/2014/main" id="{849786C5-0840-FB4C-92EB-C74C0BC89F68}"/>
              </a:ext>
            </a:extLst>
          </p:cNvPr>
          <p:cNvPicPr>
            <a:picLocks noChangeAspect="1"/>
          </p:cNvPicPr>
          <p:nvPr/>
        </p:nvPicPr>
        <p:blipFill rotWithShape="1">
          <a:blip r:embed="rId6">
            <a:extLst>
              <a:ext uri="{28A0092B-C50C-407E-A947-70E740481C1C}">
                <a14:useLocalDpi xmlns:a14="http://schemas.microsoft.com/office/drawing/2010/main" val="0"/>
              </a:ext>
            </a:extLst>
          </a:blip>
          <a:srcRect l="22196" r="14446" b="7749"/>
          <a:stretch/>
        </p:blipFill>
        <p:spPr>
          <a:xfrm>
            <a:off x="7291325" y="3639424"/>
            <a:ext cx="2165433" cy="2100508"/>
          </a:xfrm>
          <a:prstGeom prst="rect">
            <a:avLst/>
          </a:prstGeom>
        </p:spPr>
      </p:pic>
      <p:pic>
        <p:nvPicPr>
          <p:cNvPr id="18" name="Picture 17">
            <a:extLst>
              <a:ext uri="{FF2B5EF4-FFF2-40B4-BE49-F238E27FC236}">
                <a16:creationId xmlns:a16="http://schemas.microsoft.com/office/drawing/2014/main" id="{7A03CFA5-FF27-524D-BA6D-15D529D2526F}"/>
              </a:ext>
            </a:extLst>
          </p:cNvPr>
          <p:cNvPicPr>
            <a:picLocks noChangeAspect="1"/>
          </p:cNvPicPr>
          <p:nvPr/>
        </p:nvPicPr>
        <p:blipFill rotWithShape="1">
          <a:blip r:embed="rId7">
            <a:extLst>
              <a:ext uri="{28A0092B-C50C-407E-A947-70E740481C1C}">
                <a14:useLocalDpi xmlns:a14="http://schemas.microsoft.com/office/drawing/2010/main" val="0"/>
              </a:ext>
            </a:extLst>
          </a:blip>
          <a:srcRect l="12584" t="3927" r="26407" b="5601"/>
          <a:stretch/>
        </p:blipFill>
        <p:spPr>
          <a:xfrm>
            <a:off x="9569368" y="3639424"/>
            <a:ext cx="2165433" cy="2100508"/>
          </a:xfrm>
          <a:prstGeom prst="rect">
            <a:avLst/>
          </a:prstGeom>
        </p:spPr>
      </p:pic>
    </p:spTree>
    <p:extLst>
      <p:ext uri="{BB962C8B-B14F-4D97-AF65-F5344CB8AC3E}">
        <p14:creationId xmlns:p14="http://schemas.microsoft.com/office/powerpoint/2010/main" val="176196805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69200" y="2264400"/>
            <a:ext cx="8697074" cy="1160301"/>
          </a:xfrm>
          <a:prstGeom prst="rect">
            <a:avLst/>
          </a:prstGeom>
        </p:spPr>
        <p:txBody>
          <a:bodyPr/>
          <a:lstStyle/>
          <a:p>
            <a:pPr>
              <a:spcAft>
                <a:spcPts val="2000"/>
              </a:spcAft>
            </a:pPr>
            <a:r>
              <a:rPr lang="en-US" sz="3000" b="1" dirty="0">
                <a:solidFill>
                  <a:schemeClr val="tx1"/>
                </a:solidFill>
                <a:latin typeface="Arial" panose="020B0604020202020204" pitchFamily="34" charset="0"/>
                <a:cs typeface="Arial" panose="020B0604020202020204" pitchFamily="34" charset="0"/>
              </a:rPr>
              <a:t>Food chains</a:t>
            </a:r>
          </a:p>
          <a:p>
            <a:pPr>
              <a:spcAft>
                <a:spcPts val="2000"/>
              </a:spcAft>
            </a:pPr>
            <a:r>
              <a:rPr lang="en-GB" sz="2200" dirty="0">
                <a:latin typeface="Arial" panose="020B0604020202020204" pitchFamily="34" charset="0"/>
                <a:cs typeface="Arial" panose="020B0604020202020204" pitchFamily="34" charset="0"/>
              </a:rPr>
              <a:t>We can show these feeding relationships as a food chain:</a:t>
            </a:r>
          </a:p>
        </p:txBody>
      </p:sp>
      <p:pic>
        <p:nvPicPr>
          <p:cNvPr id="9" name="Picture 8">
            <a:extLst>
              <a:ext uri="{FF2B5EF4-FFF2-40B4-BE49-F238E27FC236}">
                <a16:creationId xmlns:a16="http://schemas.microsoft.com/office/drawing/2014/main" id="{861CDBBB-E90D-0448-9B9A-0DDD0ACFBD4F}"/>
              </a:ext>
            </a:extLst>
          </p:cNvPr>
          <p:cNvPicPr>
            <a:picLocks noChangeAspect="1"/>
          </p:cNvPicPr>
          <p:nvPr/>
        </p:nvPicPr>
        <p:blipFill rotWithShape="1">
          <a:blip r:embed="rId3">
            <a:extLst>
              <a:ext uri="{28A0092B-C50C-407E-A947-70E740481C1C}">
                <a14:useLocalDpi xmlns:a14="http://schemas.microsoft.com/office/drawing/2010/main" val="0"/>
              </a:ext>
            </a:extLst>
          </a:blip>
          <a:srcRect l="7311" t="18189" r="25499"/>
          <a:stretch/>
        </p:blipFill>
        <p:spPr>
          <a:xfrm>
            <a:off x="457199" y="3446418"/>
            <a:ext cx="2590801" cy="2100508"/>
          </a:xfrm>
          <a:prstGeom prst="rect">
            <a:avLst/>
          </a:prstGeom>
        </p:spPr>
      </p:pic>
      <p:pic>
        <p:nvPicPr>
          <p:cNvPr id="13" name="Picture 12">
            <a:extLst>
              <a:ext uri="{FF2B5EF4-FFF2-40B4-BE49-F238E27FC236}">
                <a16:creationId xmlns:a16="http://schemas.microsoft.com/office/drawing/2014/main" id="{14A20B80-26B1-AA48-9E85-CD0D705CB9D6}"/>
              </a:ext>
            </a:extLst>
          </p:cNvPr>
          <p:cNvPicPr>
            <a:picLocks noChangeAspect="1"/>
          </p:cNvPicPr>
          <p:nvPr/>
        </p:nvPicPr>
        <p:blipFill rotWithShape="1">
          <a:blip r:embed="rId4">
            <a:extLst>
              <a:ext uri="{28A0092B-C50C-407E-A947-70E740481C1C}">
                <a14:useLocalDpi xmlns:a14="http://schemas.microsoft.com/office/drawing/2010/main" val="0"/>
              </a:ext>
            </a:extLst>
          </a:blip>
          <a:srcRect l="8125" r="16157" b="8031"/>
          <a:stretch/>
        </p:blipFill>
        <p:spPr>
          <a:xfrm>
            <a:off x="3356224" y="3446418"/>
            <a:ext cx="2590801" cy="2100508"/>
          </a:xfrm>
          <a:prstGeom prst="rect">
            <a:avLst/>
          </a:prstGeom>
        </p:spPr>
      </p:pic>
      <p:pic>
        <p:nvPicPr>
          <p:cNvPr id="14" name="Picture 13">
            <a:extLst>
              <a:ext uri="{FF2B5EF4-FFF2-40B4-BE49-F238E27FC236}">
                <a16:creationId xmlns:a16="http://schemas.microsoft.com/office/drawing/2014/main" id="{218DF43B-AC70-4B4E-A55C-2D11E91ED2AF}"/>
              </a:ext>
            </a:extLst>
          </p:cNvPr>
          <p:cNvPicPr>
            <a:picLocks noChangeAspect="1"/>
          </p:cNvPicPr>
          <p:nvPr/>
        </p:nvPicPr>
        <p:blipFill rotWithShape="1">
          <a:blip r:embed="rId5"/>
          <a:srcRect l="13003" r="7555" b="7503"/>
          <a:stretch/>
        </p:blipFill>
        <p:spPr>
          <a:xfrm>
            <a:off x="6255249" y="3446418"/>
            <a:ext cx="2590801" cy="2100508"/>
          </a:xfrm>
          <a:prstGeom prst="rect">
            <a:avLst/>
          </a:prstGeom>
        </p:spPr>
      </p:pic>
      <p:pic>
        <p:nvPicPr>
          <p:cNvPr id="15" name="Picture 14">
            <a:extLst>
              <a:ext uri="{FF2B5EF4-FFF2-40B4-BE49-F238E27FC236}">
                <a16:creationId xmlns:a16="http://schemas.microsoft.com/office/drawing/2014/main" id="{A853E1F6-2500-4243-9621-4D8F340821A4}"/>
              </a:ext>
            </a:extLst>
          </p:cNvPr>
          <p:cNvPicPr>
            <a:picLocks noChangeAspect="1"/>
          </p:cNvPicPr>
          <p:nvPr/>
        </p:nvPicPr>
        <p:blipFill rotWithShape="1">
          <a:blip r:embed="rId6">
            <a:extLst>
              <a:ext uri="{28A0092B-C50C-407E-A947-70E740481C1C}">
                <a14:useLocalDpi xmlns:a14="http://schemas.microsoft.com/office/drawing/2010/main" val="0"/>
              </a:ext>
            </a:extLst>
          </a:blip>
          <a:srcRect l="24858" t="7761" r="4958" b="6885"/>
          <a:stretch/>
        </p:blipFill>
        <p:spPr>
          <a:xfrm>
            <a:off x="9154274" y="3446418"/>
            <a:ext cx="2590801" cy="2100508"/>
          </a:xfrm>
          <a:prstGeom prst="rect">
            <a:avLst/>
          </a:prstGeom>
        </p:spPr>
      </p:pic>
      <p:sp>
        <p:nvSpPr>
          <p:cNvPr id="16" name="Rectangle 15">
            <a:extLst>
              <a:ext uri="{FF2B5EF4-FFF2-40B4-BE49-F238E27FC236}">
                <a16:creationId xmlns:a16="http://schemas.microsoft.com/office/drawing/2014/main" id="{4B47F9F9-7D1B-5244-8BC7-A08CC823327A}"/>
              </a:ext>
            </a:extLst>
          </p:cNvPr>
          <p:cNvSpPr/>
          <p:nvPr/>
        </p:nvSpPr>
        <p:spPr>
          <a:xfrm>
            <a:off x="8801578" y="5547079"/>
            <a:ext cx="431528" cy="369332"/>
          </a:xfrm>
          <a:prstGeom prst="rect">
            <a:avLst/>
          </a:prstGeom>
        </p:spPr>
        <p:txBody>
          <a:bodyPr wrap="none">
            <a:spAutoFit/>
          </a:bodyPr>
          <a:lstStyle/>
          <a:p>
            <a:r>
              <a:rPr lang="en-US" dirty="0">
                <a:latin typeface="Wingdings"/>
                <a:ea typeface="Wingdings"/>
                <a:cs typeface="Wingdings"/>
                <a:sym typeface="Wingdings"/>
              </a:rPr>
              <a:t></a:t>
            </a:r>
            <a:endParaRPr lang="en-US" dirty="0"/>
          </a:p>
        </p:txBody>
      </p:sp>
      <p:sp>
        <p:nvSpPr>
          <p:cNvPr id="17" name="Rectangle 16">
            <a:extLst>
              <a:ext uri="{FF2B5EF4-FFF2-40B4-BE49-F238E27FC236}">
                <a16:creationId xmlns:a16="http://schemas.microsoft.com/office/drawing/2014/main" id="{E9A00B3C-5C79-A449-BE4E-4E0472B07804}"/>
              </a:ext>
            </a:extLst>
          </p:cNvPr>
          <p:cNvSpPr/>
          <p:nvPr/>
        </p:nvSpPr>
        <p:spPr>
          <a:xfrm>
            <a:off x="9150953" y="5547079"/>
            <a:ext cx="2583847" cy="430887"/>
          </a:xfrm>
          <a:prstGeom prst="rect">
            <a:avLst/>
          </a:prstGeom>
        </p:spPr>
        <p:txBody>
          <a:bodyPr wrap="square">
            <a:spAutoFit/>
          </a:bodyPr>
          <a:lstStyle/>
          <a:p>
            <a:pPr algn="ctr"/>
            <a:r>
              <a:rPr lang="en-US" sz="2200" b="1" dirty="0">
                <a:solidFill>
                  <a:srgbClr val="F1873E"/>
                </a:solidFill>
              </a:rPr>
              <a:t>Owls</a:t>
            </a:r>
            <a:endParaRPr lang="en-US" sz="2200" dirty="0"/>
          </a:p>
        </p:txBody>
      </p:sp>
      <p:sp>
        <p:nvSpPr>
          <p:cNvPr id="18" name="TextBox 17">
            <a:extLst>
              <a:ext uri="{FF2B5EF4-FFF2-40B4-BE49-F238E27FC236}">
                <a16:creationId xmlns:a16="http://schemas.microsoft.com/office/drawing/2014/main" id="{5802E700-1060-B847-895D-1C48A6E1227C}"/>
              </a:ext>
            </a:extLst>
          </p:cNvPr>
          <p:cNvSpPr txBox="1"/>
          <p:nvPr/>
        </p:nvSpPr>
        <p:spPr>
          <a:xfrm>
            <a:off x="9823269" y="5869577"/>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19" name="Rectangle 18">
            <a:extLst>
              <a:ext uri="{FF2B5EF4-FFF2-40B4-BE49-F238E27FC236}">
                <a16:creationId xmlns:a16="http://schemas.microsoft.com/office/drawing/2014/main" id="{2E916C60-215C-0947-AE5D-98C47D35D408}"/>
              </a:ext>
            </a:extLst>
          </p:cNvPr>
          <p:cNvSpPr/>
          <p:nvPr/>
        </p:nvSpPr>
        <p:spPr>
          <a:xfrm>
            <a:off x="6224873" y="5547079"/>
            <a:ext cx="2583847" cy="430887"/>
          </a:xfrm>
          <a:prstGeom prst="rect">
            <a:avLst/>
          </a:prstGeom>
        </p:spPr>
        <p:txBody>
          <a:bodyPr wrap="square">
            <a:spAutoFit/>
          </a:bodyPr>
          <a:lstStyle/>
          <a:p>
            <a:pPr algn="ctr"/>
            <a:r>
              <a:rPr lang="en-US" sz="2200" b="1" dirty="0">
                <a:solidFill>
                  <a:srgbClr val="F1873E"/>
                </a:solidFill>
              </a:rPr>
              <a:t>Bats</a:t>
            </a:r>
            <a:endParaRPr lang="en-US" sz="2200" dirty="0"/>
          </a:p>
        </p:txBody>
      </p:sp>
      <p:sp>
        <p:nvSpPr>
          <p:cNvPr id="20" name="Rectangle 19">
            <a:extLst>
              <a:ext uri="{FF2B5EF4-FFF2-40B4-BE49-F238E27FC236}">
                <a16:creationId xmlns:a16="http://schemas.microsoft.com/office/drawing/2014/main" id="{3254D996-C7B1-D543-BCB9-8CAA0A4F5D6D}"/>
              </a:ext>
            </a:extLst>
          </p:cNvPr>
          <p:cNvSpPr/>
          <p:nvPr/>
        </p:nvSpPr>
        <p:spPr>
          <a:xfrm>
            <a:off x="3359753" y="5547079"/>
            <a:ext cx="2583847" cy="430887"/>
          </a:xfrm>
          <a:prstGeom prst="rect">
            <a:avLst/>
          </a:prstGeom>
        </p:spPr>
        <p:txBody>
          <a:bodyPr wrap="square">
            <a:spAutoFit/>
          </a:bodyPr>
          <a:lstStyle/>
          <a:p>
            <a:pPr algn="ctr"/>
            <a:r>
              <a:rPr lang="en-US" sz="2200" b="1" dirty="0">
                <a:solidFill>
                  <a:srgbClr val="F1873E"/>
                </a:solidFill>
              </a:rPr>
              <a:t>Moths</a:t>
            </a:r>
            <a:endParaRPr lang="en-US" sz="2200" dirty="0"/>
          </a:p>
        </p:txBody>
      </p:sp>
      <p:sp>
        <p:nvSpPr>
          <p:cNvPr id="21" name="Rectangle 20">
            <a:extLst>
              <a:ext uri="{FF2B5EF4-FFF2-40B4-BE49-F238E27FC236}">
                <a16:creationId xmlns:a16="http://schemas.microsoft.com/office/drawing/2014/main" id="{7A66C934-B4F6-9543-8659-0A76040DB602}"/>
              </a:ext>
            </a:extLst>
          </p:cNvPr>
          <p:cNvSpPr/>
          <p:nvPr/>
        </p:nvSpPr>
        <p:spPr>
          <a:xfrm>
            <a:off x="5858080" y="5547079"/>
            <a:ext cx="431528" cy="369332"/>
          </a:xfrm>
          <a:prstGeom prst="rect">
            <a:avLst/>
          </a:prstGeom>
        </p:spPr>
        <p:txBody>
          <a:bodyPr wrap="none">
            <a:spAutoFit/>
          </a:bodyPr>
          <a:lstStyle/>
          <a:p>
            <a:r>
              <a:rPr lang="en-US" dirty="0">
                <a:latin typeface="Wingdings"/>
                <a:ea typeface="Wingdings"/>
                <a:cs typeface="Wingdings"/>
                <a:sym typeface="Wingdings"/>
              </a:rPr>
              <a:t></a:t>
            </a:r>
            <a:endParaRPr lang="en-US" dirty="0"/>
          </a:p>
        </p:txBody>
      </p:sp>
      <p:sp>
        <p:nvSpPr>
          <p:cNvPr id="22" name="Rectangle 21">
            <a:extLst>
              <a:ext uri="{FF2B5EF4-FFF2-40B4-BE49-F238E27FC236}">
                <a16:creationId xmlns:a16="http://schemas.microsoft.com/office/drawing/2014/main" id="{36745AB5-C74B-0241-B78D-CD64F7A14863}"/>
              </a:ext>
            </a:extLst>
          </p:cNvPr>
          <p:cNvSpPr/>
          <p:nvPr/>
        </p:nvSpPr>
        <p:spPr>
          <a:xfrm>
            <a:off x="3036504" y="5547079"/>
            <a:ext cx="431528" cy="369332"/>
          </a:xfrm>
          <a:prstGeom prst="rect">
            <a:avLst/>
          </a:prstGeom>
        </p:spPr>
        <p:txBody>
          <a:bodyPr wrap="none">
            <a:spAutoFit/>
          </a:bodyPr>
          <a:lstStyle/>
          <a:p>
            <a:r>
              <a:rPr lang="en-US" dirty="0">
                <a:latin typeface="Wingdings"/>
                <a:ea typeface="Wingdings"/>
                <a:cs typeface="Wingdings"/>
                <a:sym typeface="Wingdings"/>
              </a:rPr>
              <a:t></a:t>
            </a:r>
            <a:endParaRPr lang="en-US" dirty="0"/>
          </a:p>
        </p:txBody>
      </p:sp>
      <p:sp>
        <p:nvSpPr>
          <p:cNvPr id="23" name="Rectangle 22">
            <a:extLst>
              <a:ext uri="{FF2B5EF4-FFF2-40B4-BE49-F238E27FC236}">
                <a16:creationId xmlns:a16="http://schemas.microsoft.com/office/drawing/2014/main" id="{69F85A98-6127-614D-9CF8-E88AC2872638}"/>
              </a:ext>
            </a:extLst>
          </p:cNvPr>
          <p:cNvSpPr/>
          <p:nvPr/>
        </p:nvSpPr>
        <p:spPr>
          <a:xfrm>
            <a:off x="459799" y="5547079"/>
            <a:ext cx="2583847" cy="430887"/>
          </a:xfrm>
          <a:prstGeom prst="rect">
            <a:avLst/>
          </a:prstGeom>
        </p:spPr>
        <p:txBody>
          <a:bodyPr wrap="square">
            <a:spAutoFit/>
          </a:bodyPr>
          <a:lstStyle/>
          <a:p>
            <a:pPr algn="ctr"/>
            <a:r>
              <a:rPr lang="en-US" sz="2200" b="1" dirty="0">
                <a:solidFill>
                  <a:srgbClr val="F1873E"/>
                </a:solidFill>
              </a:rPr>
              <a:t>Jasmine Flowers</a:t>
            </a:r>
            <a:endParaRPr lang="en-US" sz="2200" dirty="0"/>
          </a:p>
        </p:txBody>
      </p:sp>
      <p:sp>
        <p:nvSpPr>
          <p:cNvPr id="25" name="Rectangle 24">
            <a:extLst>
              <a:ext uri="{FF2B5EF4-FFF2-40B4-BE49-F238E27FC236}">
                <a16:creationId xmlns:a16="http://schemas.microsoft.com/office/drawing/2014/main" id="{50329CE7-8268-F64D-8C91-A434AB7AB28B}"/>
              </a:ext>
            </a:extLst>
          </p:cNvPr>
          <p:cNvSpPr/>
          <p:nvPr/>
        </p:nvSpPr>
        <p:spPr>
          <a:xfrm>
            <a:off x="1069200" y="6074620"/>
            <a:ext cx="5820824" cy="430887"/>
          </a:xfrm>
          <a:prstGeom prst="rect">
            <a:avLst/>
          </a:prstGeom>
        </p:spPr>
        <p:txBody>
          <a:bodyPr wrap="none">
            <a:spAutoFit/>
          </a:bodyPr>
          <a:lstStyle/>
          <a:p>
            <a:r>
              <a:rPr lang="en-US" sz="2200" dirty="0">
                <a:solidFill>
                  <a:srgbClr val="4C4D4C"/>
                </a:solidFill>
                <a:latin typeface="Arial" panose="020B0604020202020204" pitchFamily="34" charset="0"/>
                <a:cs typeface="Arial" panose="020B0604020202020204" pitchFamily="34" charset="0"/>
              </a:rPr>
              <a:t>What would happen if there were no insects?</a:t>
            </a:r>
          </a:p>
        </p:txBody>
      </p:sp>
    </p:spTree>
    <p:extLst>
      <p:ext uri="{BB962C8B-B14F-4D97-AF65-F5344CB8AC3E}">
        <p14:creationId xmlns:p14="http://schemas.microsoft.com/office/powerpoint/2010/main" val="5323106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55395" t="25632" r="-2" b="26422"/>
          <a:stretch/>
        </p:blipFill>
        <p:spPr>
          <a:xfrm>
            <a:off x="6132513" y="2342509"/>
            <a:ext cx="5602288" cy="4058292"/>
          </a:xfrm>
        </p:spPr>
      </p:pic>
      <p:sp>
        <p:nvSpPr>
          <p:cNvPr id="5" name="Content Placeholder 4"/>
          <p:cNvSpPr txBox="1">
            <a:spLocks/>
          </p:cNvSpPr>
          <p:nvPr/>
        </p:nvSpPr>
        <p:spPr>
          <a:xfrm>
            <a:off x="1069200" y="2264400"/>
            <a:ext cx="4504286" cy="405829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GB" sz="3000" b="1" dirty="0">
                <a:solidFill>
                  <a:schemeClr val="tx1"/>
                </a:solidFill>
                <a:latin typeface="Arial" panose="020B0604020202020204" pitchFamily="34" charset="0"/>
                <a:cs typeface="Arial" panose="020B0604020202020204" pitchFamily="34" charset="0"/>
              </a:rPr>
              <a:t>Insect pollination</a:t>
            </a:r>
          </a:p>
          <a:p>
            <a:pPr>
              <a:spcAft>
                <a:spcPts val="1500"/>
              </a:spcAft>
            </a:pPr>
            <a:r>
              <a:rPr lang="en-GB" sz="2200" dirty="0">
                <a:latin typeface="Arial" panose="020B0604020202020204" pitchFamily="34" charset="0"/>
                <a:cs typeface="Arial" panose="020B0604020202020204" pitchFamily="34" charset="0"/>
              </a:rPr>
              <a:t>Insects also help us by pollinating plants/crops.</a:t>
            </a:r>
          </a:p>
          <a:p>
            <a:pPr>
              <a:spcAft>
                <a:spcPts val="1500"/>
              </a:spcAft>
            </a:pPr>
            <a:r>
              <a:rPr lang="en-GB" sz="2200" dirty="0">
                <a:latin typeface="Arial" panose="020B0604020202020204" pitchFamily="34" charset="0"/>
                <a:cs typeface="Arial" panose="020B0604020202020204" pitchFamily="34" charset="0"/>
              </a:rPr>
              <a:t>They are attracted by the sweet scent and colour of flowers, taking pollen from one plant to another, and helping the plants to reproduce. </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pPr marL="285750" indent="-285750">
              <a:buFont typeface="Arial"/>
              <a:buChar char="•"/>
            </a:pPr>
            <a:endParaRPr lang="en-US" dirty="0"/>
          </a:p>
          <a:p>
            <a:endParaRPr lang="en-US" dirty="0"/>
          </a:p>
          <a:p>
            <a:endParaRPr lang="en-US" dirty="0"/>
          </a:p>
        </p:txBody>
      </p:sp>
    </p:spTree>
    <p:extLst>
      <p:ext uri="{BB962C8B-B14F-4D97-AF65-F5344CB8AC3E}">
        <p14:creationId xmlns:p14="http://schemas.microsoft.com/office/powerpoint/2010/main" val="18705528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7702063" cy="4180114"/>
          </a:xfrm>
        </p:spPr>
        <p:txBody>
          <a:bodyPr/>
          <a:lstStyle/>
          <a:p>
            <a:pPr lvl="0">
              <a:spcAft>
                <a:spcPts val="2000"/>
              </a:spcAft>
            </a:pPr>
            <a:r>
              <a:rPr lang="en-US" sz="3000" b="1" dirty="0">
                <a:solidFill>
                  <a:srgbClr val="1D3673"/>
                </a:solidFill>
                <a:latin typeface="Arial" panose="020B0604020202020204" pitchFamily="34" charset="0"/>
                <a:cs typeface="Arial" panose="020B0604020202020204" pitchFamily="34" charset="0"/>
              </a:rPr>
              <a:t>Challenge 1: </a:t>
            </a:r>
            <a:br>
              <a:rPr lang="en-US" sz="3000" b="1" dirty="0">
                <a:solidFill>
                  <a:srgbClr val="1D3673"/>
                </a:solidFill>
                <a:latin typeface="Arial" panose="020B0604020202020204" pitchFamily="34" charset="0"/>
                <a:cs typeface="Arial" panose="020B0604020202020204" pitchFamily="34" charset="0"/>
              </a:rPr>
            </a:br>
            <a:r>
              <a:rPr lang="en-US" sz="3000" b="1" dirty="0">
                <a:solidFill>
                  <a:srgbClr val="1D3673"/>
                </a:solidFill>
                <a:latin typeface="Arial" panose="020B0604020202020204" pitchFamily="34" charset="0"/>
                <a:cs typeface="Arial" panose="020B0604020202020204" pitchFamily="34" charset="0"/>
              </a:rPr>
              <a:t>Why are insects important?</a:t>
            </a:r>
          </a:p>
          <a:p>
            <a:r>
              <a:rPr lang="en-GB" sz="2200" dirty="0">
                <a:latin typeface="Arial" panose="020B0604020202020204" pitchFamily="34" charset="0"/>
                <a:cs typeface="Arial" panose="020B0604020202020204" pitchFamily="34" charset="0"/>
              </a:rPr>
              <a:t>Complete Challenge 1: </a:t>
            </a:r>
          </a:p>
          <a:p>
            <a:r>
              <a:rPr lang="en-GB" sz="2200" dirty="0">
                <a:latin typeface="Arial" panose="020B0604020202020204" pitchFamily="34" charset="0"/>
                <a:cs typeface="Arial" panose="020B0604020202020204" pitchFamily="34" charset="0"/>
              </a:rPr>
              <a:t>Why are are </a:t>
            </a:r>
            <a:r>
              <a:rPr lang="en-US" sz="2200" dirty="0">
                <a:latin typeface="Arial" panose="020B0604020202020204" pitchFamily="34" charset="0"/>
                <a:cs typeface="Arial" panose="020B0604020202020204" pitchFamily="34" charset="0"/>
              </a:rPr>
              <a:t>insects </a:t>
            </a:r>
            <a:r>
              <a:rPr lang="en-GB" sz="2200" dirty="0">
                <a:latin typeface="Arial" panose="020B0604020202020204" pitchFamily="34" charset="0"/>
                <a:cs typeface="Arial" panose="020B0604020202020204" pitchFamily="34" charset="0"/>
              </a:rPr>
              <a:t>important?</a:t>
            </a:r>
          </a:p>
          <a:p>
            <a:pPr marL="285750" indent="-285750">
              <a:buClr>
                <a:srgbClr val="F1873E"/>
              </a:buClr>
              <a:buFont typeface="Arial"/>
              <a:buChar char="•"/>
            </a:pPr>
            <a:r>
              <a:rPr lang="en-GB" sz="2200" dirty="0">
                <a:latin typeface="Arial" panose="020B0604020202020204" pitchFamily="34" charset="0"/>
                <a:cs typeface="Arial" panose="020B0604020202020204" pitchFamily="34" charset="0"/>
              </a:rPr>
              <a:t>Complete the food chains.</a:t>
            </a:r>
          </a:p>
          <a:p>
            <a:pPr marL="285750" indent="-285750">
              <a:spcAft>
                <a:spcPts val="1500"/>
              </a:spcAft>
              <a:buClr>
                <a:srgbClr val="F1873E"/>
              </a:buClr>
              <a:buFont typeface="Arial"/>
              <a:buChar char="•"/>
            </a:pPr>
            <a:r>
              <a:rPr lang="en-GB" sz="2200" dirty="0">
                <a:latin typeface="Arial" panose="020B0604020202020204" pitchFamily="34" charset="0"/>
                <a:cs typeface="Arial" panose="020B0604020202020204" pitchFamily="34" charset="0"/>
              </a:rPr>
              <a:t>Fill the blanks in the paragraph.</a:t>
            </a:r>
          </a:p>
          <a:p>
            <a:r>
              <a:rPr lang="en-GB" sz="2200" dirty="0">
                <a:latin typeface="Arial" panose="020B0604020202020204" pitchFamily="34" charset="0"/>
                <a:cs typeface="Arial" panose="020B0604020202020204" pitchFamily="34" charset="0"/>
              </a:rPr>
              <a:t>Focus on the essential skill of </a:t>
            </a:r>
            <a:r>
              <a:rPr lang="en-GB" sz="2200" b="1" dirty="0">
                <a:latin typeface="Arial" panose="020B0604020202020204" pitchFamily="34" charset="0"/>
                <a:cs typeface="Arial" panose="020B0604020202020204" pitchFamily="34" charset="0"/>
              </a:rPr>
              <a:t>listening. </a:t>
            </a:r>
          </a:p>
          <a:p>
            <a:pPr marL="285750" indent="-285750">
              <a:buFont typeface="Arial"/>
              <a:buChar char="•"/>
            </a:pPr>
            <a:endParaRPr lang="en-GB" sz="22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US" dirty="0"/>
          </a:p>
          <a:p>
            <a:endParaRPr lang="en-US" dirty="0"/>
          </a:p>
        </p:txBody>
      </p:sp>
      <p:pic>
        <p:nvPicPr>
          <p:cNvPr id="3" name="Picture 2"/>
          <p:cNvPicPr>
            <a:picLocks noChangeAspect="1"/>
          </p:cNvPicPr>
          <p:nvPr/>
        </p:nvPicPr>
        <p:blipFill rotWithShape="1">
          <a:blip r:embed="rId3"/>
          <a:srcRect l="12321" t="1627" r="6249" b="17100"/>
          <a:stretch/>
        </p:blipFill>
        <p:spPr>
          <a:xfrm>
            <a:off x="6798808" y="2264400"/>
            <a:ext cx="4935992" cy="4136400"/>
          </a:xfrm>
          <a:prstGeom prst="rect">
            <a:avLst/>
          </a:prstGeom>
        </p:spPr>
      </p:pic>
    </p:spTree>
    <p:extLst>
      <p:ext uri="{BB962C8B-B14F-4D97-AF65-F5344CB8AC3E}">
        <p14:creationId xmlns:p14="http://schemas.microsoft.com/office/powerpoint/2010/main" val="30095675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199" y="2264400"/>
            <a:ext cx="6594343" cy="3561976"/>
          </a:xfrm>
        </p:spPr>
        <p:txBody>
          <a:bodyPr/>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2: </a:t>
            </a:r>
            <a:br>
              <a:rPr lang="en-US" sz="3000" b="1" dirty="0">
                <a:solidFill>
                  <a:schemeClr val="tx1"/>
                </a:solidFill>
                <a:latin typeface="Arial" panose="020B0604020202020204" pitchFamily="34" charset="0"/>
                <a:cs typeface="Arial" panose="020B0604020202020204" pitchFamily="34" charset="0"/>
              </a:rPr>
            </a:br>
            <a:r>
              <a:rPr lang="en-US" sz="3000" b="1" dirty="0">
                <a:solidFill>
                  <a:schemeClr val="tx1"/>
                </a:solidFill>
                <a:latin typeface="Arial" panose="020B0604020202020204" pitchFamily="34" charset="0"/>
                <a:cs typeface="Arial" panose="020B0604020202020204" pitchFamily="34" charset="0"/>
              </a:rPr>
              <a:t>Build an insect hotel</a:t>
            </a:r>
          </a:p>
          <a:p>
            <a:pPr>
              <a:spcAft>
                <a:spcPts val="1500"/>
              </a:spcAft>
            </a:pPr>
            <a:r>
              <a:rPr lang="en-GB" sz="2200" dirty="0">
                <a:latin typeface="Arial" panose="020B0604020202020204" pitchFamily="34" charset="0"/>
                <a:cs typeface="Arial" panose="020B0604020202020204" pitchFamily="34" charset="0"/>
              </a:rPr>
              <a:t>Complete Challenge 2: Build an insect hotel</a:t>
            </a:r>
          </a:p>
          <a:p>
            <a:pPr>
              <a:spcAft>
                <a:spcPts val="1500"/>
              </a:spcAft>
            </a:pPr>
            <a:r>
              <a:rPr lang="en-GB" sz="2200" dirty="0">
                <a:latin typeface="Arial" panose="020B0604020202020204" pitchFamily="34" charset="0"/>
                <a:cs typeface="Arial" panose="020B0604020202020204" pitchFamily="34" charset="0"/>
              </a:rPr>
              <a:t>Use the supplied materials to help build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an insect hotel where insects can shelter.</a:t>
            </a:r>
          </a:p>
          <a:p>
            <a:pPr>
              <a:spcAft>
                <a:spcPts val="1500"/>
              </a:spcAft>
            </a:pPr>
            <a:r>
              <a:rPr lang="en-GB" sz="2200" dirty="0">
                <a:latin typeface="Arial" panose="020B0604020202020204" pitchFamily="34" charset="0"/>
                <a:cs typeface="Arial" panose="020B0604020202020204" pitchFamily="34" charset="0"/>
              </a:rPr>
              <a:t>Focus on the essential skill of </a:t>
            </a:r>
            <a:r>
              <a:rPr lang="en-GB" sz="2200" b="1" dirty="0">
                <a:latin typeface="Arial" panose="020B0604020202020204" pitchFamily="34" charset="0"/>
                <a:cs typeface="Arial" panose="020B0604020202020204" pitchFamily="34" charset="0"/>
              </a:rPr>
              <a:t>problem </a:t>
            </a:r>
            <a:br>
              <a:rPr lang="en-GB" sz="2200" b="1" dirty="0">
                <a:latin typeface="Arial" panose="020B0604020202020204" pitchFamily="34" charset="0"/>
                <a:cs typeface="Arial" panose="020B0604020202020204" pitchFamily="34" charset="0"/>
              </a:rPr>
            </a:br>
            <a:r>
              <a:rPr lang="en-GB" sz="2200" b="1" dirty="0">
                <a:latin typeface="Arial" panose="020B0604020202020204" pitchFamily="34" charset="0"/>
                <a:cs typeface="Arial" panose="020B0604020202020204" pitchFamily="34" charset="0"/>
              </a:rPr>
              <a:t>solving.</a:t>
            </a:r>
          </a:p>
          <a:p>
            <a:pPr>
              <a:spcAft>
                <a:spcPts val="1500"/>
              </a:spcAft>
            </a:pPr>
            <a:endParaRPr lang="en-GB" sz="2200" dirty="0"/>
          </a:p>
          <a:p>
            <a:endParaRPr lang="en-GB" dirty="0"/>
          </a:p>
        </p:txBody>
      </p:sp>
      <p:pic>
        <p:nvPicPr>
          <p:cNvPr id="3" name="Picture 2" descr="IMG_2703.JPG"/>
          <p:cNvPicPr>
            <a:picLocks noChangeAspect="1"/>
          </p:cNvPicPr>
          <p:nvPr/>
        </p:nvPicPr>
        <p:blipFill rotWithShape="1">
          <a:blip r:embed="rId3" cstate="print">
            <a:extLst>
              <a:ext uri="{28A0092B-C50C-407E-A947-70E740481C1C}">
                <a14:useLocalDpi xmlns:a14="http://schemas.microsoft.com/office/drawing/2010/main" val="0"/>
              </a:ext>
            </a:extLst>
          </a:blip>
          <a:srcRect l="7637" t="1955" r="14049" b="6789"/>
          <a:stretch/>
        </p:blipFill>
        <p:spPr>
          <a:xfrm>
            <a:off x="7001691" y="2264400"/>
            <a:ext cx="4733110" cy="4136399"/>
          </a:xfrm>
          <a:prstGeom prst="rect">
            <a:avLst/>
          </a:prstGeom>
        </p:spPr>
      </p:pic>
    </p:spTree>
    <p:extLst>
      <p:ext uri="{BB962C8B-B14F-4D97-AF65-F5344CB8AC3E}">
        <p14:creationId xmlns:p14="http://schemas.microsoft.com/office/powerpoint/2010/main" val="5669803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5322891" cy="3826689"/>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Plenary</a:t>
            </a:r>
            <a:endParaRPr lang="en-GB" sz="2000" dirty="0">
              <a:solidFill>
                <a:schemeClr val="accent4"/>
              </a:solidFill>
              <a:latin typeface="Arial" panose="020B0604020202020204" pitchFamily="34" charset="0"/>
              <a:cs typeface="Arial" panose="020B0604020202020204" pitchFamily="34" charset="0"/>
            </a:endParaRPr>
          </a:p>
          <a:p>
            <a:pPr marL="342900" lvl="0" indent="-342900">
              <a:spcAft>
                <a:spcPts val="600"/>
              </a:spcAft>
              <a:buClr>
                <a:srgbClr val="F1873E"/>
              </a:buClr>
              <a:buFont typeface="Arial"/>
              <a:buChar char="•"/>
            </a:pPr>
            <a:r>
              <a:rPr lang="en-GB" sz="2200" dirty="0">
                <a:solidFill>
                  <a:schemeClr val="accent4"/>
                </a:solidFill>
                <a:latin typeface="Arial" panose="020B0604020202020204" pitchFamily="34" charset="0"/>
                <a:cs typeface="Arial" panose="020B0604020202020204" pitchFamily="34" charset="0"/>
              </a:rPr>
              <a:t>Why are insects important?</a:t>
            </a:r>
          </a:p>
          <a:p>
            <a:pPr marL="342900" lvl="0" indent="-342900">
              <a:spcAft>
                <a:spcPts val="600"/>
              </a:spcAft>
              <a:buClr>
                <a:srgbClr val="F1873E"/>
              </a:buClr>
              <a:buFont typeface="Arial"/>
              <a:buChar char="•"/>
            </a:pPr>
            <a:r>
              <a:rPr lang="en-GB" sz="2200" dirty="0">
                <a:solidFill>
                  <a:schemeClr val="accent4"/>
                </a:solidFill>
                <a:latin typeface="Arial" panose="020B0604020202020204" pitchFamily="34" charset="0"/>
                <a:cs typeface="Arial" panose="020B0604020202020204" pitchFamily="34" charset="0"/>
              </a:rPr>
              <a:t>How easy or difficult was it to build part of a bug hotel?</a:t>
            </a:r>
          </a:p>
          <a:p>
            <a:pPr marL="342900" lvl="0" indent="-342900">
              <a:spcAft>
                <a:spcPts val="600"/>
              </a:spcAft>
              <a:buClr>
                <a:srgbClr val="F1873E"/>
              </a:buClr>
              <a:buFont typeface="Arial"/>
              <a:buChar char="•"/>
            </a:pPr>
            <a:r>
              <a:rPr lang="en-GB" sz="2200" dirty="0">
                <a:solidFill>
                  <a:schemeClr val="accent4"/>
                </a:solidFill>
                <a:latin typeface="Arial" panose="020B0604020202020204" pitchFamily="34" charset="0"/>
                <a:cs typeface="Arial" panose="020B0604020202020204" pitchFamily="34" charset="0"/>
              </a:rPr>
              <a:t>Why is it important that we protect the environment?</a:t>
            </a:r>
          </a:p>
          <a:p>
            <a:pPr marL="342900" lvl="0" indent="-342900">
              <a:spcAft>
                <a:spcPts val="600"/>
              </a:spcAft>
              <a:buClr>
                <a:srgbClr val="F1873E"/>
              </a:buClr>
              <a:buFont typeface="Arial"/>
              <a:buChar char="•"/>
            </a:pPr>
            <a:r>
              <a:rPr lang="en-GB" sz="2200" dirty="0">
                <a:solidFill>
                  <a:schemeClr val="accent4"/>
                </a:solidFill>
                <a:latin typeface="Arial" panose="020B0604020202020204" pitchFamily="34" charset="0"/>
                <a:cs typeface="Arial" panose="020B0604020202020204" pitchFamily="34" charset="0"/>
              </a:rPr>
              <a:t>In what types of jobs might you need to understand about the environment?</a:t>
            </a:r>
          </a:p>
          <a:p>
            <a:pPr marL="342900" lvl="0" indent="-342900">
              <a:spcAft>
                <a:spcPts val="600"/>
              </a:spcAft>
              <a:buClr>
                <a:srgbClr val="F1873E"/>
              </a:buClr>
              <a:buFont typeface="Arial"/>
              <a:buChar char="•"/>
            </a:pPr>
            <a:r>
              <a:rPr lang="en-GB" sz="2200" dirty="0">
                <a:solidFill>
                  <a:schemeClr val="accent4"/>
                </a:solidFill>
                <a:latin typeface="Arial" panose="020B0604020202020204" pitchFamily="34" charset="0"/>
                <a:cs typeface="Arial" panose="020B0604020202020204" pitchFamily="34" charset="0"/>
              </a:rPr>
              <a:t>How else can we protect </a:t>
            </a:r>
            <a:r>
              <a:rPr lang="en-US" sz="2200" dirty="0">
                <a:solidFill>
                  <a:schemeClr val="accent4"/>
                </a:solidFill>
                <a:latin typeface="Arial" panose="020B0604020202020204" pitchFamily="34" charset="0"/>
                <a:cs typeface="Arial" panose="020B0604020202020204" pitchFamily="34" charset="0"/>
              </a:rPr>
              <a:t>insects</a:t>
            </a:r>
            <a:r>
              <a:rPr lang="en-GB" sz="2200" dirty="0">
                <a:solidFill>
                  <a:schemeClr val="accent4"/>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3"/>
          <a:srcRect l="17705" t="23251" r="19654" b="1"/>
          <a:stretch/>
        </p:blipFill>
        <p:spPr>
          <a:xfrm>
            <a:off x="6662057" y="2264400"/>
            <a:ext cx="5072743" cy="4143445"/>
          </a:xfrm>
          <a:prstGeom prst="rect">
            <a:avLst/>
          </a:prstGeom>
        </p:spPr>
      </p:pic>
    </p:spTree>
    <p:extLst>
      <p:ext uri="{BB962C8B-B14F-4D97-AF65-F5344CB8AC3E}">
        <p14:creationId xmlns:p14="http://schemas.microsoft.com/office/powerpoint/2010/main" val="3104960568"/>
      </p:ext>
    </p:extLst>
  </p:cSld>
  <p:clrMapOvr>
    <a:masterClrMapping/>
  </p:clrMapOvr>
  <p:transitio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34F4AE69C21E498F9B1184519BB9AF" ma:contentTypeVersion="7" ma:contentTypeDescription="Create a new document." ma:contentTypeScope="" ma:versionID="90f8df66770fe6f7e47c2c0dfc3322a4">
  <xsd:schema xmlns:xsd="http://www.w3.org/2001/XMLSchema" xmlns:xs="http://www.w3.org/2001/XMLSchema" xmlns:p="http://schemas.microsoft.com/office/2006/metadata/properties" xmlns:ns2="78264dbd-4967-4750-8535-388aca79f18f" targetNamespace="http://schemas.microsoft.com/office/2006/metadata/properties" ma:root="true" ma:fieldsID="973ad8a9932ccf4182786832a2480b3d" ns2:_="">
    <xsd:import namespace="78264dbd-4967-4750-8535-388aca79f1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64dbd-4967-4750-8535-388aca79f1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FD0775-80AC-4FC6-9F31-60548EBC447B}"/>
</file>

<file path=customXml/itemProps2.xml><?xml version="1.0" encoding="utf-8"?>
<ds:datastoreItem xmlns:ds="http://schemas.openxmlformats.org/officeDocument/2006/customXml" ds:itemID="{D34F44B3-AA9D-448D-964A-3AD013732D27}">
  <ds:schemaRefs>
    <ds:schemaRef ds:uri="http://schemas.microsoft.com/sharepoint/v3/contenttype/forms"/>
  </ds:schemaRefs>
</ds:datastoreItem>
</file>

<file path=customXml/itemProps3.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10041</TotalTime>
  <Words>1201</Words>
  <Application>Microsoft Macintosh PowerPoint</Application>
  <PresentationFormat>Widescreen</PresentationFormat>
  <Paragraphs>115</Paragraphs>
  <Slides>10</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Fira Sans</vt:lpstr>
      <vt:lpstr>Mada</vt:lpstr>
      <vt:lpstr>Open Sans</vt:lpstr>
      <vt:lpstr>Open Sans Semibold</vt:lpstr>
      <vt:lpstr>Wingdings</vt:lpstr>
      <vt:lpstr>1_HS2 PPT Theme</vt:lpstr>
      <vt:lpstr>2_HS2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Microsoft Office User</cp:lastModifiedBy>
  <cp:revision>381</cp:revision>
  <cp:lastPrinted>2020-12-01T13:25:32Z</cp:lastPrinted>
  <dcterms:created xsi:type="dcterms:W3CDTF">2018-06-19T10:55:36Z</dcterms:created>
  <dcterms:modified xsi:type="dcterms:W3CDTF">2020-12-15T17:48:13Z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0x0101007934F4AE69C21E498F9B1184519BB9AF</vt:lpwstr>
  </property>
</Properties>
</file>