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22"/>
  </p:notesMasterIdLst>
  <p:handoutMasterIdLst>
    <p:handoutMasterId r:id="rId23"/>
  </p:handoutMasterIdLst>
  <p:sldIdLst>
    <p:sldId id="383" r:id="rId6"/>
    <p:sldId id="427" r:id="rId7"/>
    <p:sldId id="384" r:id="rId8"/>
    <p:sldId id="410" r:id="rId9"/>
    <p:sldId id="417" r:id="rId10"/>
    <p:sldId id="418" r:id="rId11"/>
    <p:sldId id="419" r:id="rId12"/>
    <p:sldId id="420" r:id="rId13"/>
    <p:sldId id="403" r:id="rId14"/>
    <p:sldId id="421" r:id="rId15"/>
    <p:sldId id="422" r:id="rId16"/>
    <p:sldId id="423" r:id="rId17"/>
    <p:sldId id="424" r:id="rId18"/>
    <p:sldId id="425" r:id="rId19"/>
    <p:sldId id="426" r:id="rId20"/>
    <p:sldId id="414" r:id="rId21"/>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26"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Lynda Taylor" initials="LT" lastIdx="12" clrIdx="3">
    <p:extLst>
      <p:ext uri="{19B8F6BF-5375-455C-9EA6-DF929625EA0E}">
        <p15:presenceInfo xmlns:p15="http://schemas.microsoft.com/office/powerpoint/2012/main"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4392"/>
    <a:srgbClr val="0A4C86"/>
    <a:srgbClr val="4C4D4C"/>
    <a:srgbClr val="3C96C8"/>
    <a:srgbClr val="014A80"/>
    <a:srgbClr val="014A81"/>
    <a:srgbClr val="5FB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9" autoAdjust="0"/>
    <p:restoredTop sz="59728" autoAdjust="0"/>
  </p:normalViewPr>
  <p:slideViewPr>
    <p:cSldViewPr snapToGrid="0">
      <p:cViewPr varScale="1">
        <p:scale>
          <a:sx n="69" d="100"/>
          <a:sy n="69" d="100"/>
        </p:scale>
        <p:origin x="2624" y="184"/>
      </p:cViewPr>
      <p:guideLst>
        <p:guide orient="horz" pos="1661"/>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676" y="7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09T19:31:01.303" idx="20">
    <p:pos x="7207" y="1342"/>
    <p:text>image from https://assets.hs2.org.uk/wp-content/uploads/2019/08/14094931/our-story-and-key-facts.pdf</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Innovating the Future, a CREST-accredited HS2 activity that can go </a:t>
            </a:r>
            <a:r>
              <a:rPr lang="en-US" b="0" baseline="0"/>
              <a:t>towards students earning </a:t>
            </a:r>
            <a:r>
              <a:rPr lang="en-US" b="0" baseline="0" dirty="0"/>
              <a:t>a CREST Discovery Award. </a:t>
            </a:r>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Workshop 2: Research &amp; Specification</a:t>
            </a:r>
          </a:p>
          <a:p>
            <a:r>
              <a:rPr lang="en-GB" sz="1200" b="0" kern="1200" dirty="0">
                <a:solidFill>
                  <a:schemeClr val="tx1"/>
                </a:solidFill>
                <a:effectLst/>
                <a:latin typeface="Arial" panose="020B0604020202020204" pitchFamily="34" charset="0"/>
                <a:ea typeface="+mn-ea"/>
                <a:cs typeface="Arial" panose="020B0604020202020204" pitchFamily="34" charset="0"/>
              </a:rPr>
              <a:t>After 15 minutes ask the students to progress to Challenge 2: Problem &amp; Specification. After deciding as a team which problem they will solve they should answer questions a) and b) in their Student Packs. Question b) asks the students to write a list of success statements. This is a 'product specification'. The statements should refer to what the product must do, or qualities that it must have. These should not restrict the design too much at this stage. Note that students may come up with their own problem beyond those mentioned in the customer statements.</a:t>
            </a:r>
            <a:r>
              <a:rPr lang="en-GB" b="0" dirty="0">
                <a:effectLst/>
              </a:rPr>
              <a:t> </a:t>
            </a:r>
          </a:p>
          <a:p>
            <a:endParaRPr lang="en-GB" b="0" baseline="0" dirty="0">
              <a:effectLst/>
            </a:endParaRPr>
          </a:p>
          <a:p>
            <a:r>
              <a:rPr lang="en-GB" b="0" baseline="0" dirty="0">
                <a:effectLst/>
              </a:rPr>
              <a:t>If students cannot pick a problem, use the following guidance:</a:t>
            </a:r>
          </a:p>
          <a:p>
            <a:pPr marL="171450" indent="-171450">
              <a:buFont typeface="Arial"/>
              <a:buChar char="•"/>
            </a:pPr>
            <a:r>
              <a:rPr lang="en-GB" b="0" baseline="0" dirty="0">
                <a:effectLst/>
              </a:rPr>
              <a:t>If they are a lower ability group, suggest that they choose to solve the problem of creating the perfect overnight travel case, or a way of preventing drinks from falling over. </a:t>
            </a:r>
          </a:p>
          <a:p>
            <a:pPr marL="171450" indent="-171450">
              <a:buFont typeface="Arial"/>
              <a:buChar char="•"/>
            </a:pPr>
            <a:r>
              <a:rPr lang="en-GB" b="0" baseline="0" dirty="0">
                <a:effectLst/>
              </a:rPr>
              <a:t>If they are a higher ability group, suggest that they choose to solve the problem of children getting separated from their parents in stations, navigating a station when visually impaired, or monitoring customer wellbeing. </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Workshop 2: Research &amp; Specification</a:t>
            </a:r>
          </a:p>
          <a:p>
            <a:r>
              <a:rPr lang="en-GB" sz="1200" b="0" kern="1200" dirty="0">
                <a:solidFill>
                  <a:schemeClr val="tx1"/>
                </a:solidFill>
                <a:effectLst/>
                <a:latin typeface="Arial" panose="020B0604020202020204" pitchFamily="34" charset="0"/>
                <a:ea typeface="+mn-ea"/>
                <a:cs typeface="Arial" panose="020B0604020202020204" pitchFamily="34" charset="0"/>
              </a:rPr>
              <a:t>Students should spend the last five minutes of this workshop reading about the inspiring technologies and deciding which technologies they could incorporate into their product. </a:t>
            </a:r>
          </a:p>
          <a:p>
            <a:r>
              <a:rPr lang="en-US" b="0" baseline="0" dirty="0"/>
              <a:t>Note that students are not making any design decisions at this point, they are just thinking how one or more of these technologies could help to solve problem.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Ideation &amp; Development</a:t>
            </a:r>
          </a:p>
          <a:p>
            <a:r>
              <a:rPr lang="en-GB" sz="1200" b="0" kern="1200" dirty="0">
                <a:solidFill>
                  <a:schemeClr val="tx1"/>
                </a:solidFill>
                <a:effectLst/>
                <a:latin typeface="Arial" panose="020B0604020202020204" pitchFamily="34" charset="0"/>
                <a:ea typeface="+mn-ea"/>
                <a:cs typeface="Arial" panose="020B0604020202020204" pitchFamily="34" charset="0"/>
              </a:rPr>
              <a:t>Explain the process of ideation to students. For the first 15 to 20 minutes, students should work on producing a variety of design ideas. Students may wish to work separately, then come together to decide which idea to bring forward or work more collaboratively on developing one or two ideas. Students should concentrate on their essential skill of creativity during this period; sharing and developing ideas. Encourage students to think outside the box and to take risks. It doesn't matter if ideas are ‘wacky’ at this point.</a:t>
            </a:r>
          </a:p>
          <a:p>
            <a:r>
              <a:rPr lang="en-GB" sz="1200" b="0" kern="1200" dirty="0">
                <a:solidFill>
                  <a:schemeClr val="tx1"/>
                </a:solidFill>
                <a:effectLst/>
                <a:latin typeface="Arial" panose="020B0604020202020204" pitchFamily="34" charset="0"/>
                <a:ea typeface="+mn-ea"/>
                <a:cs typeface="Arial" panose="020B0604020202020204" pitchFamily="34" charset="0"/>
              </a:rPr>
              <a:t>If</a:t>
            </a:r>
            <a:r>
              <a:rPr lang="en-GB" sz="1200" b="0" kern="1200" baseline="0" dirty="0">
                <a:solidFill>
                  <a:schemeClr val="tx1"/>
                </a:solidFill>
                <a:effectLst/>
                <a:latin typeface="Arial" panose="020B0604020202020204" pitchFamily="34" charset="0"/>
                <a:ea typeface="+mn-ea"/>
                <a:cs typeface="Arial" panose="020B0604020202020204" pitchFamily="34" charset="0"/>
              </a:rPr>
              <a:t> you have set up a table for students to collect materials and equipment, explain that it must remain tidy and that only one student from each group should collect at once. </a:t>
            </a:r>
            <a:endParaRPr lang="en-GB" sz="1200" b="0" kern="1200" dirty="0">
              <a:solidFill>
                <a:schemeClr val="tx1"/>
              </a:solidFill>
              <a:effectLst/>
              <a:latin typeface="Arial" panose="020B0604020202020204" pitchFamily="34" charset="0"/>
              <a:ea typeface="+mn-ea"/>
              <a:cs typeface="Arial" panose="020B0604020202020204" pitchFamily="34" charset="0"/>
            </a:endParaRPr>
          </a:p>
          <a:p>
            <a:endParaRPr lang="en-GB" sz="1200" b="0" kern="1200" dirty="0">
              <a:solidFill>
                <a:schemeClr val="tx1"/>
              </a:solidFill>
              <a:effectLst/>
              <a:latin typeface="Arial" panose="020B0604020202020204" pitchFamily="34" charset="0"/>
              <a:ea typeface="+mn-ea"/>
              <a:cs typeface="Arial" panose="020B0604020202020204" pitchFamily="34" charset="0"/>
            </a:endParaRP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Ideation &amp; Development</a:t>
            </a:r>
          </a:p>
          <a:p>
            <a:r>
              <a:rPr lang="en-GB" sz="1200" b="0" kern="1200" dirty="0">
                <a:solidFill>
                  <a:schemeClr val="tx1"/>
                </a:solidFill>
                <a:effectLst/>
                <a:latin typeface="Arial" panose="020B0604020202020204" pitchFamily="34" charset="0"/>
                <a:ea typeface="+mn-ea"/>
                <a:cs typeface="Arial" panose="020B0604020202020204" pitchFamily="34" charset="0"/>
              </a:rPr>
              <a:t>Students should now have decided on a final idea. The rest of this session should be devoted to the key outcomes of the project: a detailed, annotated drawing, a model, and a marketing plan. Set high expectations; students should produce presentation-quality work.</a:t>
            </a:r>
          </a:p>
          <a:p>
            <a:r>
              <a:rPr lang="en-GB" sz="1200" b="0" kern="1200" dirty="0">
                <a:solidFill>
                  <a:schemeClr val="tx1"/>
                </a:solidFill>
                <a:effectLst/>
                <a:latin typeface="Arial" panose="020B0604020202020204" pitchFamily="34" charset="0"/>
                <a:ea typeface="+mn-ea"/>
                <a:cs typeface="Arial" panose="020B0604020202020204" pitchFamily="34" charset="0"/>
              </a:rPr>
              <a:t>Introduce the students to the modelling materials. Explain to the students that they should feel free to experiment but that they should not waste materials. Their model does not have to be to scale but should represent how they imagine the finished product would look and function. </a:t>
            </a:r>
          </a:p>
          <a:p>
            <a:r>
              <a:rPr lang="en-GB" sz="1200" b="0" kern="1200" dirty="0">
                <a:solidFill>
                  <a:schemeClr val="tx1"/>
                </a:solidFill>
                <a:effectLst/>
                <a:latin typeface="Arial" panose="020B0604020202020204" pitchFamily="34" charset="0"/>
                <a:ea typeface="+mn-ea"/>
                <a:cs typeface="Arial" panose="020B0604020202020204" pitchFamily="34" charset="0"/>
              </a:rPr>
              <a:t>The marketing plan should be a written document. It should explain all the criteria listed in their Student Packs. Lined A4 paper is available should they need it.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Preparing to Present</a:t>
            </a:r>
          </a:p>
          <a:p>
            <a:r>
              <a:rPr lang="en-GB" sz="1200" b="0" kern="1200" dirty="0">
                <a:solidFill>
                  <a:schemeClr val="tx1"/>
                </a:solidFill>
                <a:effectLst/>
                <a:latin typeface="Arial" panose="020B0604020202020204" pitchFamily="34" charset="0"/>
                <a:ea typeface="+mn-ea"/>
                <a:cs typeface="Arial" panose="020B0604020202020204" pitchFamily="34" charset="0"/>
              </a:rPr>
              <a:t>Use the slide to explain that they must prepare a presentation to be presented to a group of investors offering £100,000. Explain that these are people who will help to fund the product and at the end of each presentation they will vote with a show of hands whether the investment will be awarded. </a:t>
            </a:r>
          </a:p>
          <a:p>
            <a:endParaRPr lang="en-GB" sz="1200" b="0" kern="1200" dirty="0">
              <a:solidFill>
                <a:schemeClr val="tx1"/>
              </a:solidFill>
              <a:effectLst/>
              <a:latin typeface="Arial" panose="020B0604020202020204" pitchFamily="34" charset="0"/>
              <a:ea typeface="+mn-ea"/>
              <a:cs typeface="Arial" panose="020B0604020202020204" pitchFamily="34" charset="0"/>
            </a:endParaRPr>
          </a:p>
          <a:p>
            <a:r>
              <a:rPr lang="en-GB" sz="1200" b="0" kern="1200" dirty="0">
                <a:solidFill>
                  <a:schemeClr val="tx1"/>
                </a:solidFill>
                <a:effectLst/>
                <a:latin typeface="Arial" panose="020B0604020202020204" pitchFamily="34" charset="0"/>
                <a:ea typeface="+mn-ea"/>
                <a:cs typeface="Arial" panose="020B0604020202020204" pitchFamily="34" charset="0"/>
              </a:rPr>
              <a:t>Explain to students that they have one hour to prepare their presentations and that everyone in the group should have a speaking part. </a:t>
            </a:r>
          </a:p>
          <a:p>
            <a:endParaRPr lang="en-GB" sz="1200" b="0" kern="1200" dirty="0">
              <a:solidFill>
                <a:schemeClr val="tx1"/>
              </a:solidFill>
              <a:effectLst/>
              <a:latin typeface="Arial" panose="020B0604020202020204" pitchFamily="34" charset="0"/>
              <a:ea typeface="+mn-ea"/>
              <a:cs typeface="Arial" panose="020B0604020202020204" pitchFamily="34" charset="0"/>
            </a:endParaRPr>
          </a:p>
          <a:p>
            <a:r>
              <a:rPr lang="en-GB" sz="1200" b="0" kern="1200" dirty="0">
                <a:solidFill>
                  <a:schemeClr val="tx1"/>
                </a:solidFill>
                <a:effectLst/>
                <a:latin typeface="Arial" panose="020B0604020202020204" pitchFamily="34" charset="0"/>
                <a:ea typeface="+mn-ea"/>
                <a:cs typeface="Arial" panose="020B0604020202020204" pitchFamily="34" charset="0"/>
              </a:rPr>
              <a:t>Students may use this time to add finishing touches to their drawings, models, or marketing plans. They may also use the modelling materials to make any props that they need for their presentations. Stop the students five minutes before the end of the session to tidy up. Recycle any materials that you can.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Presentations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Arial" panose="020B0604020202020204" pitchFamily="34" charset="0"/>
                <a:ea typeface="+mn-ea"/>
                <a:cs typeface="Arial" panose="020B0604020202020204" pitchFamily="34" charset="0"/>
              </a:rPr>
              <a:t>Invite each group to the front of the room to present their product idea. Try to keep the pace up between presentations. Explain that after each presentation there will be a short period of time for questions, and then the investors (the</a:t>
            </a:r>
            <a:r>
              <a:rPr lang="en-GB" sz="1200" b="0" kern="1200" baseline="0" dirty="0">
                <a:solidFill>
                  <a:schemeClr val="tx1"/>
                </a:solidFill>
                <a:effectLst/>
                <a:latin typeface="Arial" panose="020B0604020202020204" pitchFamily="34" charset="0"/>
                <a:ea typeface="+mn-ea"/>
                <a:cs typeface="Arial" panose="020B0604020202020204" pitchFamily="34" charset="0"/>
              </a:rPr>
              <a:t> students watching) </a:t>
            </a:r>
            <a:r>
              <a:rPr lang="en-GB" sz="1200" b="0" kern="1200" dirty="0">
                <a:solidFill>
                  <a:schemeClr val="tx1"/>
                </a:solidFill>
                <a:effectLst/>
                <a:latin typeface="Arial" panose="020B0604020202020204" pitchFamily="34" charset="0"/>
                <a:ea typeface="+mn-ea"/>
                <a:cs typeface="Arial" panose="020B0604020202020204" pitchFamily="34" charset="0"/>
              </a:rPr>
              <a:t>will vote. If more</a:t>
            </a:r>
            <a:r>
              <a:rPr lang="en-GB" sz="1200" b="0" kern="1200" baseline="0" dirty="0">
                <a:solidFill>
                  <a:schemeClr val="tx1"/>
                </a:solidFill>
                <a:effectLst/>
                <a:latin typeface="Arial" panose="020B0604020202020204" pitchFamily="34" charset="0"/>
                <a:ea typeface="+mn-ea"/>
                <a:cs typeface="Arial" panose="020B0604020202020204" pitchFamily="34" charset="0"/>
              </a:rPr>
              <a:t> than 50% of students vote in favour of investment, it is awarded. </a:t>
            </a:r>
            <a:r>
              <a:rPr lang="en-GB" sz="1200" b="0" kern="1200" dirty="0">
                <a:solidFill>
                  <a:schemeClr val="tx1"/>
                </a:solidFill>
                <a:effectLst/>
                <a:latin typeface="Arial" panose="020B0604020202020204" pitchFamily="34" charset="0"/>
                <a:ea typeface="+mn-ea"/>
                <a:cs typeface="Arial" panose="020B0604020202020204" pitchFamily="34" charset="0"/>
              </a:rPr>
              <a:t>Each team will then receive a polite round of applause. Note that more than one team can be granted an investment.</a:t>
            </a:r>
          </a:p>
          <a:p>
            <a:endParaRPr lang="en-GB" sz="1200" b="0" kern="1200" dirty="0">
              <a:solidFill>
                <a:schemeClr val="tx1"/>
              </a:solidFill>
              <a:effectLst/>
              <a:latin typeface="Arial" panose="020B0604020202020204" pitchFamily="34" charset="0"/>
              <a:ea typeface="+mn-ea"/>
              <a:cs typeface="Arial" panose="020B0604020202020204" pitchFamily="34" charset="0"/>
            </a:endParaRPr>
          </a:p>
          <a:p>
            <a:r>
              <a:rPr lang="en-GB" sz="1200" b="0" kern="1200" dirty="0">
                <a:solidFill>
                  <a:schemeClr val="tx1"/>
                </a:solidFill>
                <a:effectLst/>
                <a:latin typeface="Arial" panose="020B0604020202020204" pitchFamily="34" charset="0"/>
                <a:ea typeface="+mn-ea"/>
                <a:cs typeface="Arial" panose="020B0604020202020204" pitchFamily="34" charset="0"/>
              </a:rPr>
              <a:t>During the presentations,</a:t>
            </a:r>
            <a:r>
              <a:rPr lang="en-GB" sz="1200" b="0" kern="1200" baseline="0" dirty="0">
                <a:solidFill>
                  <a:schemeClr val="tx1"/>
                </a:solidFill>
                <a:effectLst/>
                <a:latin typeface="Arial" panose="020B0604020202020204" pitchFamily="34" charset="0"/>
                <a:ea typeface="+mn-ea"/>
                <a:cs typeface="Arial" panose="020B0604020202020204" pitchFamily="34" charset="0"/>
              </a:rPr>
              <a:t> make sure that the students watching are quiet, and think of your own question whilst you are watching. Use your questioning to help students to answer the brief if they haven’t already. Further questions could include:</a:t>
            </a:r>
          </a:p>
          <a:p>
            <a:pPr marL="171450" indent="-171450">
              <a:buFont typeface="Arial"/>
              <a:buChar char="•"/>
            </a:pPr>
            <a:r>
              <a:rPr lang="en-GB" sz="1200" b="0" kern="1200" baseline="0" dirty="0">
                <a:solidFill>
                  <a:schemeClr val="tx1"/>
                </a:solidFill>
                <a:effectLst/>
                <a:latin typeface="Arial" panose="020B0604020202020204" pitchFamily="34" charset="0"/>
                <a:ea typeface="+mn-ea"/>
                <a:cs typeface="Arial" panose="020B0604020202020204" pitchFamily="34" charset="0"/>
              </a:rPr>
              <a:t>What materials will the product be made from?</a:t>
            </a:r>
          </a:p>
          <a:p>
            <a:pPr marL="171450" indent="-171450">
              <a:buFont typeface="Arial"/>
              <a:buChar char="•"/>
            </a:pPr>
            <a:r>
              <a:rPr lang="en-GB" sz="1200" b="0" kern="1200" baseline="0" dirty="0">
                <a:solidFill>
                  <a:schemeClr val="tx1"/>
                </a:solidFill>
                <a:effectLst/>
                <a:latin typeface="Arial" panose="020B0604020202020204" pitchFamily="34" charset="0"/>
                <a:ea typeface="+mn-ea"/>
                <a:cs typeface="Arial" panose="020B0604020202020204" pitchFamily="34" charset="0"/>
              </a:rPr>
              <a:t>What safety considerations are there for the product?</a:t>
            </a:r>
          </a:p>
          <a:p>
            <a:pPr marL="171450" indent="-171450">
              <a:buFont typeface="Arial"/>
              <a:buChar char="•"/>
            </a:pPr>
            <a:r>
              <a:rPr lang="en-GB" sz="1200" b="0" kern="1200" baseline="0" dirty="0">
                <a:solidFill>
                  <a:schemeClr val="tx1"/>
                </a:solidFill>
                <a:effectLst/>
                <a:latin typeface="Arial" panose="020B0604020202020204" pitchFamily="34" charset="0"/>
                <a:ea typeface="+mn-ea"/>
                <a:cs typeface="Arial" panose="020B0604020202020204" pitchFamily="34" charset="0"/>
              </a:rPr>
              <a:t>Are there applications for your product outside of rail travel?</a:t>
            </a:r>
            <a:endParaRPr lang="en-GB" sz="1200" b="0" kern="1200" dirty="0">
              <a:solidFill>
                <a:schemeClr val="tx1"/>
              </a:solidFill>
              <a:effectLst/>
              <a:latin typeface="Arial" panose="020B0604020202020204" pitchFamily="34" charset="0"/>
              <a:ea typeface="+mn-ea"/>
              <a:cs typeface="Arial" panose="020B0604020202020204" pitchFamily="34" charset="0"/>
            </a:endParaRPr>
          </a:p>
          <a:p>
            <a:endParaRPr lang="en-GB" sz="1200" b="0" kern="1200" dirty="0">
              <a:solidFill>
                <a:schemeClr val="tx1"/>
              </a:solidFill>
              <a:effectLst/>
              <a:latin typeface="Arial" panose="020B0604020202020204" pitchFamily="34" charset="0"/>
              <a:ea typeface="+mn-ea"/>
              <a:cs typeface="Arial" panose="020B0604020202020204" pitchFamily="34" charset="0"/>
            </a:endParaRPr>
          </a:p>
          <a:p>
            <a:r>
              <a:rPr lang="en-US" b="0" baseline="0" dirty="0"/>
              <a:t>Ask students to vote based on whether they think the product fulfills the initial brief, and whether they think it is a good product that they would invest in.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Plenary</a:t>
            </a:r>
          </a:p>
          <a:p>
            <a:r>
              <a:rPr lang="en-GB" sz="1200" b="0" kern="1200" dirty="0">
                <a:solidFill>
                  <a:schemeClr val="tx1"/>
                </a:solidFill>
                <a:effectLst/>
                <a:latin typeface="Arial" panose="020B0604020202020204" pitchFamily="34" charset="0"/>
                <a:ea typeface="+mn-ea"/>
                <a:cs typeface="Arial" panose="020B0604020202020204" pitchFamily="34" charset="0"/>
              </a:rPr>
              <a:t>Ask students to complete their CREST Discovery Passports neatly and in full sentences. Ask the students to fold their Passports and to make sure that their names are on them and the rest of their work from the session.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16</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What is Innovation?</a:t>
            </a:r>
          </a:p>
          <a:p>
            <a:pPr lvl="0"/>
            <a:r>
              <a:rPr lang="en-GB" sz="1200" b="0" kern="1200" dirty="0">
                <a:solidFill>
                  <a:schemeClr val="tx1"/>
                </a:solidFill>
                <a:effectLst/>
                <a:latin typeface="Arial" panose="020B0604020202020204" pitchFamily="34" charset="0"/>
                <a:ea typeface="+mn-ea"/>
                <a:cs typeface="Arial" panose="020B0604020202020204" pitchFamily="34" charset="0"/>
              </a:rPr>
              <a:t>Use this slide to introduce the concept of innovation at HS2. Explain that innovation is the process of creating ideas for new products, systems and services, and that the aim of this project is to innovate a product that improves ‘customer experience’. Explain that you will come back to that term later. </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Your Challenge </a:t>
            </a:r>
          </a:p>
          <a:p>
            <a:pPr lvl="0"/>
            <a:r>
              <a:rPr lang="en-GB" sz="1200" b="0" kern="1200" dirty="0">
                <a:solidFill>
                  <a:schemeClr val="tx1"/>
                </a:solidFill>
                <a:effectLst/>
                <a:latin typeface="Arial" panose="020B0604020202020204" pitchFamily="34" charset="0"/>
                <a:ea typeface="+mn-ea"/>
                <a:cs typeface="Arial" panose="020B0604020202020204" pitchFamily="34" charset="0"/>
              </a:rPr>
              <a:t>Introduce the challenge. Students will be designing a new product to be used when travelling by train. Students will design, model and present their idea in a pitch for £100,000 investment.</a:t>
            </a:r>
          </a:p>
          <a:p>
            <a:pPr lvl="0"/>
            <a:endParaRPr lang="en-GB" sz="1200" b="0" kern="1200" dirty="0">
              <a:solidFill>
                <a:schemeClr val="tx1"/>
              </a:solidFill>
              <a:effectLst/>
              <a:latin typeface="Arial" panose="020B0604020202020204" pitchFamily="34" charset="0"/>
              <a:ea typeface="+mn-ea"/>
              <a:cs typeface="Arial" panose="020B0604020202020204" pitchFamily="34" charset="0"/>
            </a:endParaRPr>
          </a:p>
          <a:p>
            <a:pPr lvl="0"/>
            <a:r>
              <a:rPr lang="en-GB" sz="1200" b="0" kern="1200" dirty="0">
                <a:solidFill>
                  <a:schemeClr val="tx1"/>
                </a:solidFill>
                <a:effectLst/>
                <a:latin typeface="Arial" panose="020B0604020202020204" pitchFamily="34" charset="0"/>
                <a:ea typeface="+mn-ea"/>
                <a:cs typeface="Arial" panose="020B0604020202020204" pitchFamily="34" charset="0"/>
              </a:rPr>
              <a:t>Explain</a:t>
            </a:r>
            <a:r>
              <a:rPr lang="en-GB" sz="1200" b="0" kern="1200" baseline="0" dirty="0">
                <a:solidFill>
                  <a:schemeClr val="tx1"/>
                </a:solidFill>
                <a:effectLst/>
                <a:latin typeface="Arial" panose="020B0604020202020204" pitchFamily="34" charset="0"/>
                <a:ea typeface="+mn-ea"/>
                <a:cs typeface="Arial" panose="020B0604020202020204" pitchFamily="34" charset="0"/>
              </a:rPr>
              <a:t> that e</a:t>
            </a:r>
            <a:r>
              <a:rPr lang="en-GB" sz="1200" b="0" kern="1200" dirty="0">
                <a:solidFill>
                  <a:schemeClr val="tx1"/>
                </a:solidFill>
                <a:effectLst/>
                <a:latin typeface="Arial" panose="020B0604020202020204" pitchFamily="34" charset="0"/>
                <a:ea typeface="+mn-ea"/>
                <a:cs typeface="Arial" panose="020B0604020202020204" pitchFamily="34" charset="0"/>
              </a:rPr>
              <a:t>ach project will have the chance to win (so</a:t>
            </a:r>
            <a:r>
              <a:rPr lang="en-GB" sz="1200" b="0" kern="1200" baseline="0" dirty="0">
                <a:solidFill>
                  <a:schemeClr val="tx1"/>
                </a:solidFill>
                <a:effectLst/>
                <a:latin typeface="Arial" panose="020B0604020202020204" pitchFamily="34" charset="0"/>
                <a:ea typeface="+mn-ea"/>
                <a:cs typeface="Arial" panose="020B0604020202020204" pitchFamily="34" charset="0"/>
              </a:rPr>
              <a:t> every group could win) and that students should know that they will still be eligible for their bronze award whether they win the activity or not. </a:t>
            </a:r>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CREST Discovery Passport</a:t>
            </a:r>
          </a:p>
          <a:p>
            <a:pPr lvl="0"/>
            <a:r>
              <a:rPr lang="en-GB" sz="1200" b="0" kern="1200" dirty="0">
                <a:solidFill>
                  <a:schemeClr val="tx1"/>
                </a:solidFill>
                <a:effectLst/>
                <a:latin typeface="Arial" panose="020B0604020202020204" pitchFamily="34" charset="0"/>
                <a:ea typeface="+mn-ea"/>
                <a:cs typeface="Arial" panose="020B0604020202020204" pitchFamily="34" charset="0"/>
              </a:rPr>
              <a:t>Introduce the CREST Discovery Passport. Explain to the students that it is their responsibility to fill out their passport over the session. Ask students to write their names on their passports. Without this they will not get their Discovery Award.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Arial" panose="020B0604020202020204" pitchFamily="34" charset="0"/>
                <a:ea typeface="+mn-ea"/>
                <a:cs typeface="Arial" panose="020B0604020202020204" pitchFamily="34" charset="0"/>
              </a:rPr>
              <a:t>Allow them to look through their passport for a couple of minutes and answer any questions that they may have about the questions. </a:t>
            </a:r>
          </a:p>
          <a:p>
            <a:pPr lvl="0"/>
            <a:endParaRPr lang="en-GB" sz="1200" b="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Timetable</a:t>
            </a:r>
          </a:p>
          <a:p>
            <a:pPr lvl="0"/>
            <a:r>
              <a:rPr lang="en-GB" sz="1200" b="0" kern="1200" dirty="0">
                <a:solidFill>
                  <a:schemeClr val="tx1"/>
                </a:solidFill>
                <a:effectLst/>
                <a:latin typeface="Arial" panose="020B0604020202020204" pitchFamily="34" charset="0"/>
                <a:ea typeface="+mn-ea"/>
                <a:cs typeface="Arial" panose="020B0604020202020204" pitchFamily="34" charset="0"/>
              </a:rPr>
              <a:t>Explain the order of the day. </a:t>
            </a:r>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The Brief</a:t>
            </a:r>
          </a:p>
          <a:p>
            <a:r>
              <a:rPr lang="en-GB" sz="1200" b="0" kern="1200" dirty="0">
                <a:solidFill>
                  <a:schemeClr val="tx1"/>
                </a:solidFill>
                <a:effectLst/>
                <a:latin typeface="Arial" panose="020B0604020202020204" pitchFamily="34" charset="0"/>
                <a:ea typeface="+mn-ea"/>
                <a:cs typeface="Arial" panose="020B0604020202020204" pitchFamily="34" charset="0"/>
              </a:rPr>
              <a:t>Explain the project challenge in more detail using the text on the slide. Make sure that students understand that this must be a new product, or a significantly improved existing product with at least one new feature. </a:t>
            </a:r>
          </a:p>
          <a:p>
            <a:r>
              <a:rPr lang="en-GB" sz="1200" b="0" kern="1200" dirty="0">
                <a:solidFill>
                  <a:schemeClr val="tx1"/>
                </a:solidFill>
                <a:effectLst/>
                <a:latin typeface="Arial" panose="020B0604020202020204" pitchFamily="34" charset="0"/>
                <a:ea typeface="+mn-ea"/>
                <a:cs typeface="Arial" panose="020B0604020202020204" pitchFamily="34" charset="0"/>
              </a:rPr>
              <a:t>Explain the essential skills that the students will be using over the day. Ask if the students have any questions. </a:t>
            </a:r>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Workshop 1: Setting the Scene</a:t>
            </a:r>
          </a:p>
          <a:p>
            <a:r>
              <a:rPr lang="en-GB" sz="1200" b="0" kern="1200" dirty="0">
                <a:solidFill>
                  <a:schemeClr val="tx1"/>
                </a:solidFill>
                <a:effectLst/>
                <a:latin typeface="Arial" panose="020B0604020202020204" pitchFamily="34" charset="0"/>
                <a:ea typeface="+mn-ea"/>
                <a:cs typeface="Arial" panose="020B0604020202020204" pitchFamily="34" charset="0"/>
              </a:rPr>
              <a:t>Ask students to complete Challenge 1: Packing for a Long Journey. Students should create a list of items that they would take with them on a long train journey, and explain their answers. After ten minutes ask the students for their answers. You could create a list or mind map on a whiteboard if you have access to one.</a:t>
            </a:r>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Workshop 1: Setting the Scene</a:t>
            </a:r>
          </a:p>
          <a:p>
            <a:r>
              <a:rPr lang="en-GB" sz="1200" b="0" kern="1200" dirty="0">
                <a:solidFill>
                  <a:schemeClr val="tx1"/>
                </a:solidFill>
                <a:effectLst/>
                <a:latin typeface="Arial" panose="020B0604020202020204" pitchFamily="34" charset="0"/>
                <a:ea typeface="+mn-ea"/>
                <a:cs typeface="Arial" panose="020B0604020202020204" pitchFamily="34" charset="0"/>
              </a:rPr>
              <a:t>Explain that the customer experience of travelling by rail covers everything from booking a ticket to arriving at the destination. Ask students to complete Challenge 2: Customer Experience Map. They may discuss their answers with their team. After 15 minutes ask the students to feedback their answers.  </a:t>
            </a:r>
          </a:p>
          <a:p>
            <a:r>
              <a:rPr lang="en-GB" sz="1200" b="0" kern="1200" dirty="0">
                <a:solidFill>
                  <a:schemeClr val="tx1"/>
                </a:solidFill>
                <a:effectLst/>
                <a:latin typeface="Arial" panose="020B0604020202020204" pitchFamily="34" charset="0"/>
                <a:ea typeface="+mn-ea"/>
                <a:cs typeface="Arial" panose="020B0604020202020204" pitchFamily="34" charset="0"/>
              </a:rPr>
              <a:t>Ask the students how the customer experience would be different for people who have a disability, such as the impairments listed in question b). Ask how the customer experience would be different if they were travelling with young children or a baby in a buggy, in question c).</a:t>
            </a:r>
          </a:p>
          <a:p>
            <a:r>
              <a:rPr lang="en-GB" sz="1200" b="0" kern="1200" dirty="0">
                <a:solidFill>
                  <a:schemeClr val="tx1"/>
                </a:solidFill>
                <a:effectLst/>
                <a:latin typeface="Arial" panose="020B0604020202020204" pitchFamily="34" charset="0"/>
                <a:ea typeface="+mn-ea"/>
                <a:cs typeface="Arial" panose="020B0604020202020204" pitchFamily="34" charset="0"/>
              </a:rPr>
              <a:t>Discuss the students’ answers. Answers for this challenge can be found in the Workshop Answers section of this Guide. </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mn-ea"/>
                <a:cs typeface="Arial" panose="020B0604020202020204" pitchFamily="34" charset="0"/>
              </a:rPr>
              <a:t>Workshop 2: Research &amp; Specification</a:t>
            </a:r>
          </a:p>
          <a:p>
            <a:r>
              <a:rPr lang="en-GB" sz="1200" b="0" kern="1200" dirty="0">
                <a:solidFill>
                  <a:schemeClr val="tx1"/>
                </a:solidFill>
                <a:effectLst/>
                <a:latin typeface="Arial" panose="020B0604020202020204" pitchFamily="34" charset="0"/>
                <a:ea typeface="+mn-ea"/>
                <a:cs typeface="Arial" panose="020B0604020202020204" pitchFamily="34" charset="0"/>
              </a:rPr>
              <a:t>Explain to the students that research is an important part of the design process. In this workshop they will be using research to locate a problem for their product to solve and a user who will benefit from the product. Ask the students to complete Challenge 1: Research. Note that there is no writing necessary for this challenge, but students may sketch or take notes if they wish. </a:t>
            </a:r>
          </a:p>
          <a:p>
            <a:r>
              <a:rPr lang="en-GB" sz="1200" b="0" kern="1200" dirty="0">
                <a:solidFill>
                  <a:schemeClr val="tx1"/>
                </a:solidFill>
                <a:effectLst/>
                <a:latin typeface="Arial" panose="020B0604020202020204" pitchFamily="34" charset="0"/>
                <a:ea typeface="+mn-ea"/>
                <a:cs typeface="Arial" panose="020B0604020202020204" pitchFamily="34" charset="0"/>
              </a:rPr>
              <a:t>Explain to the</a:t>
            </a:r>
            <a:r>
              <a:rPr lang="en-GB" sz="1200" b="0" kern="1200" baseline="0" dirty="0">
                <a:solidFill>
                  <a:schemeClr val="tx1"/>
                </a:solidFill>
                <a:effectLst/>
                <a:latin typeface="Arial" panose="020B0604020202020204" pitchFamily="34" charset="0"/>
                <a:ea typeface="+mn-ea"/>
                <a:cs typeface="Arial" panose="020B0604020202020204" pitchFamily="34" charset="0"/>
              </a:rPr>
              <a:t> students that they have fifteen minutes to read. </a:t>
            </a:r>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30620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
        <p:nvSpPr>
          <p:cNvPr id="2" name="TextBox 1">
            <a:extLst>
              <a:ext uri="{FF2B5EF4-FFF2-40B4-BE49-F238E27FC236}">
                <a16:creationId xmlns:a16="http://schemas.microsoft.com/office/drawing/2014/main" id="{2422CD2F-2B55-FB48-BCE6-54696F07D052}"/>
              </a:ext>
            </a:extLst>
          </p:cNvPr>
          <p:cNvSpPr txBox="1"/>
          <p:nvPr userDrawn="1"/>
        </p:nvSpPr>
        <p:spPr>
          <a:xfrm>
            <a:off x="2860158" y="1648047"/>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4A383291-151F-2E40-B16C-36C73CB1E7BE}"/>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id="{450AA3EB-00AC-D84C-977C-A223872508C4}"/>
              </a:ext>
            </a:extLst>
          </p:cNvPr>
          <p:cNvSpPr txBox="1"/>
          <p:nvPr userDrawn="1"/>
        </p:nvSpPr>
        <p:spPr>
          <a:xfrm>
            <a:off x="2551685" y="1397920"/>
            <a:ext cx="8635428" cy="430676"/>
          </a:xfrm>
          <a:prstGeom prst="rect">
            <a:avLst/>
          </a:prstGeom>
          <a:noFill/>
        </p:spPr>
        <p:txBody>
          <a:bodyPr wrap="square" lIns="0" tIns="0" rIns="0" bIns="0" rtlCol="0" anchor="ctr">
            <a:noAutofit/>
          </a:bodyPr>
          <a:lstStyle/>
          <a:p>
            <a:pPr algn="l"/>
            <a:r>
              <a:rPr lang="en-US" sz="2400" b="1" kern="1200" dirty="0">
                <a:solidFill>
                  <a:schemeClr val="bg1"/>
                </a:solidFill>
                <a:latin typeface="+mn-lt"/>
                <a:ea typeface="+mn-ea"/>
                <a:cs typeface="+mn-cs"/>
              </a:rPr>
              <a:t>INNOVATING THE FUTURE</a:t>
            </a:r>
            <a:endPar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t="8402" b="8402"/>
          <a:stretch/>
        </p:blipFill>
        <p:spPr>
          <a:xfrm>
            <a:off x="457200" y="2426252"/>
            <a:ext cx="11277600" cy="3974548"/>
          </a:xfrm>
          <a:prstGeom prst="rect">
            <a:avLst/>
          </a:prstGeom>
        </p:spPr>
      </p:pic>
      <p:sp>
        <p:nvSpPr>
          <p:cNvPr id="2" name="TextBox 1"/>
          <p:cNvSpPr txBox="1"/>
          <p:nvPr/>
        </p:nvSpPr>
        <p:spPr>
          <a:xfrm>
            <a:off x="9347200" y="1549400"/>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sp>
        <p:nvSpPr>
          <p:cNvPr id="3" name="TextBox 2"/>
          <p:cNvSpPr txBox="1"/>
          <p:nvPr/>
        </p:nvSpPr>
        <p:spPr>
          <a:xfrm>
            <a:off x="3327400" y="1498600"/>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spTree>
    <p:extLst>
      <p:ext uri="{BB962C8B-B14F-4D97-AF65-F5344CB8AC3E}">
        <p14:creationId xmlns:p14="http://schemas.microsoft.com/office/powerpoint/2010/main" val="128658704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11020604" cy="3870290"/>
          </a:xfrm>
          <a:prstGeom prst="rect">
            <a:avLst/>
          </a:prstGeom>
        </p:spPr>
        <p:txBody>
          <a:bodyPr wrap="square" lIns="0" tIns="0" rIns="0" bIns="0">
            <a:spAutoFit/>
          </a:bodyPr>
          <a:lstStyle/>
          <a:p>
            <a:pPr>
              <a:spcAft>
                <a:spcPts val="2000"/>
              </a:spcAft>
            </a:pPr>
            <a:r>
              <a:rPr lang="en-GB" sz="3000" b="1" dirty="0">
                <a:solidFill>
                  <a:srgbClr val="0A4C86"/>
                </a:solidFill>
                <a:latin typeface="Arial" panose="020B0604020202020204" pitchFamily="34" charset="0"/>
                <a:ea typeface="Open Sans" panose="020B0606030504020204" pitchFamily="34" charset="0"/>
                <a:cs typeface="Arial" panose="020B0604020202020204" pitchFamily="34" charset="0"/>
              </a:rPr>
              <a:t>Workshop 2: Research &amp; Specification</a:t>
            </a:r>
            <a:endParaRPr lang="en-GB" sz="3000" b="1" dirty="0">
              <a:solidFill>
                <a:srgbClr val="0A4C86"/>
              </a:solidFill>
              <a:latin typeface="Arial" panose="020B0604020202020204" pitchFamily="34" charset="0"/>
              <a:cs typeface="Arial" panose="020B0604020202020204" pitchFamily="34" charset="0"/>
            </a:endParaRPr>
          </a:p>
          <a:p>
            <a:pPr>
              <a:spcAft>
                <a:spcPts val="600"/>
              </a:spcAft>
            </a:pPr>
            <a:r>
              <a:rPr lang="en-GB" b="1" dirty="0">
                <a:solidFill>
                  <a:srgbClr val="994392"/>
                </a:solidFill>
              </a:rPr>
              <a:t>Complete Challenge 2: Problem &amp; Specification</a:t>
            </a:r>
          </a:p>
          <a:p>
            <a:pPr>
              <a:spcAft>
                <a:spcPts val="600"/>
              </a:spcAft>
            </a:pPr>
            <a:r>
              <a:rPr lang="en-US" dirty="0">
                <a:solidFill>
                  <a:schemeClr val="accent4"/>
                </a:solidFill>
                <a:latin typeface="Arial" panose="020B0604020202020204" pitchFamily="34" charset="0"/>
                <a:cs typeface="Arial" panose="020B0604020202020204" pitchFamily="34" charset="0"/>
              </a:rPr>
              <a:t>Answer the questions in your Student Pack. </a:t>
            </a:r>
            <a:r>
              <a:rPr lang="en-US" b="1" dirty="0">
                <a:solidFill>
                  <a:schemeClr val="accent4"/>
                </a:solidFill>
                <a:latin typeface="Arial" panose="020B0604020202020204" pitchFamily="34" charset="0"/>
                <a:cs typeface="Arial" panose="020B0604020202020204" pitchFamily="34" charset="0"/>
              </a:rPr>
              <a:t>You must decide:</a:t>
            </a:r>
          </a:p>
          <a:p>
            <a:pPr marL="342900" indent="-342900">
              <a:spcAft>
                <a:spcPts val="600"/>
              </a:spcAft>
              <a:buClr>
                <a:srgbClr val="994392"/>
              </a:buClr>
              <a:buFont typeface="Arial"/>
              <a:buChar char="•"/>
            </a:pPr>
            <a:r>
              <a:rPr lang="en-US" dirty="0">
                <a:solidFill>
                  <a:schemeClr val="accent4"/>
                </a:solidFill>
                <a:latin typeface="Arial" panose="020B0604020202020204" pitchFamily="34" charset="0"/>
                <a:cs typeface="Arial" panose="020B0604020202020204" pitchFamily="34" charset="0"/>
              </a:rPr>
              <a:t>Which problem your team’s product will solve;</a:t>
            </a:r>
          </a:p>
          <a:p>
            <a:pPr marL="342900" indent="-342900">
              <a:spcAft>
                <a:spcPts val="1500"/>
              </a:spcAft>
              <a:buClr>
                <a:srgbClr val="994392"/>
              </a:buClr>
              <a:buFont typeface="Arial"/>
              <a:buChar char="•"/>
            </a:pPr>
            <a:r>
              <a:rPr lang="en-US" dirty="0">
                <a:solidFill>
                  <a:schemeClr val="accent4"/>
                </a:solidFill>
                <a:latin typeface="Arial" panose="020B0604020202020204" pitchFamily="34" charset="0"/>
                <a:cs typeface="Arial" panose="020B0604020202020204" pitchFamily="34" charset="0"/>
              </a:rPr>
              <a:t>Who will use and benefit from your product.</a:t>
            </a:r>
          </a:p>
          <a:p>
            <a:pPr>
              <a:spcAft>
                <a:spcPts val="600"/>
              </a:spcAft>
            </a:pPr>
            <a:r>
              <a:rPr lang="en-US" dirty="0">
                <a:solidFill>
                  <a:schemeClr val="accent4"/>
                </a:solidFill>
                <a:latin typeface="Arial" panose="020B0604020202020204" pitchFamily="34" charset="0"/>
                <a:cs typeface="Arial" panose="020B0604020202020204" pitchFamily="34" charset="0"/>
              </a:rPr>
              <a:t>You should then create a list of five things that your product must do to be successful. </a:t>
            </a:r>
            <a:r>
              <a:rPr lang="en-US" b="1" dirty="0">
                <a:solidFill>
                  <a:schemeClr val="accent4"/>
                </a:solidFill>
                <a:latin typeface="Arial" panose="020B0604020202020204" pitchFamily="34" charset="0"/>
                <a:cs typeface="Arial" panose="020B0604020202020204" pitchFamily="34" charset="0"/>
              </a:rPr>
              <a:t>This might be:</a:t>
            </a:r>
          </a:p>
          <a:p>
            <a:pPr marL="342900" indent="-342900">
              <a:buClr>
                <a:srgbClr val="994392"/>
              </a:buClr>
              <a:buFont typeface="Arial"/>
              <a:buChar char="•"/>
            </a:pPr>
            <a:r>
              <a:rPr lang="en-US" dirty="0">
                <a:solidFill>
                  <a:schemeClr val="accent4"/>
                </a:solidFill>
                <a:latin typeface="Arial" panose="020B0604020202020204" pitchFamily="34" charset="0"/>
                <a:cs typeface="Arial" panose="020B0604020202020204" pitchFamily="34" charset="0"/>
              </a:rPr>
              <a:t>A function of the product; e.g. it must stand up without falling over.</a:t>
            </a:r>
          </a:p>
          <a:p>
            <a:pPr marL="342900" indent="-342900">
              <a:spcAft>
                <a:spcPts val="1000"/>
              </a:spcAft>
              <a:buClr>
                <a:srgbClr val="994392"/>
              </a:buClr>
              <a:buFont typeface="Arial"/>
              <a:buChar char="•"/>
            </a:pPr>
            <a:r>
              <a:rPr lang="en-US" dirty="0">
                <a:solidFill>
                  <a:schemeClr val="accent4"/>
                </a:solidFill>
                <a:latin typeface="Arial" panose="020B0604020202020204" pitchFamily="34" charset="0"/>
                <a:cs typeface="Arial" panose="020B0604020202020204" pitchFamily="34" charset="0"/>
              </a:rPr>
              <a:t>A quality of the product or it’s materials, e.g. it must be an appealing </a:t>
            </a:r>
            <a:r>
              <a:rPr lang="en-GB" dirty="0">
                <a:solidFill>
                  <a:schemeClr val="accent4"/>
                </a:solidFill>
                <a:latin typeface="Arial" panose="020B0604020202020204" pitchFamily="34" charset="0"/>
                <a:cs typeface="Arial" panose="020B0604020202020204" pitchFamily="34" charset="0"/>
              </a:rPr>
              <a:t>colour </a:t>
            </a:r>
            <a:r>
              <a:rPr lang="en-US" dirty="0">
                <a:solidFill>
                  <a:schemeClr val="accent4"/>
                </a:solidFill>
                <a:latin typeface="Arial" panose="020B0604020202020204" pitchFamily="34" charset="0"/>
                <a:cs typeface="Arial" panose="020B0604020202020204" pitchFamily="34" charset="0"/>
              </a:rPr>
              <a:t>for the user.</a:t>
            </a:r>
          </a:p>
          <a:p>
            <a:r>
              <a:rPr lang="en-US" dirty="0">
                <a:solidFill>
                  <a:schemeClr val="accent4"/>
                </a:solidFill>
                <a:latin typeface="Arial" panose="020B0604020202020204" pitchFamily="34" charset="0"/>
                <a:cs typeface="Arial" panose="020B0604020202020204" pitchFamily="34" charset="0"/>
              </a:rPr>
              <a:t>Try to justify each point, e.g. it must be an appealing </a:t>
            </a:r>
            <a:r>
              <a:rPr lang="en-GB" dirty="0">
                <a:solidFill>
                  <a:schemeClr val="accent4"/>
                </a:solidFill>
                <a:latin typeface="Arial" panose="020B0604020202020204" pitchFamily="34" charset="0"/>
                <a:cs typeface="Arial" panose="020B0604020202020204" pitchFamily="34" charset="0"/>
              </a:rPr>
              <a:t>colour </a:t>
            </a:r>
            <a:r>
              <a:rPr lang="en-US" dirty="0">
                <a:solidFill>
                  <a:schemeClr val="accent4"/>
                </a:solidFill>
                <a:latin typeface="Arial" panose="020B0604020202020204" pitchFamily="34" charset="0"/>
                <a:cs typeface="Arial" panose="020B0604020202020204" pitchFamily="34" charset="0"/>
              </a:rPr>
              <a:t>so that users will want to buy it. </a:t>
            </a: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4422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7718661" cy="3103414"/>
          </a:xfrm>
          <a:prstGeom prst="rect">
            <a:avLst/>
          </a:prstGeom>
        </p:spPr>
        <p:txBody>
          <a:bodyPr wrap="square" lIns="0" tIns="0" rIns="0" bIns="0">
            <a:spAutoFit/>
          </a:bodyPr>
          <a:lstStyle/>
          <a:p>
            <a:pPr>
              <a:spcAft>
                <a:spcPts val="2000"/>
              </a:spcAft>
            </a:pPr>
            <a:r>
              <a:rPr lang="en-GB" sz="3000" b="1" dirty="0">
                <a:solidFill>
                  <a:srgbClr val="0A4C86"/>
                </a:solidFill>
                <a:latin typeface="Arial" panose="020B0604020202020204" pitchFamily="34" charset="0"/>
                <a:ea typeface="Open Sans" panose="020B0606030504020204" pitchFamily="34" charset="0"/>
                <a:cs typeface="Arial" panose="020B0604020202020204" pitchFamily="34" charset="0"/>
              </a:rPr>
              <a:t>Workshop 2: </a:t>
            </a:r>
            <a:br>
              <a:rPr lang="en-GB" sz="3000" b="1" dirty="0">
                <a:solidFill>
                  <a:srgbClr val="0A4C86"/>
                </a:solidFill>
                <a:latin typeface="Arial" panose="020B0604020202020204" pitchFamily="34" charset="0"/>
                <a:ea typeface="Open Sans" panose="020B0606030504020204" pitchFamily="34" charset="0"/>
                <a:cs typeface="Arial" panose="020B0604020202020204" pitchFamily="34" charset="0"/>
              </a:rPr>
            </a:br>
            <a:r>
              <a:rPr lang="en-GB" sz="3000" b="1" dirty="0">
                <a:solidFill>
                  <a:srgbClr val="0A4C86"/>
                </a:solidFill>
                <a:latin typeface="Arial" panose="020B0604020202020204" pitchFamily="34" charset="0"/>
                <a:ea typeface="Open Sans" panose="020B0606030504020204" pitchFamily="34" charset="0"/>
                <a:cs typeface="Arial" panose="020B0604020202020204" pitchFamily="34" charset="0"/>
              </a:rPr>
              <a:t>Research &amp; Specification</a:t>
            </a:r>
            <a:endParaRPr lang="en-GB" sz="3000" b="1" dirty="0">
              <a:solidFill>
                <a:srgbClr val="0A4C86"/>
              </a:solidFill>
              <a:latin typeface="Arial" panose="020B0604020202020204" pitchFamily="34" charset="0"/>
              <a:cs typeface="Arial" panose="020B0604020202020204" pitchFamily="34" charset="0"/>
            </a:endParaRPr>
          </a:p>
          <a:p>
            <a:pPr>
              <a:spcAft>
                <a:spcPts val="600"/>
              </a:spcAft>
            </a:pPr>
            <a:r>
              <a:rPr lang="en-GB" sz="2000" b="1" dirty="0">
                <a:solidFill>
                  <a:srgbClr val="994392"/>
                </a:solidFill>
              </a:rPr>
              <a:t>Complete Challenge 3: Inspiring Technologies</a:t>
            </a:r>
          </a:p>
          <a:p>
            <a:pPr>
              <a:spcAft>
                <a:spcPts val="1500"/>
              </a:spcAft>
            </a:pPr>
            <a:r>
              <a:rPr lang="en-US" sz="2000" dirty="0">
                <a:solidFill>
                  <a:schemeClr val="accent4"/>
                </a:solidFill>
                <a:latin typeface="Arial" panose="020B0604020202020204" pitchFamily="34" charset="0"/>
                <a:cs typeface="Arial" panose="020B0604020202020204" pitchFamily="34" charset="0"/>
              </a:rPr>
              <a:t>Read the information and answer the </a:t>
            </a:r>
            <a:br>
              <a:rPr lang="en-US" sz="2000" dirty="0">
                <a:solidFill>
                  <a:schemeClr val="accent4"/>
                </a:solidFill>
                <a:latin typeface="Arial" panose="020B0604020202020204" pitchFamily="34" charset="0"/>
                <a:cs typeface="Arial" panose="020B0604020202020204" pitchFamily="34" charset="0"/>
              </a:rPr>
            </a:br>
            <a:r>
              <a:rPr lang="en-US" sz="2000" dirty="0">
                <a:solidFill>
                  <a:schemeClr val="accent4"/>
                </a:solidFill>
                <a:latin typeface="Arial" panose="020B0604020202020204" pitchFamily="34" charset="0"/>
                <a:cs typeface="Arial" panose="020B0604020202020204" pitchFamily="34" charset="0"/>
              </a:rPr>
              <a:t>questions in your Student Pack.</a:t>
            </a:r>
          </a:p>
          <a:p>
            <a:pPr>
              <a:spcAft>
                <a:spcPts val="1500"/>
              </a:spcAft>
            </a:pPr>
            <a:r>
              <a:rPr lang="en-US" sz="2000" dirty="0">
                <a:solidFill>
                  <a:schemeClr val="accent4"/>
                </a:solidFill>
                <a:latin typeface="Arial" panose="020B0604020202020204" pitchFamily="34" charset="0"/>
                <a:cs typeface="Arial" panose="020B0604020202020204" pitchFamily="34" charset="0"/>
              </a:rPr>
              <a:t>How could your product use these inspiring </a:t>
            </a:r>
            <a:br>
              <a:rPr lang="en-US" sz="2000" dirty="0">
                <a:solidFill>
                  <a:schemeClr val="accent4"/>
                </a:solidFill>
                <a:latin typeface="Arial" panose="020B0604020202020204" pitchFamily="34" charset="0"/>
                <a:cs typeface="Arial" panose="020B0604020202020204" pitchFamily="34" charset="0"/>
              </a:rPr>
            </a:br>
            <a:r>
              <a:rPr lang="en-US" sz="2000" dirty="0">
                <a:solidFill>
                  <a:schemeClr val="accent4"/>
                </a:solidFill>
                <a:latin typeface="Arial" panose="020B0604020202020204" pitchFamily="34" charset="0"/>
                <a:cs typeface="Arial" panose="020B0604020202020204" pitchFamily="34" charset="0"/>
              </a:rPr>
              <a:t>technologies to solve the problem?</a:t>
            </a:r>
          </a:p>
        </p:txBody>
      </p:sp>
      <p:pic>
        <p:nvPicPr>
          <p:cNvPr id="8" name="Picture 7"/>
          <p:cNvPicPr>
            <a:picLocks noChangeAspect="1"/>
          </p:cNvPicPr>
          <p:nvPr/>
        </p:nvPicPr>
        <p:blipFill rotWithShape="1">
          <a:blip r:embed="rId3"/>
          <a:srcRect l="17103" t="9709" r="14107" b="2119"/>
          <a:stretch/>
        </p:blipFill>
        <p:spPr>
          <a:xfrm>
            <a:off x="6887817" y="2264401"/>
            <a:ext cx="4846983" cy="4136400"/>
          </a:xfrm>
          <a:prstGeom prst="rect">
            <a:avLst/>
          </a:prstGeom>
        </p:spPr>
      </p:pic>
      <p:sp>
        <p:nvSpPr>
          <p:cNvPr id="3" name="Rectangle 2">
            <a:extLst>
              <a:ext uri="{FF2B5EF4-FFF2-40B4-BE49-F238E27FC236}">
                <a16:creationId xmlns:a16="http://schemas.microsoft.com/office/drawing/2014/main" id="{CAFB8818-8A57-1B45-AF61-4C45CE549101}"/>
              </a:ext>
            </a:extLst>
          </p:cNvPr>
          <p:cNvSpPr/>
          <p:nvPr/>
        </p:nvSpPr>
        <p:spPr>
          <a:xfrm>
            <a:off x="1069200" y="5846803"/>
            <a:ext cx="6096000" cy="553998"/>
          </a:xfrm>
          <a:prstGeom prst="rect">
            <a:avLst/>
          </a:prstGeom>
        </p:spPr>
        <p:txBody>
          <a:bodyPr lIns="0" tIns="0" rIns="0" bIns="0">
            <a:spAutoFit/>
          </a:bodyPr>
          <a:lstStyle/>
          <a:p>
            <a:r>
              <a:rPr lang="en-GB" dirty="0"/>
              <a:t>Mark Thurston, HS2 CEO </a:t>
            </a:r>
            <a:br>
              <a:rPr lang="en-GB" dirty="0"/>
            </a:br>
            <a:r>
              <a:rPr lang="en-GB" dirty="0"/>
              <a:t>using an Augmented Reality headset.</a:t>
            </a:r>
            <a:endParaRPr lang="en-US"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5551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9744574" cy="4765407"/>
          </a:xfrm>
          <a:prstGeom prst="rect">
            <a:avLst/>
          </a:prstGeom>
        </p:spPr>
        <p:txBody>
          <a:bodyPr wrap="square" lIns="0" tIns="0" rIns="0" bIns="0">
            <a:spAutoFit/>
          </a:bodyPr>
          <a:lstStyle/>
          <a:p>
            <a:pPr>
              <a:spcAft>
                <a:spcPts val="2000"/>
              </a:spcAft>
            </a:pPr>
            <a:r>
              <a:rPr lang="en-GB" sz="3200" b="1" dirty="0">
                <a:solidFill>
                  <a:srgbClr val="1D3673"/>
                </a:solidFill>
                <a:latin typeface="Open Sans" panose="020B0606030504020204" pitchFamily="34" charset="0"/>
                <a:ea typeface="Open Sans" panose="020B0606030504020204" pitchFamily="34" charset="0"/>
                <a:cs typeface="Open Sans" panose="020B0606030504020204" pitchFamily="34" charset="0"/>
              </a:rPr>
              <a:t>Ideation &amp; Design Development</a:t>
            </a:r>
            <a:endParaRPr lang="en-GB" sz="2000" dirty="0">
              <a:solidFill>
                <a:schemeClr val="accent4"/>
              </a:solidFill>
              <a:latin typeface="Arial" panose="020B0604020202020204" pitchFamily="34" charset="0"/>
              <a:cs typeface="Arial" panose="020B0604020202020204" pitchFamily="34" charset="0"/>
            </a:endParaRPr>
          </a:p>
          <a:p>
            <a:pPr>
              <a:spcAft>
                <a:spcPts val="1500"/>
              </a:spcAft>
            </a:pPr>
            <a:r>
              <a:rPr lang="en-GB" sz="2000" dirty="0">
                <a:solidFill>
                  <a:schemeClr val="accent4"/>
                </a:solidFill>
                <a:latin typeface="Arial" panose="020B0604020202020204" pitchFamily="34" charset="0"/>
                <a:cs typeface="Arial" panose="020B0604020202020204" pitchFamily="34" charset="0"/>
              </a:rPr>
              <a:t>Ideation is the process of coming up with ideas. In this part of the workshop you should produce a series of ideas, and then choose a single idea to develop and present. </a:t>
            </a:r>
          </a:p>
          <a:p>
            <a:pPr>
              <a:spcAft>
                <a:spcPts val="600"/>
              </a:spcAft>
            </a:pPr>
            <a:r>
              <a:rPr lang="en-GB" sz="2000" dirty="0">
                <a:solidFill>
                  <a:schemeClr val="accent4"/>
                </a:solidFill>
                <a:latin typeface="Arial" panose="020B0604020202020204" pitchFamily="34" charset="0"/>
                <a:cs typeface="Arial" panose="020B0604020202020204" pitchFamily="34" charset="0"/>
              </a:rPr>
              <a:t>You should decide as a team the best way to do this. </a:t>
            </a:r>
            <a:r>
              <a:rPr lang="en-GB" sz="2000" b="1" dirty="0">
                <a:solidFill>
                  <a:schemeClr val="accent4"/>
                </a:solidFill>
                <a:latin typeface="Arial" panose="020B0604020202020204" pitchFamily="34" charset="0"/>
                <a:cs typeface="Arial" panose="020B0604020202020204" pitchFamily="34" charset="0"/>
              </a:rPr>
              <a:t>You may want to:</a:t>
            </a:r>
          </a:p>
          <a:p>
            <a:pPr marL="342900" lvl="0" indent="-342900">
              <a:spcAft>
                <a:spcPts val="600"/>
              </a:spcAft>
              <a:buClr>
                <a:srgbClr val="A569A5"/>
              </a:buClr>
              <a:buFont typeface="Arial"/>
              <a:buChar char="•"/>
            </a:pPr>
            <a:r>
              <a:rPr lang="en-GB" sz="2000" dirty="0">
                <a:solidFill>
                  <a:schemeClr val="accent4"/>
                </a:solidFill>
                <a:latin typeface="Arial" panose="020B0604020202020204" pitchFamily="34" charset="0"/>
                <a:cs typeface="Arial" panose="020B0604020202020204" pitchFamily="34" charset="0"/>
              </a:rPr>
              <a:t>Work separately on different design ideas for a set period of time, then review all the ideas together and choose one idea to develop and improve.</a:t>
            </a:r>
          </a:p>
          <a:p>
            <a:pPr marL="342900" lvl="0" indent="-342900">
              <a:spcAft>
                <a:spcPts val="1500"/>
              </a:spcAft>
              <a:buClr>
                <a:srgbClr val="A569A5"/>
              </a:buClr>
              <a:buFont typeface="Arial"/>
              <a:buChar char="•"/>
            </a:pPr>
            <a:r>
              <a:rPr lang="en-GB" sz="2000" dirty="0">
                <a:solidFill>
                  <a:schemeClr val="accent4"/>
                </a:solidFill>
                <a:latin typeface="Arial" panose="020B0604020202020204" pitchFamily="34" charset="0"/>
                <a:cs typeface="Arial" panose="020B0604020202020204" pitchFamily="34" charset="0"/>
              </a:rPr>
              <a:t>Create a mind-map of ideas or features to be combined. </a:t>
            </a:r>
          </a:p>
          <a:p>
            <a:pPr>
              <a:spcAft>
                <a:spcPts val="600"/>
              </a:spcAft>
            </a:pPr>
            <a:r>
              <a:rPr lang="en-GB" sz="2000" b="1" dirty="0">
                <a:solidFill>
                  <a:srgbClr val="994392"/>
                </a:solidFill>
                <a:latin typeface="Arial" panose="020B0604020202020204" pitchFamily="34" charset="0"/>
                <a:cs typeface="Arial" panose="020B0604020202020204" pitchFamily="34" charset="0"/>
              </a:rPr>
              <a:t>Top Tip</a:t>
            </a:r>
          </a:p>
          <a:p>
            <a:pPr marL="342900" indent="-342900">
              <a:buClr>
                <a:srgbClr val="A569A5"/>
              </a:buClr>
              <a:buFont typeface="Arial"/>
              <a:buChar char="•"/>
            </a:pPr>
            <a:r>
              <a:rPr lang="en-GB" sz="2000" dirty="0">
                <a:solidFill>
                  <a:schemeClr val="accent4"/>
                </a:solidFill>
                <a:latin typeface="Arial" panose="020B0604020202020204" pitchFamily="34" charset="0"/>
                <a:cs typeface="Arial" panose="020B0604020202020204" pitchFamily="34" charset="0"/>
              </a:rPr>
              <a:t>Use your essential skill of </a:t>
            </a:r>
            <a:r>
              <a:rPr lang="en-GB" sz="2000" b="1" dirty="0">
                <a:solidFill>
                  <a:schemeClr val="accent4"/>
                </a:solidFill>
                <a:latin typeface="Arial" panose="020B0604020202020204" pitchFamily="34" charset="0"/>
                <a:cs typeface="Arial" panose="020B0604020202020204" pitchFamily="34" charset="0"/>
              </a:rPr>
              <a:t>creativity</a:t>
            </a:r>
            <a:r>
              <a:rPr lang="en-GB" sz="2000" dirty="0">
                <a:solidFill>
                  <a:schemeClr val="accent4"/>
                </a:solidFill>
                <a:latin typeface="Arial" panose="020B0604020202020204" pitchFamily="34" charset="0"/>
                <a:cs typeface="Arial" panose="020B0604020202020204" pitchFamily="34" charset="0"/>
              </a:rPr>
              <a:t> by sharing ideas and innovating as a group.</a:t>
            </a:r>
          </a:p>
          <a:p>
            <a:pPr marL="342900" lvl="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2487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8164252" cy="4403770"/>
          </a:xfrm>
          <a:prstGeom prst="rect">
            <a:avLst/>
          </a:prstGeom>
        </p:spPr>
        <p:txBody>
          <a:bodyPr wrap="square" lIns="0" tIns="0" rIns="0" bIns="0">
            <a:spAutoFit/>
          </a:bodyPr>
          <a:lstStyle/>
          <a:p>
            <a:pPr>
              <a:spcAft>
                <a:spcPts val="2000"/>
              </a:spcAft>
            </a:pPr>
            <a:r>
              <a:rPr lang="en-GB" sz="3200" b="1" dirty="0">
                <a:solidFill>
                  <a:srgbClr val="1D3673"/>
                </a:solidFill>
                <a:latin typeface="Open Sans" panose="020B0606030504020204" pitchFamily="34" charset="0"/>
                <a:ea typeface="Open Sans" panose="020B0606030504020204" pitchFamily="34" charset="0"/>
                <a:cs typeface="Open Sans" panose="020B0606030504020204" pitchFamily="34" charset="0"/>
              </a:rPr>
              <a:t>Ideation &amp; Design Development</a:t>
            </a:r>
            <a:endParaRPr lang="en-GB" sz="2000" dirty="0">
              <a:solidFill>
                <a:schemeClr val="accent4"/>
              </a:solidFill>
              <a:latin typeface="Arial" panose="020B0604020202020204" pitchFamily="34" charset="0"/>
              <a:cs typeface="Arial" panose="020B0604020202020204" pitchFamily="34" charset="0"/>
            </a:endParaRPr>
          </a:p>
          <a:p>
            <a:pPr>
              <a:spcAft>
                <a:spcPts val="600"/>
              </a:spcAft>
            </a:pPr>
            <a:r>
              <a:rPr lang="en-GB" sz="2000" dirty="0">
                <a:solidFill>
                  <a:schemeClr val="accent4"/>
                </a:solidFill>
                <a:latin typeface="Arial" panose="020B0604020202020204" pitchFamily="34" charset="0"/>
                <a:cs typeface="Arial" panose="020B0604020202020204" pitchFamily="34" charset="0"/>
              </a:rPr>
              <a:t>Once you have decided on the single idea to develop you must then work towards producing:</a:t>
            </a:r>
          </a:p>
          <a:p>
            <a:pPr marL="342900" lvl="0" indent="-342900">
              <a:spcAft>
                <a:spcPts val="600"/>
              </a:spcAft>
              <a:buClr>
                <a:srgbClr val="994392"/>
              </a:buClr>
              <a:buFont typeface="Arial"/>
              <a:buChar char="•"/>
            </a:pPr>
            <a:r>
              <a:rPr lang="en-GB" sz="2000" dirty="0">
                <a:solidFill>
                  <a:schemeClr val="accent4"/>
                </a:solidFill>
                <a:latin typeface="Arial" panose="020B0604020202020204" pitchFamily="34" charset="0"/>
                <a:cs typeface="Arial" panose="020B0604020202020204" pitchFamily="34" charset="0"/>
              </a:rPr>
              <a:t>A detailed, annotated presentation drawing of your product;</a:t>
            </a:r>
          </a:p>
          <a:p>
            <a:pPr marL="342900" lvl="0" indent="-342900">
              <a:spcAft>
                <a:spcPts val="600"/>
              </a:spcAft>
              <a:buClr>
                <a:srgbClr val="994392"/>
              </a:buClr>
              <a:buFont typeface="Arial"/>
              <a:buChar char="•"/>
            </a:pPr>
            <a:r>
              <a:rPr lang="en-GB" sz="2000" dirty="0">
                <a:solidFill>
                  <a:schemeClr val="accent4"/>
                </a:solidFill>
                <a:latin typeface="Arial" panose="020B0604020202020204" pitchFamily="34" charset="0"/>
                <a:cs typeface="Arial" panose="020B0604020202020204" pitchFamily="34" charset="0"/>
              </a:rPr>
              <a:t>A model of the product;</a:t>
            </a:r>
          </a:p>
          <a:p>
            <a:pPr marL="342900" lvl="0" indent="-342900">
              <a:spcAft>
                <a:spcPts val="1500"/>
              </a:spcAft>
              <a:buClr>
                <a:srgbClr val="994392"/>
              </a:buClr>
              <a:buFont typeface="Arial"/>
              <a:buChar char="•"/>
            </a:pPr>
            <a:r>
              <a:rPr lang="en-GB" sz="2000" dirty="0">
                <a:solidFill>
                  <a:schemeClr val="accent4"/>
                </a:solidFill>
                <a:latin typeface="Arial" panose="020B0604020202020204" pitchFamily="34" charset="0"/>
                <a:cs typeface="Arial" panose="020B0604020202020204" pitchFamily="34" charset="0"/>
              </a:rPr>
              <a:t>A marketing plan.</a:t>
            </a:r>
          </a:p>
          <a:p>
            <a:pPr>
              <a:spcAft>
                <a:spcPts val="600"/>
              </a:spcAft>
            </a:pPr>
            <a:r>
              <a:rPr lang="en-GB" sz="2000" b="1" dirty="0">
                <a:solidFill>
                  <a:srgbClr val="994392"/>
                </a:solidFill>
                <a:latin typeface="Arial" panose="020B0604020202020204" pitchFamily="34" charset="0"/>
                <a:cs typeface="Arial" panose="020B0604020202020204" pitchFamily="34" charset="0"/>
              </a:rPr>
              <a:t>Top tip</a:t>
            </a:r>
          </a:p>
          <a:p>
            <a:pPr marL="342900" lvl="0" indent="-342900">
              <a:spcAft>
                <a:spcPts val="600"/>
              </a:spcAft>
              <a:buClr>
                <a:srgbClr val="994392"/>
              </a:buClr>
              <a:buFont typeface="Arial" panose="020B0604020202020204" pitchFamily="34" charset="0"/>
              <a:buChar char="•"/>
            </a:pPr>
            <a:r>
              <a:rPr lang="en-GB" sz="2000" dirty="0">
                <a:solidFill>
                  <a:schemeClr val="accent4"/>
                </a:solidFill>
                <a:latin typeface="Arial" panose="020B0604020202020204" pitchFamily="34" charset="0"/>
                <a:cs typeface="Arial" panose="020B0604020202020204" pitchFamily="34" charset="0"/>
              </a:rPr>
              <a:t>Use your essential skill of </a:t>
            </a:r>
            <a:r>
              <a:rPr lang="en-GB" sz="2000" b="1" dirty="0">
                <a:solidFill>
                  <a:schemeClr val="accent4"/>
                </a:solidFill>
                <a:latin typeface="Arial" panose="020B0604020202020204" pitchFamily="34" charset="0"/>
                <a:cs typeface="Arial" panose="020B0604020202020204" pitchFamily="34" charset="0"/>
              </a:rPr>
              <a:t>teamwork</a:t>
            </a:r>
            <a:r>
              <a:rPr lang="en-GB" sz="2000" dirty="0">
                <a:solidFill>
                  <a:schemeClr val="accent4"/>
                </a:solidFill>
                <a:latin typeface="Arial" panose="020B0604020202020204" pitchFamily="34" charset="0"/>
                <a:cs typeface="Arial" panose="020B0604020202020204" pitchFamily="34" charset="0"/>
              </a:rPr>
              <a:t> by being organised to complete all parts of the activity. </a:t>
            </a:r>
          </a:p>
          <a:p>
            <a:endParaRPr lang="en-GB"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5542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9774391" cy="4685898"/>
          </a:xfrm>
          <a:prstGeom prst="rect">
            <a:avLst/>
          </a:prstGeom>
        </p:spPr>
        <p:txBody>
          <a:bodyPr wrap="square" lIns="0" tIns="0" rIns="0" bIns="0">
            <a:spAutoFit/>
          </a:bodyPr>
          <a:lstStyle/>
          <a:p>
            <a:pPr>
              <a:spcAft>
                <a:spcPts val="2000"/>
              </a:spcAft>
            </a:pPr>
            <a:r>
              <a:rPr lang="en-GB" sz="3000" b="1" dirty="0">
                <a:solidFill>
                  <a:srgbClr val="0A4C86"/>
                </a:solidFill>
                <a:latin typeface="Arial" panose="020B0604020202020204" pitchFamily="34" charset="0"/>
                <a:ea typeface="Open Sans" panose="020B0606030504020204" pitchFamily="34" charset="0"/>
                <a:cs typeface="Arial" panose="020B0604020202020204" pitchFamily="34" charset="0"/>
              </a:rPr>
              <a:t>Preparing to Present</a:t>
            </a:r>
            <a:endParaRPr lang="en-GB" sz="3000" b="1" dirty="0">
              <a:solidFill>
                <a:srgbClr val="0A4C86"/>
              </a:solidFill>
              <a:latin typeface="Arial" panose="020B0604020202020204" pitchFamily="34" charset="0"/>
              <a:cs typeface="Arial" panose="020B0604020202020204" pitchFamily="34" charset="0"/>
            </a:endParaRPr>
          </a:p>
          <a:p>
            <a:pPr>
              <a:spcAft>
                <a:spcPts val="600"/>
              </a:spcAft>
            </a:pPr>
            <a:r>
              <a:rPr lang="en-GB" sz="2000" dirty="0">
                <a:solidFill>
                  <a:schemeClr val="accent4"/>
                </a:solidFill>
                <a:latin typeface="Arial" panose="020B0604020202020204" pitchFamily="34" charset="0"/>
                <a:cs typeface="Arial" panose="020B0604020202020204" pitchFamily="34" charset="0"/>
              </a:rPr>
              <a:t>In this part of the workshop you and your team must get ready to present your idea. You may also add finishing touches to your model, drawing or marketing plan.  </a:t>
            </a:r>
          </a:p>
          <a:p>
            <a:pPr marL="285750" lvl="0" indent="-285750">
              <a:spcAft>
                <a:spcPts val="600"/>
              </a:spcAft>
              <a:buClr>
                <a:srgbClr val="994392"/>
              </a:buClr>
              <a:buFont typeface="Arial"/>
              <a:buChar char="•"/>
            </a:pPr>
            <a:r>
              <a:rPr lang="en-GB" sz="2000" dirty="0">
                <a:solidFill>
                  <a:schemeClr val="accent4"/>
                </a:solidFill>
                <a:latin typeface="Arial" panose="020B0604020202020204" pitchFamily="34" charset="0"/>
                <a:cs typeface="Arial" panose="020B0604020202020204" pitchFamily="34" charset="0"/>
              </a:rPr>
              <a:t>You will be presenting to a group of investors who are looking to finance a new product related to train travel. They are offering £100,000 investment. </a:t>
            </a:r>
          </a:p>
          <a:p>
            <a:pPr marL="285750" lvl="0" indent="-285750">
              <a:spcAft>
                <a:spcPts val="1500"/>
              </a:spcAft>
              <a:buClr>
                <a:srgbClr val="994392"/>
              </a:buClr>
              <a:buFont typeface="Arial"/>
              <a:buChar char="•"/>
            </a:pPr>
            <a:r>
              <a:rPr lang="en-GB" sz="2000" dirty="0">
                <a:solidFill>
                  <a:schemeClr val="accent4"/>
                </a:solidFill>
                <a:latin typeface="Arial" panose="020B0604020202020204" pitchFamily="34" charset="0"/>
                <a:cs typeface="Arial" panose="020B0604020202020204" pitchFamily="34" charset="0"/>
              </a:rPr>
              <a:t>You will have five minutes to present your idea, including your drawing, model </a:t>
            </a:r>
            <a:br>
              <a:rPr lang="en-GB" sz="2000" dirty="0">
                <a:solidFill>
                  <a:schemeClr val="accent4"/>
                </a:solidFill>
                <a:latin typeface="Arial" panose="020B0604020202020204" pitchFamily="34" charset="0"/>
                <a:cs typeface="Arial" panose="020B0604020202020204" pitchFamily="34" charset="0"/>
              </a:rPr>
            </a:br>
            <a:r>
              <a:rPr lang="en-GB" sz="2000" dirty="0">
                <a:solidFill>
                  <a:schemeClr val="accent4"/>
                </a:solidFill>
                <a:latin typeface="Arial" panose="020B0604020202020204" pitchFamily="34" charset="0"/>
                <a:cs typeface="Arial" panose="020B0604020202020204" pitchFamily="34" charset="0"/>
              </a:rPr>
              <a:t>and marketing plan. Everyone in your group must speak.</a:t>
            </a:r>
          </a:p>
          <a:p>
            <a:pPr>
              <a:spcAft>
                <a:spcPts val="600"/>
              </a:spcAft>
            </a:pPr>
            <a:r>
              <a:rPr lang="en-GB" sz="2000" b="1" dirty="0">
                <a:solidFill>
                  <a:srgbClr val="994392"/>
                </a:solidFill>
                <a:latin typeface="Arial" panose="020B0604020202020204" pitchFamily="34" charset="0"/>
                <a:cs typeface="Arial" panose="020B0604020202020204" pitchFamily="34" charset="0"/>
              </a:rPr>
              <a:t>Top tip</a:t>
            </a:r>
          </a:p>
          <a:p>
            <a:pPr lvl="0"/>
            <a:r>
              <a:rPr lang="en-GB" sz="2000" dirty="0">
                <a:solidFill>
                  <a:schemeClr val="accent4"/>
                </a:solidFill>
                <a:latin typeface="Arial" panose="020B0604020202020204" pitchFamily="34" charset="0"/>
                <a:cs typeface="Arial" panose="020B0604020202020204" pitchFamily="34" charset="0"/>
              </a:rPr>
              <a:t>Use your essential skill of </a:t>
            </a:r>
            <a:r>
              <a:rPr lang="en-GB" sz="2000" b="1" dirty="0">
                <a:solidFill>
                  <a:schemeClr val="accent4"/>
                </a:solidFill>
                <a:latin typeface="Arial" panose="020B0604020202020204" pitchFamily="34" charset="0"/>
                <a:cs typeface="Arial" panose="020B0604020202020204" pitchFamily="34" charset="0"/>
              </a:rPr>
              <a:t>speaking. </a:t>
            </a:r>
            <a:r>
              <a:rPr lang="en-GB" sz="2000" dirty="0">
                <a:solidFill>
                  <a:schemeClr val="accent4"/>
                </a:solidFill>
                <a:latin typeface="Arial" panose="020B0604020202020204" pitchFamily="34" charset="0"/>
                <a:cs typeface="Arial" panose="020B0604020202020204" pitchFamily="34" charset="0"/>
              </a:rPr>
              <a:t>Think about how you can adapt your language, tone and gestures to engage the audience.  </a:t>
            </a:r>
          </a:p>
          <a:p>
            <a:endParaRPr lang="en-GB"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51607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5617485" cy="3931846"/>
          </a:xfrm>
          <a:prstGeom prst="rect">
            <a:avLst/>
          </a:prstGeom>
        </p:spPr>
        <p:txBody>
          <a:bodyPr wrap="square" lIns="0" tIns="0" rIns="0" bIns="0">
            <a:spAutoFit/>
          </a:bodyPr>
          <a:lstStyle/>
          <a:p>
            <a:pPr>
              <a:spcAft>
                <a:spcPts val="1500"/>
              </a:spcAft>
            </a:pPr>
            <a:r>
              <a:rPr lang="en-GB" sz="3200" b="1" dirty="0">
                <a:solidFill>
                  <a:srgbClr val="0A4C86"/>
                </a:solidFill>
                <a:latin typeface="Arial" panose="020B0604020202020204" pitchFamily="34" charset="0"/>
                <a:ea typeface="Open Sans" panose="020B0606030504020204" pitchFamily="34" charset="0"/>
                <a:cs typeface="Arial" panose="020B0604020202020204" pitchFamily="34" charset="0"/>
              </a:rPr>
              <a:t>Presentations</a:t>
            </a:r>
            <a:endParaRPr lang="en-GB" sz="2000" dirty="0">
              <a:solidFill>
                <a:srgbClr val="0A4C86"/>
              </a:solidFill>
              <a:latin typeface="Arial" panose="020B0604020202020204" pitchFamily="34" charset="0"/>
              <a:cs typeface="Arial" panose="020B0604020202020204" pitchFamily="34" charset="0"/>
            </a:endParaRPr>
          </a:p>
          <a:p>
            <a:pPr>
              <a:spcAft>
                <a:spcPts val="600"/>
              </a:spcAft>
            </a:pPr>
            <a:r>
              <a:rPr lang="en-GB" sz="2000" dirty="0">
                <a:solidFill>
                  <a:schemeClr val="accent4"/>
                </a:solidFill>
                <a:latin typeface="Arial" panose="020B0604020202020204" pitchFamily="34" charset="0"/>
                <a:cs typeface="Arial" panose="020B0604020202020204" pitchFamily="34" charset="0"/>
              </a:rPr>
              <a:t>Each group will now have five minutes to present their idea. </a:t>
            </a:r>
            <a:r>
              <a:rPr lang="en-GB" sz="2000" b="1" dirty="0">
                <a:solidFill>
                  <a:schemeClr val="accent4"/>
                </a:solidFill>
                <a:latin typeface="Arial" panose="020B0604020202020204" pitchFamily="34" charset="0"/>
                <a:cs typeface="Arial" panose="020B0604020202020204" pitchFamily="34" charset="0"/>
              </a:rPr>
              <a:t>Make sure that you include:</a:t>
            </a:r>
          </a:p>
          <a:p>
            <a:pPr marL="342000" lvl="1" indent="-342000">
              <a:spcAft>
                <a:spcPts val="600"/>
              </a:spcAft>
              <a:buClr>
                <a:srgbClr val="994392"/>
              </a:buClr>
              <a:buFont typeface="Arial"/>
              <a:buChar char="•"/>
              <a:tabLst>
                <a:tab pos="842963" algn="l"/>
              </a:tabLst>
            </a:pPr>
            <a:r>
              <a:rPr lang="en-GB" sz="2000" dirty="0">
                <a:solidFill>
                  <a:schemeClr val="accent4"/>
                </a:solidFill>
                <a:latin typeface="Arial" panose="020B0604020202020204" pitchFamily="34" charset="0"/>
                <a:cs typeface="Arial" panose="020B0604020202020204" pitchFamily="34" charset="0"/>
              </a:rPr>
              <a:t>The problem that your product aims to solve, as well as how the product does this;</a:t>
            </a:r>
          </a:p>
          <a:p>
            <a:pPr marL="342000" lvl="1" indent="-342000">
              <a:spcAft>
                <a:spcPts val="600"/>
              </a:spcAft>
              <a:buClr>
                <a:srgbClr val="994392"/>
              </a:buClr>
              <a:buFont typeface="Arial"/>
              <a:buChar char="•"/>
              <a:tabLst>
                <a:tab pos="842963" algn="l"/>
              </a:tabLst>
            </a:pPr>
            <a:r>
              <a:rPr lang="en-GB" sz="2000" dirty="0">
                <a:solidFill>
                  <a:schemeClr val="accent4"/>
                </a:solidFill>
                <a:latin typeface="Arial" panose="020B0604020202020204" pitchFamily="34" charset="0"/>
                <a:cs typeface="Arial" panose="020B0604020202020204" pitchFamily="34" charset="0"/>
              </a:rPr>
              <a:t>The intended audience for your product and your marketing strategy to reach them;</a:t>
            </a:r>
          </a:p>
          <a:p>
            <a:pPr marL="342000" lvl="1" indent="-342000">
              <a:spcAft>
                <a:spcPts val="600"/>
              </a:spcAft>
              <a:buClr>
                <a:srgbClr val="994392"/>
              </a:buClr>
              <a:buFont typeface="Arial"/>
              <a:buChar char="•"/>
              <a:tabLst>
                <a:tab pos="842963" algn="l"/>
              </a:tabLst>
            </a:pPr>
            <a:r>
              <a:rPr lang="en-GB" sz="2000" dirty="0">
                <a:solidFill>
                  <a:schemeClr val="accent4"/>
                </a:solidFill>
                <a:latin typeface="Arial" panose="020B0604020202020204" pitchFamily="34" charset="0"/>
                <a:cs typeface="Arial" panose="020B0604020202020204" pitchFamily="34" charset="0"/>
              </a:rPr>
              <a:t>Why your product is worth investing in.</a:t>
            </a:r>
          </a:p>
          <a:p>
            <a:pPr lvl="0" indent="-457200">
              <a:spcAft>
                <a:spcPts val="600"/>
              </a:spcAft>
            </a:pPr>
            <a:endParaRPr lang="en-GB"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167" t="1" r="59338" b="37629"/>
          <a:stretch/>
        </p:blipFill>
        <p:spPr>
          <a:xfrm>
            <a:off x="6947452" y="2264401"/>
            <a:ext cx="4787348" cy="4136400"/>
          </a:xfrm>
          <a:prstGeom prst="rect">
            <a:avLst/>
          </a:prstGeom>
        </p:spPr>
      </p:pic>
    </p:spTree>
    <p:extLst>
      <p:ext uri="{BB962C8B-B14F-4D97-AF65-F5344CB8AC3E}">
        <p14:creationId xmlns:p14="http://schemas.microsoft.com/office/powerpoint/2010/main" val="24759556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A picture containing furniture, accessory&#10;&#10;Description automatically generated">
            <a:extLst>
              <a:ext uri="{FF2B5EF4-FFF2-40B4-BE49-F238E27FC236}">
                <a16:creationId xmlns:a16="http://schemas.microsoft.com/office/drawing/2014/main" id="{71981E34-BF82-407A-9726-590967F73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532" y="4076872"/>
            <a:ext cx="2720434" cy="2145023"/>
          </a:xfrm>
          <a:prstGeom prst="rect">
            <a:avLst/>
          </a:prstGeom>
        </p:spPr>
      </p:pic>
      <p:sp>
        <p:nvSpPr>
          <p:cNvPr id="2" name="Rectangle 1"/>
          <p:cNvSpPr/>
          <p:nvPr/>
        </p:nvSpPr>
        <p:spPr>
          <a:xfrm>
            <a:off x="1069200" y="2264400"/>
            <a:ext cx="6812530" cy="1333698"/>
          </a:xfrm>
          <a:prstGeom prst="rect">
            <a:avLst/>
          </a:prstGeom>
        </p:spPr>
        <p:txBody>
          <a:bodyPr wrap="square" lIns="0" tIns="0" rIns="0" bIns="0">
            <a:spAutoFit/>
          </a:bodyPr>
          <a:lstStyle/>
          <a:p>
            <a:pPr>
              <a:spcAft>
                <a:spcPts val="2000"/>
              </a:spcAft>
            </a:pPr>
            <a:r>
              <a:rPr lang="en-US" sz="3000" b="1" dirty="0">
                <a:solidFill>
                  <a:srgbClr val="0A4C86"/>
                </a:solidFill>
                <a:ea typeface="Open Sans" panose="020B0606030504020204" pitchFamily="34" charset="0"/>
                <a:cs typeface="Open Sans" panose="020B0606030504020204" pitchFamily="34" charset="0"/>
              </a:rPr>
              <a:t>Plenary</a:t>
            </a:r>
            <a:endParaRPr lang="en-GB" sz="2000" dirty="0">
              <a:solidFill>
                <a:schemeClr val="accent4"/>
              </a:solidFill>
              <a:latin typeface="Arial" panose="020B0604020202020204" pitchFamily="34" charset="0"/>
              <a:cs typeface="Arial" panose="020B0604020202020204" pitchFamily="34" charset="0"/>
              <a:sym typeface="Arial"/>
            </a:endParaRPr>
          </a:p>
          <a:p>
            <a:r>
              <a:rPr lang="en-GB" sz="2000" dirty="0">
                <a:solidFill>
                  <a:schemeClr val="accent4"/>
                </a:solidFill>
                <a:latin typeface="Arial" panose="020B0604020202020204" pitchFamily="34" charset="0"/>
                <a:cs typeface="Arial" panose="020B0604020202020204" pitchFamily="34" charset="0"/>
                <a:sym typeface="Arial"/>
              </a:rPr>
              <a:t>Reflect on your project and fill out any gaps in your </a:t>
            </a:r>
            <a:r>
              <a:rPr lang="en-GB" sz="2000" b="1" dirty="0">
                <a:solidFill>
                  <a:srgbClr val="994392"/>
                </a:solidFill>
                <a:latin typeface="Arial" panose="020B0604020202020204" pitchFamily="34" charset="0"/>
                <a:cs typeface="Arial" panose="020B0604020202020204" pitchFamily="34" charset="0"/>
                <a:sym typeface="Arial"/>
              </a:rPr>
              <a:t>CREST Discovery Passport </a:t>
            </a:r>
            <a:r>
              <a:rPr lang="en-GB" sz="2000" dirty="0">
                <a:solidFill>
                  <a:schemeClr val="accent4"/>
                </a:solidFill>
                <a:latin typeface="Arial" panose="020B0604020202020204" pitchFamily="34" charset="0"/>
                <a:cs typeface="Arial" panose="020B0604020202020204" pitchFamily="34" charset="0"/>
                <a:sym typeface="Arial"/>
              </a:rPr>
              <a:t>in order to earn your CREST Award. </a:t>
            </a:r>
          </a:p>
        </p:txBody>
      </p:sp>
      <p:pic>
        <p:nvPicPr>
          <p:cNvPr id="5" name="Picture 4" descr="Graphical user interface, text, application&#10;&#10;Description automatically generated">
            <a:extLst>
              <a:ext uri="{FF2B5EF4-FFF2-40B4-BE49-F238E27FC236}">
                <a16:creationId xmlns:a16="http://schemas.microsoft.com/office/drawing/2014/main" id="{D6D9967C-0512-F747-A413-66D992D18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952" y="2264400"/>
            <a:ext cx="2735281" cy="4254882"/>
          </a:xfrm>
          <a:prstGeom prst="rect">
            <a:avLst/>
          </a:prstGeom>
        </p:spPr>
      </p:pic>
    </p:spTree>
    <p:extLst>
      <p:ext uri="{BB962C8B-B14F-4D97-AF65-F5344CB8AC3E}">
        <p14:creationId xmlns:p14="http://schemas.microsoft.com/office/powerpoint/2010/main" val="310496056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33200" y="2264400"/>
            <a:ext cx="4266739" cy="896075"/>
          </a:xfrm>
          <a:prstGeom prst="rect">
            <a:avLst/>
          </a:prstGeom>
        </p:spPr>
        <p:txBody>
          <a:bodyPr lIns="0" tIns="0" rIns="0" bIns="0"/>
          <a:lstStyle/>
          <a:p>
            <a:r>
              <a:rPr lang="en-US" sz="3000" dirty="0">
                <a:solidFill>
                  <a:srgbClr val="0A4C86"/>
                </a:solidFill>
                <a:latin typeface="+mj-lt"/>
              </a:rPr>
              <a:t>What is Innovation?</a:t>
            </a:r>
          </a:p>
        </p:txBody>
      </p:sp>
      <p:pic>
        <p:nvPicPr>
          <p:cNvPr id="3" name="Picture 2"/>
          <p:cNvPicPr>
            <a:picLocks noChangeAspect="1"/>
          </p:cNvPicPr>
          <p:nvPr/>
        </p:nvPicPr>
        <p:blipFill rotWithShape="1">
          <a:blip r:embed="rId3"/>
          <a:srcRect r="3731"/>
          <a:stretch/>
        </p:blipFill>
        <p:spPr>
          <a:xfrm>
            <a:off x="279778" y="2904847"/>
            <a:ext cx="5532278" cy="3024583"/>
          </a:xfrm>
          <a:prstGeom prst="rect">
            <a:avLst/>
          </a:prstGeom>
        </p:spPr>
      </p:pic>
      <p:sp>
        <p:nvSpPr>
          <p:cNvPr id="7" name="TextBox 6"/>
          <p:cNvSpPr txBox="1"/>
          <p:nvPr/>
        </p:nvSpPr>
        <p:spPr>
          <a:xfrm>
            <a:off x="12205454" y="5015030"/>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sp>
        <p:nvSpPr>
          <p:cNvPr id="8" name="Rectangle 7"/>
          <p:cNvSpPr/>
          <p:nvPr/>
        </p:nvSpPr>
        <p:spPr>
          <a:xfrm>
            <a:off x="6379945" y="2343240"/>
            <a:ext cx="5136666" cy="4054956"/>
          </a:xfrm>
          <a:prstGeom prst="rect">
            <a:avLst/>
          </a:prstGeom>
        </p:spPr>
        <p:txBody>
          <a:bodyPr wrap="square">
            <a:spAutoFit/>
          </a:bodyPr>
          <a:lstStyle/>
          <a:p>
            <a:pPr>
              <a:spcAft>
                <a:spcPts val="1500"/>
              </a:spcAft>
            </a:pPr>
            <a:r>
              <a:rPr lang="en-GB" sz="2000" dirty="0">
                <a:solidFill>
                  <a:schemeClr val="accent4"/>
                </a:solidFill>
                <a:latin typeface="Arial" panose="020B0604020202020204" pitchFamily="34" charset="0"/>
                <a:cs typeface="Arial" panose="020B0604020202020204" pitchFamily="34" charset="0"/>
              </a:rPr>
              <a:t>Innovation is the process of creating ideas for new products, systems and services. </a:t>
            </a:r>
          </a:p>
          <a:p>
            <a:pPr>
              <a:spcAft>
                <a:spcPts val="600"/>
              </a:spcAft>
            </a:pPr>
            <a:r>
              <a:rPr lang="en-GB" sz="2000" b="1" dirty="0">
                <a:solidFill>
                  <a:schemeClr val="accent4"/>
                </a:solidFill>
                <a:latin typeface="Arial" panose="020B0604020202020204" pitchFamily="34" charset="0"/>
                <a:cs typeface="Arial" panose="020B0604020202020204" pitchFamily="34" charset="0"/>
              </a:rPr>
              <a:t>HS2 has the following areas of focus:</a:t>
            </a:r>
          </a:p>
          <a:p>
            <a:pPr marL="342900" indent="-342900">
              <a:spcAft>
                <a:spcPts val="6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Environment</a:t>
            </a:r>
          </a:p>
          <a:p>
            <a:pPr marL="342900" indent="-342900">
              <a:spcAft>
                <a:spcPts val="6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Construction and Design</a:t>
            </a:r>
          </a:p>
          <a:p>
            <a:pPr marL="342900" indent="-342900">
              <a:spcAft>
                <a:spcPts val="6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Customer Experience</a:t>
            </a:r>
          </a:p>
          <a:p>
            <a:pPr marL="342900" indent="-342900">
              <a:spcAft>
                <a:spcPts val="15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Process</a:t>
            </a:r>
          </a:p>
          <a:p>
            <a:pPr>
              <a:spcAft>
                <a:spcPts val="1500"/>
              </a:spcAft>
            </a:pPr>
            <a:r>
              <a:rPr lang="en-GB" sz="2000" dirty="0">
                <a:solidFill>
                  <a:schemeClr val="accent4"/>
                </a:solidFill>
                <a:latin typeface="Arial" panose="020B0604020202020204" pitchFamily="34" charset="0"/>
                <a:cs typeface="Arial" panose="020B0604020202020204" pitchFamily="34" charset="0"/>
              </a:rPr>
              <a:t>Today you will be innovating to improve </a:t>
            </a:r>
            <a:r>
              <a:rPr lang="en-GB" sz="2000" b="1" dirty="0">
                <a:solidFill>
                  <a:schemeClr val="accent4"/>
                </a:solidFill>
                <a:latin typeface="Arial" panose="020B0604020202020204" pitchFamily="34" charset="0"/>
                <a:cs typeface="Arial" panose="020B0604020202020204" pitchFamily="34" charset="0"/>
              </a:rPr>
              <a:t>customer experience</a:t>
            </a:r>
            <a:r>
              <a:rPr lang="en-GB" sz="2000" dirty="0">
                <a:solidFill>
                  <a:schemeClr val="accent4"/>
                </a:solidFill>
                <a:latin typeface="Arial" panose="020B0604020202020204" pitchFamily="34" charset="0"/>
                <a:cs typeface="Arial" panose="020B0604020202020204" pitchFamily="34" charset="0"/>
              </a:rPr>
              <a:t>.</a:t>
            </a:r>
            <a:endParaRPr lang="en-GB" sz="2000" b="1" dirty="0">
              <a:solidFill>
                <a:schemeClr val="accent4"/>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3032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4307870" cy="3611245"/>
          </a:xfrm>
          <a:prstGeom prst="rect">
            <a:avLst/>
          </a:prstGeom>
        </p:spPr>
        <p:txBody>
          <a:bodyPr wrap="square" lIns="0" tIns="0" rIns="0">
            <a:spAutoFit/>
          </a:bodyPr>
          <a:lstStyle/>
          <a:p>
            <a:pPr>
              <a:spcAft>
                <a:spcPts val="2000"/>
              </a:spcAft>
            </a:pPr>
            <a:r>
              <a:rPr lang="en-US" sz="3000" b="1" dirty="0">
                <a:solidFill>
                  <a:srgbClr val="0A4C86"/>
                </a:solidFill>
                <a:latin typeface="Arial" panose="020B0604020202020204" pitchFamily="34" charset="0"/>
                <a:ea typeface="Open Sans" panose="020B0606030504020204" pitchFamily="34" charset="0"/>
                <a:cs typeface="Arial" panose="020B0604020202020204" pitchFamily="34" charset="0"/>
              </a:rPr>
              <a:t>Your challenge</a:t>
            </a:r>
            <a:endParaRPr lang="en-GB" sz="2000" b="1" dirty="0">
              <a:solidFill>
                <a:srgbClr val="0A4C86"/>
              </a:solidFill>
              <a:latin typeface="Arial" panose="020B0604020202020204" pitchFamily="34" charset="0"/>
              <a:cs typeface="Arial" panose="020B0604020202020204" pitchFamily="34" charset="0"/>
            </a:endParaRPr>
          </a:p>
          <a:p>
            <a:pPr>
              <a:spcAft>
                <a:spcPts val="1500"/>
              </a:spcAft>
            </a:pPr>
            <a:r>
              <a:rPr lang="en-GB" sz="2000" dirty="0">
                <a:solidFill>
                  <a:schemeClr val="accent4"/>
                </a:solidFill>
                <a:latin typeface="Arial" panose="020B0604020202020204" pitchFamily="34" charset="0"/>
                <a:cs typeface="Arial" panose="020B0604020202020204" pitchFamily="34" charset="0"/>
              </a:rPr>
              <a:t>In today’s workshop you will innovate a new product to be used when travelling by train. </a:t>
            </a:r>
          </a:p>
          <a:p>
            <a:pPr>
              <a:spcAft>
                <a:spcPts val="1500"/>
              </a:spcAft>
            </a:pPr>
            <a:r>
              <a:rPr lang="en-GB" sz="2000" dirty="0">
                <a:solidFill>
                  <a:schemeClr val="accent4"/>
                </a:solidFill>
                <a:latin typeface="Arial" panose="020B0604020202020204" pitchFamily="34" charset="0"/>
                <a:cs typeface="Arial" panose="020B0604020202020204" pitchFamily="34" charset="0"/>
              </a:rPr>
              <a:t>You will design, model and present your idea to investors. Each product will have the possibility of winning £100,000 worth of investment.</a:t>
            </a:r>
          </a:p>
          <a:p>
            <a:pPr marL="34290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17801" t="1846" r="19605"/>
          <a:stretch/>
        </p:blipFill>
        <p:spPr>
          <a:xfrm>
            <a:off x="6096000" y="2264399"/>
            <a:ext cx="5638800" cy="4136401"/>
          </a:xfrm>
          <a:prstGeom prst="rect">
            <a:avLst/>
          </a:prstGeom>
        </p:spPr>
      </p:pic>
      <p:sp>
        <p:nvSpPr>
          <p:cNvPr id="3" name="TextBox 2"/>
          <p:cNvSpPr txBox="1"/>
          <p:nvPr/>
        </p:nvSpPr>
        <p:spPr>
          <a:xfrm>
            <a:off x="4176117" y="4713698"/>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6703200" cy="3849772"/>
          </a:xfrm>
          <a:prstGeom prst="rect">
            <a:avLst/>
          </a:prstGeom>
        </p:spPr>
        <p:txBody>
          <a:bodyPr wrap="square" lIns="0" tIns="0" rIns="0" bIns="0">
            <a:spAutoFit/>
          </a:bodyPr>
          <a:lstStyle/>
          <a:p>
            <a:pPr>
              <a:spcAft>
                <a:spcPts val="2000"/>
              </a:spcAft>
            </a:pPr>
            <a:r>
              <a:rPr lang="en-US" sz="3000" b="1" dirty="0">
                <a:solidFill>
                  <a:srgbClr val="0A4C86"/>
                </a:solidFill>
                <a:ea typeface="Open Sans" panose="020B0606030504020204" pitchFamily="34" charset="0"/>
                <a:cs typeface="Open Sans" panose="020B0606030504020204" pitchFamily="34" charset="0"/>
              </a:rPr>
              <a:t>CREST Discovery </a:t>
            </a:r>
            <a:r>
              <a:rPr lang="en-GB" sz="3000" b="1" dirty="0">
                <a:solidFill>
                  <a:srgbClr val="0A4C86"/>
                </a:solidFill>
                <a:ea typeface="Open Sans" panose="020B0606030504020204" pitchFamily="34" charset="0"/>
                <a:cs typeface="Open Sans" panose="020B0606030504020204" pitchFamily="34" charset="0"/>
              </a:rPr>
              <a:t>Passport</a:t>
            </a:r>
            <a:endParaRPr lang="en-GB" sz="2000" b="1" dirty="0">
              <a:solidFill>
                <a:srgbClr val="0A4C86"/>
              </a:solidFill>
              <a:latin typeface="Arial" panose="020B0604020202020204" pitchFamily="34" charset="0"/>
              <a:cs typeface="Arial" panose="020B0604020202020204" pitchFamily="34" charset="0"/>
              <a:sym typeface="Arial"/>
            </a:endParaRPr>
          </a:p>
          <a:p>
            <a:pPr>
              <a:spcAft>
                <a:spcPts val="1500"/>
              </a:spcAft>
            </a:pPr>
            <a:r>
              <a:rPr lang="en-GB" sz="2000" dirty="0">
                <a:solidFill>
                  <a:schemeClr val="accent4"/>
                </a:solidFill>
                <a:latin typeface="Arial" panose="020B0604020202020204" pitchFamily="34" charset="0"/>
                <a:cs typeface="Arial" panose="020B0604020202020204" pitchFamily="34" charset="0"/>
                <a:sym typeface="Arial"/>
              </a:rPr>
              <a:t>Fill out your </a:t>
            </a:r>
            <a:r>
              <a:rPr lang="en-GB" sz="2000" b="1" dirty="0">
                <a:solidFill>
                  <a:schemeClr val="accent4"/>
                </a:solidFill>
                <a:latin typeface="Arial" panose="020B0604020202020204" pitchFamily="34" charset="0"/>
                <a:cs typeface="Arial" panose="020B0604020202020204" pitchFamily="34" charset="0"/>
                <a:sym typeface="Arial"/>
              </a:rPr>
              <a:t>CREST Discovery Passport </a:t>
            </a:r>
            <a:r>
              <a:rPr lang="en-GB" sz="2000" dirty="0">
                <a:solidFill>
                  <a:schemeClr val="accent4"/>
                </a:solidFill>
                <a:latin typeface="Arial" panose="020B0604020202020204" pitchFamily="34" charset="0"/>
                <a:cs typeface="Arial" panose="020B0604020202020204" pitchFamily="34" charset="0"/>
                <a:sym typeface="Arial"/>
              </a:rPr>
              <a:t>throughout the day to show your learning and earn your CREST Award. </a:t>
            </a:r>
          </a:p>
          <a:p>
            <a:pPr>
              <a:spcAft>
                <a:spcPts val="1500"/>
              </a:spcAft>
            </a:pPr>
            <a:r>
              <a:rPr lang="en-GB" sz="2000" dirty="0">
                <a:solidFill>
                  <a:schemeClr val="accent4"/>
                </a:solidFill>
                <a:latin typeface="Arial" panose="020B0604020202020204" pitchFamily="34" charset="0"/>
                <a:cs typeface="Arial" panose="020B0604020202020204" pitchFamily="34" charset="0"/>
                <a:sym typeface="Arial"/>
              </a:rPr>
              <a:t>Write your name, school, and challenge on the front, then read through the questions.</a:t>
            </a:r>
          </a:p>
          <a:p>
            <a:pPr>
              <a:spcAft>
                <a:spcPts val="1500"/>
              </a:spcAft>
            </a:pPr>
            <a:r>
              <a:rPr lang="en-GB" sz="2000" b="1" dirty="0">
                <a:solidFill>
                  <a:srgbClr val="994392"/>
                </a:solidFill>
                <a:latin typeface="Arial" panose="020B0604020202020204" pitchFamily="34" charset="0"/>
                <a:cs typeface="Arial" panose="020B0604020202020204" pitchFamily="34" charset="0"/>
                <a:sym typeface="Arial"/>
              </a:rPr>
              <a:t>Your challenge today is ‘Innovating the Future’. </a:t>
            </a: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81880F33-6C16-C34D-870B-29B2871EB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059" y="1998697"/>
            <a:ext cx="3041375" cy="4731028"/>
          </a:xfrm>
          <a:prstGeom prst="rect">
            <a:avLst/>
          </a:prstGeom>
        </p:spPr>
      </p:pic>
    </p:spTree>
    <p:extLst>
      <p:ext uri="{BB962C8B-B14F-4D97-AF65-F5344CB8AC3E}">
        <p14:creationId xmlns:p14="http://schemas.microsoft.com/office/powerpoint/2010/main" val="31300102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10417866" cy="4657685"/>
          </a:xfrm>
          <a:prstGeom prst="rect">
            <a:avLst/>
          </a:prstGeom>
        </p:spPr>
        <p:txBody>
          <a:bodyPr wrap="square" lIns="0" tIns="0" rIns="0" bIns="0">
            <a:spAutoFit/>
          </a:bodyPr>
          <a:lstStyle/>
          <a:p>
            <a:pPr>
              <a:spcAft>
                <a:spcPts val="2000"/>
              </a:spcAft>
            </a:pPr>
            <a:r>
              <a:rPr lang="en-US" sz="3000" b="1" dirty="0">
                <a:solidFill>
                  <a:srgbClr val="0A4C86"/>
                </a:solidFill>
                <a:ea typeface="Open Sans" panose="020B0606030504020204" pitchFamily="34" charset="0"/>
                <a:cs typeface="Open Sans" panose="020B0606030504020204" pitchFamily="34" charset="0"/>
              </a:rPr>
              <a:t>Timetable</a:t>
            </a:r>
            <a:endParaRPr lang="en-GB" sz="3000" dirty="0">
              <a:solidFill>
                <a:srgbClr val="0A4C86"/>
              </a:solidFill>
              <a:latin typeface="Arial" panose="020B0604020202020204" pitchFamily="34" charset="0"/>
              <a:cs typeface="Arial" panose="020B0604020202020204" pitchFamily="34" charset="0"/>
              <a:sym typeface="Arial"/>
            </a:endParaRPr>
          </a:p>
          <a:p>
            <a:pPr marL="457200" indent="-457200">
              <a:spcAft>
                <a:spcPts val="600"/>
              </a:spcAft>
              <a:buClr>
                <a:srgbClr val="A469A5"/>
              </a:buClr>
              <a:buFont typeface="+mj-lt"/>
              <a:buAutoNum type="arabicPeriod"/>
            </a:pPr>
            <a:r>
              <a:rPr lang="en-GB" sz="2000" dirty="0">
                <a:solidFill>
                  <a:schemeClr val="accent4"/>
                </a:solidFill>
                <a:latin typeface="Arial" panose="020B0604020202020204" pitchFamily="34" charset="0"/>
                <a:cs typeface="Arial" panose="020B0604020202020204" pitchFamily="34" charset="0"/>
                <a:sym typeface="Arial"/>
              </a:rPr>
              <a:t>Introduction to Innovating the Future</a:t>
            </a:r>
          </a:p>
          <a:p>
            <a:pPr marL="457200" indent="-457200">
              <a:spcAft>
                <a:spcPts val="600"/>
              </a:spcAft>
              <a:buClr>
                <a:srgbClr val="A469A5"/>
              </a:buClr>
              <a:buFont typeface="+mj-lt"/>
              <a:buAutoNum type="arabicPeriod"/>
            </a:pPr>
            <a:r>
              <a:rPr lang="en-GB" sz="2000" dirty="0">
                <a:solidFill>
                  <a:schemeClr val="accent4"/>
                </a:solidFill>
                <a:latin typeface="Arial" panose="020B0604020202020204" pitchFamily="34" charset="0"/>
                <a:cs typeface="Arial" panose="020B0604020202020204" pitchFamily="34" charset="0"/>
                <a:sym typeface="Arial"/>
              </a:rPr>
              <a:t>Introduction to the Challenge</a:t>
            </a:r>
          </a:p>
          <a:p>
            <a:pPr marL="457200" indent="-457200">
              <a:spcAft>
                <a:spcPts val="600"/>
              </a:spcAft>
              <a:buClr>
                <a:srgbClr val="A469A5"/>
              </a:buClr>
              <a:buFont typeface="+mj-lt"/>
              <a:buAutoNum type="arabicPeriod"/>
            </a:pPr>
            <a:r>
              <a:rPr lang="en-GB" sz="2000" dirty="0">
                <a:solidFill>
                  <a:schemeClr val="accent4"/>
                </a:solidFill>
                <a:latin typeface="Arial" panose="020B0604020202020204" pitchFamily="34" charset="0"/>
                <a:cs typeface="Arial" panose="020B0604020202020204" pitchFamily="34" charset="0"/>
                <a:sym typeface="Arial"/>
              </a:rPr>
              <a:t>Setting the Scene</a:t>
            </a:r>
          </a:p>
          <a:p>
            <a:pPr marL="457200" indent="-457200">
              <a:spcAft>
                <a:spcPts val="600"/>
              </a:spcAft>
              <a:buClr>
                <a:srgbClr val="A469A5"/>
              </a:buClr>
              <a:buFont typeface="+mj-lt"/>
              <a:buAutoNum type="arabicPeriod"/>
            </a:pPr>
            <a:r>
              <a:rPr lang="en-GB" sz="2000" dirty="0">
                <a:solidFill>
                  <a:schemeClr val="accent4"/>
                </a:solidFill>
                <a:latin typeface="Arial" panose="020B0604020202020204" pitchFamily="34" charset="0"/>
                <a:cs typeface="Arial" panose="020B0604020202020204" pitchFamily="34" charset="0"/>
                <a:sym typeface="Arial"/>
              </a:rPr>
              <a:t>Ideation and Design Development</a:t>
            </a:r>
          </a:p>
          <a:p>
            <a:pPr marL="457200" indent="-457200">
              <a:spcAft>
                <a:spcPts val="600"/>
              </a:spcAft>
              <a:buClr>
                <a:srgbClr val="A469A5"/>
              </a:buClr>
              <a:buFont typeface="+mj-lt"/>
              <a:buAutoNum type="arabicPeriod"/>
            </a:pPr>
            <a:r>
              <a:rPr lang="en-GB" sz="2000" dirty="0">
                <a:solidFill>
                  <a:schemeClr val="accent4"/>
                </a:solidFill>
                <a:latin typeface="Arial" panose="020B0604020202020204" pitchFamily="34" charset="0"/>
                <a:cs typeface="Arial" panose="020B0604020202020204" pitchFamily="34" charset="0"/>
                <a:sym typeface="Arial"/>
              </a:rPr>
              <a:t>Preparing to Present</a:t>
            </a:r>
          </a:p>
          <a:p>
            <a:pPr marL="457200" indent="-457200">
              <a:spcAft>
                <a:spcPts val="600"/>
              </a:spcAft>
              <a:buClr>
                <a:srgbClr val="A469A5"/>
              </a:buClr>
              <a:buFont typeface="+mj-lt"/>
              <a:buAutoNum type="arabicPeriod"/>
            </a:pPr>
            <a:r>
              <a:rPr lang="en-GB" sz="2000" dirty="0">
                <a:solidFill>
                  <a:schemeClr val="accent4"/>
                </a:solidFill>
                <a:latin typeface="Arial" panose="020B0604020202020204" pitchFamily="34" charset="0"/>
                <a:cs typeface="Arial" panose="020B0604020202020204" pitchFamily="34" charset="0"/>
                <a:sym typeface="Arial"/>
              </a:rPr>
              <a:t>Presentations</a:t>
            </a:r>
          </a:p>
          <a:p>
            <a:pPr marL="457200" indent="-457200">
              <a:buFont typeface="+mj-lt"/>
              <a:buAutoNum type="arabicPeriod"/>
            </a:pPr>
            <a:endParaRPr lang="en-GB" sz="2000" dirty="0">
              <a:solidFill>
                <a:schemeClr val="accent4"/>
              </a:solidFill>
              <a:latin typeface="Arial" panose="020B0604020202020204" pitchFamily="34" charset="0"/>
              <a:cs typeface="Arial" panose="020B0604020202020204" pitchFamily="34" charset="0"/>
              <a:sym typeface="Arial"/>
            </a:endParaRPr>
          </a:p>
          <a:p>
            <a:pPr marL="457200" indent="-457200">
              <a:buFont typeface="+mj-lt"/>
              <a:buAutoNum type="arabicPeriod"/>
            </a:pPr>
            <a:endParaRPr lang="en-GB" sz="2000" dirty="0">
              <a:solidFill>
                <a:schemeClr val="accent4"/>
              </a:solidFill>
              <a:latin typeface="Arial" panose="020B0604020202020204" pitchFamily="34" charset="0"/>
              <a:cs typeface="Arial" panose="020B0604020202020204" pitchFamily="34" charset="0"/>
              <a:sym typeface="Arial"/>
            </a:endParaRP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6" name="Picture 5" descr="A group of people standing in front of a building&#10;&#10;Description automatically generated">
            <a:extLst>
              <a:ext uri="{FF2B5EF4-FFF2-40B4-BE49-F238E27FC236}">
                <a16:creationId xmlns:a16="http://schemas.microsoft.com/office/drawing/2014/main" id="{F998F1BB-A919-504B-8DA3-D2A938101782}"/>
              </a:ext>
            </a:extLst>
          </p:cNvPr>
          <p:cNvPicPr>
            <a:picLocks noChangeAspect="1"/>
          </p:cNvPicPr>
          <p:nvPr/>
        </p:nvPicPr>
        <p:blipFill rotWithShape="1">
          <a:blip r:embed="rId3">
            <a:extLst>
              <a:ext uri="{28A0092B-C50C-407E-A947-70E740481C1C}">
                <a14:useLocalDpi xmlns:a14="http://schemas.microsoft.com/office/drawing/2010/main" val="0"/>
              </a:ext>
            </a:extLst>
          </a:blip>
          <a:srcRect l="11715" t="28864" r="37658" b="5071"/>
          <a:stretch/>
        </p:blipFill>
        <p:spPr>
          <a:xfrm>
            <a:off x="6096000" y="2264400"/>
            <a:ext cx="5638800" cy="4136400"/>
          </a:xfrm>
          <a:prstGeom prst="rect">
            <a:avLst/>
          </a:prstGeom>
        </p:spPr>
      </p:pic>
    </p:spTree>
    <p:extLst>
      <p:ext uri="{BB962C8B-B14F-4D97-AF65-F5344CB8AC3E}">
        <p14:creationId xmlns:p14="http://schemas.microsoft.com/office/powerpoint/2010/main" val="10845480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3200" y="2264400"/>
            <a:ext cx="10943452" cy="5003934"/>
          </a:xfrm>
          <a:prstGeom prst="rect">
            <a:avLst/>
          </a:prstGeom>
        </p:spPr>
        <p:txBody>
          <a:bodyPr wrap="square" lIns="0" tIns="0" rIns="0" bIns="0">
            <a:spAutoFit/>
          </a:bodyPr>
          <a:lstStyle/>
          <a:p>
            <a:pPr>
              <a:spcAft>
                <a:spcPts val="2000"/>
              </a:spcAft>
            </a:pPr>
            <a:r>
              <a:rPr lang="en-US" sz="3000" b="1" dirty="0">
                <a:solidFill>
                  <a:srgbClr val="0A4C86"/>
                </a:solidFill>
                <a:ea typeface="Open Sans" panose="020B0606030504020204" pitchFamily="34" charset="0"/>
                <a:cs typeface="Open Sans" panose="020B0606030504020204" pitchFamily="34" charset="0"/>
              </a:rPr>
              <a:t>The Brief</a:t>
            </a:r>
            <a:endParaRPr lang="en-GB" sz="2000" dirty="0">
              <a:solidFill>
                <a:srgbClr val="0A4C86"/>
              </a:solidFill>
              <a:latin typeface="Arial" panose="020B0604020202020204" pitchFamily="34" charset="0"/>
              <a:cs typeface="Arial" panose="020B0604020202020204" pitchFamily="34" charset="0"/>
            </a:endParaRPr>
          </a:p>
          <a:p>
            <a:pPr>
              <a:spcAft>
                <a:spcPts val="1200"/>
              </a:spcAft>
            </a:pPr>
            <a:r>
              <a:rPr lang="en-GB" sz="2000" dirty="0">
                <a:solidFill>
                  <a:schemeClr val="accent4"/>
                </a:solidFill>
                <a:latin typeface="Arial" panose="020B0604020202020204" pitchFamily="34" charset="0"/>
                <a:cs typeface="Arial" panose="020B0604020202020204" pitchFamily="34" charset="0"/>
              </a:rPr>
              <a:t>In today’s workshop you will create a new product to be used when travelling by train. </a:t>
            </a:r>
            <a:br>
              <a:rPr lang="en-GB" sz="2000" dirty="0">
                <a:solidFill>
                  <a:schemeClr val="accent4"/>
                </a:solidFill>
                <a:latin typeface="Arial" panose="020B0604020202020204" pitchFamily="34" charset="0"/>
                <a:cs typeface="Arial" panose="020B0604020202020204" pitchFamily="34" charset="0"/>
              </a:rPr>
            </a:br>
            <a:r>
              <a:rPr lang="en-GB" sz="2000" dirty="0">
                <a:solidFill>
                  <a:schemeClr val="accent4"/>
                </a:solidFill>
                <a:latin typeface="Arial" panose="020B0604020202020204" pitchFamily="34" charset="0"/>
                <a:cs typeface="Arial" panose="020B0604020202020204" pitchFamily="34" charset="0"/>
              </a:rPr>
              <a:t>You will design, model and present your idea. </a:t>
            </a:r>
          </a:p>
          <a:p>
            <a:pPr>
              <a:spcAft>
                <a:spcPts val="600"/>
              </a:spcAft>
            </a:pPr>
            <a:r>
              <a:rPr lang="en-GB" sz="2000" b="1" dirty="0">
                <a:solidFill>
                  <a:schemeClr val="accent4"/>
                </a:solidFill>
                <a:latin typeface="Arial" panose="020B0604020202020204" pitchFamily="34" charset="0"/>
                <a:cs typeface="Arial" panose="020B0604020202020204" pitchFamily="34" charset="0"/>
              </a:rPr>
              <a:t>Your product must:</a:t>
            </a:r>
          </a:p>
          <a:p>
            <a:pPr marL="342900" indent="-342900">
              <a:spcAft>
                <a:spcPts val="4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Solve a problem;</a:t>
            </a:r>
          </a:p>
          <a:p>
            <a:pPr marL="342900" indent="-342900">
              <a:spcAft>
                <a:spcPts val="4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Be used by train customers or staff;</a:t>
            </a:r>
          </a:p>
          <a:p>
            <a:pPr marL="342900" indent="-342900">
              <a:spcAft>
                <a:spcPts val="12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Improve the customer experience of travelling by train.</a:t>
            </a:r>
          </a:p>
          <a:p>
            <a:pPr>
              <a:spcAft>
                <a:spcPts val="1200"/>
              </a:spcAft>
            </a:pPr>
            <a:r>
              <a:rPr lang="en-GB" sz="2000" dirty="0">
                <a:solidFill>
                  <a:schemeClr val="accent4"/>
                </a:solidFill>
                <a:latin typeface="Arial" panose="020B0604020202020204" pitchFamily="34" charset="0"/>
                <a:cs typeface="Arial" panose="020B0604020202020204" pitchFamily="34" charset="0"/>
              </a:rPr>
              <a:t>It can be a physical product used in real life or a digital product such as an app or website. </a:t>
            </a:r>
          </a:p>
          <a:p>
            <a:pPr>
              <a:spcAft>
                <a:spcPts val="1200"/>
              </a:spcAft>
            </a:pPr>
            <a:r>
              <a:rPr lang="en-GB" sz="2000" dirty="0">
                <a:solidFill>
                  <a:schemeClr val="accent4"/>
                </a:solidFill>
                <a:latin typeface="Arial" panose="020B0604020202020204" pitchFamily="34" charset="0"/>
                <a:cs typeface="Arial" panose="020B0604020202020204" pitchFamily="34" charset="0"/>
              </a:rPr>
              <a:t>To complete the challenge you will use the essential skills of </a:t>
            </a:r>
            <a:r>
              <a:rPr lang="en-GB" sz="2000" b="1" dirty="0">
                <a:solidFill>
                  <a:schemeClr val="accent4"/>
                </a:solidFill>
                <a:latin typeface="Arial" panose="020B0604020202020204" pitchFamily="34" charset="0"/>
                <a:cs typeface="Arial" panose="020B0604020202020204" pitchFamily="34" charset="0"/>
              </a:rPr>
              <a:t>teamwork</a:t>
            </a:r>
            <a:r>
              <a:rPr lang="en-GB" sz="2000" dirty="0">
                <a:solidFill>
                  <a:schemeClr val="accent4"/>
                </a:solidFill>
                <a:latin typeface="Arial" panose="020B0604020202020204" pitchFamily="34" charset="0"/>
                <a:cs typeface="Arial" panose="020B0604020202020204" pitchFamily="34" charset="0"/>
              </a:rPr>
              <a:t>,</a:t>
            </a:r>
            <a:r>
              <a:rPr lang="en-GB" sz="2000" b="1" dirty="0">
                <a:solidFill>
                  <a:schemeClr val="accent4"/>
                </a:solidFill>
                <a:latin typeface="Arial" panose="020B0604020202020204" pitchFamily="34" charset="0"/>
                <a:cs typeface="Arial" panose="020B0604020202020204" pitchFamily="34" charset="0"/>
              </a:rPr>
              <a:t> creativity </a:t>
            </a:r>
            <a:br>
              <a:rPr lang="en-GB" sz="2000" b="1" dirty="0">
                <a:solidFill>
                  <a:schemeClr val="accent4"/>
                </a:solidFill>
                <a:latin typeface="Arial" panose="020B0604020202020204" pitchFamily="34" charset="0"/>
                <a:cs typeface="Arial" panose="020B0604020202020204" pitchFamily="34" charset="0"/>
              </a:rPr>
            </a:br>
            <a:r>
              <a:rPr lang="en-GB" sz="2000" dirty="0">
                <a:solidFill>
                  <a:schemeClr val="accent4"/>
                </a:solidFill>
                <a:latin typeface="Arial" panose="020B0604020202020204" pitchFamily="34" charset="0"/>
                <a:cs typeface="Arial" panose="020B0604020202020204" pitchFamily="34" charset="0"/>
              </a:rPr>
              <a:t>and </a:t>
            </a:r>
            <a:r>
              <a:rPr lang="en-GB" sz="2000" b="1" dirty="0">
                <a:solidFill>
                  <a:schemeClr val="accent4"/>
                </a:solidFill>
                <a:latin typeface="Arial" panose="020B0604020202020204" pitchFamily="34" charset="0"/>
                <a:cs typeface="Arial" panose="020B0604020202020204" pitchFamily="34" charset="0"/>
              </a:rPr>
              <a:t>speaking</a:t>
            </a:r>
            <a:r>
              <a:rPr lang="en-GB" sz="2000" dirty="0">
                <a:solidFill>
                  <a:schemeClr val="accent4"/>
                </a:solidFill>
                <a:latin typeface="Arial" panose="020B0604020202020204" pitchFamily="34" charset="0"/>
                <a:cs typeface="Arial" panose="020B0604020202020204" pitchFamily="34" charset="0"/>
              </a:rPr>
              <a:t>. </a:t>
            </a:r>
          </a:p>
          <a:p>
            <a:endParaRPr lang="en-GB"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3543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1" y="2264400"/>
            <a:ext cx="6315574" cy="4257576"/>
          </a:xfrm>
          <a:prstGeom prst="rect">
            <a:avLst/>
          </a:prstGeom>
        </p:spPr>
        <p:txBody>
          <a:bodyPr wrap="square" lIns="0" tIns="0" rIns="0" bIns="0">
            <a:spAutoFit/>
          </a:bodyPr>
          <a:lstStyle/>
          <a:p>
            <a:pPr>
              <a:spcAft>
                <a:spcPts val="2000"/>
              </a:spcAft>
            </a:pPr>
            <a:r>
              <a:rPr lang="en-US" sz="3000" b="1" dirty="0">
                <a:solidFill>
                  <a:srgbClr val="0A4C86"/>
                </a:solidFill>
                <a:ea typeface="Open Sans" panose="020B0606030504020204" pitchFamily="34" charset="0"/>
                <a:cs typeface="Open Sans" panose="020B0606030504020204" pitchFamily="34" charset="0"/>
              </a:rPr>
              <a:t>Workshop 1: Setting the Scene</a:t>
            </a:r>
            <a:endParaRPr lang="en-GB" sz="2000" dirty="0">
              <a:solidFill>
                <a:srgbClr val="0A4C86"/>
              </a:solidFill>
              <a:latin typeface="Arial" panose="020B0604020202020204" pitchFamily="34" charset="0"/>
              <a:cs typeface="Arial" panose="020B0604020202020204" pitchFamily="34" charset="0"/>
            </a:endParaRPr>
          </a:p>
          <a:p>
            <a:pPr>
              <a:spcAft>
                <a:spcPts val="1500"/>
              </a:spcAft>
            </a:pPr>
            <a:r>
              <a:rPr lang="en-GB" sz="2000" dirty="0">
                <a:solidFill>
                  <a:schemeClr val="accent4"/>
                </a:solidFill>
                <a:latin typeface="Arial" panose="020B0604020202020204" pitchFamily="34" charset="0"/>
                <a:cs typeface="Arial" panose="020B0604020202020204" pitchFamily="34" charset="0"/>
              </a:rPr>
              <a:t>To create a successful product we need to think about the other items that people carry with them when travelling. </a:t>
            </a:r>
          </a:p>
          <a:p>
            <a:pPr>
              <a:spcAft>
                <a:spcPts val="600"/>
              </a:spcAft>
            </a:pPr>
            <a:r>
              <a:rPr lang="en-GB" sz="2000" b="1" dirty="0">
                <a:solidFill>
                  <a:srgbClr val="994392"/>
                </a:solidFill>
                <a:latin typeface="Arial" panose="020B0604020202020204" pitchFamily="34" charset="0"/>
                <a:cs typeface="Arial" panose="020B0604020202020204" pitchFamily="34" charset="0"/>
              </a:rPr>
              <a:t>Complete Challenge 1: Packing for a Long Journey.</a:t>
            </a:r>
          </a:p>
          <a:p>
            <a:pPr>
              <a:spcAft>
                <a:spcPts val="1500"/>
              </a:spcAft>
            </a:pPr>
            <a:r>
              <a:rPr lang="en-GB" sz="2000" dirty="0">
                <a:solidFill>
                  <a:schemeClr val="accent4"/>
                </a:solidFill>
                <a:latin typeface="Arial" panose="020B0604020202020204" pitchFamily="34" charset="0"/>
                <a:cs typeface="Arial" panose="020B0604020202020204" pitchFamily="34" charset="0"/>
              </a:rPr>
              <a:t>What would you pack for a long train journey? Imagine that you are travelling across the country by train. </a:t>
            </a:r>
          </a:p>
          <a:p>
            <a:pPr>
              <a:spcAft>
                <a:spcPts val="1500"/>
              </a:spcAft>
            </a:pPr>
            <a:r>
              <a:rPr lang="en-GB" sz="2000" dirty="0">
                <a:solidFill>
                  <a:schemeClr val="accent4"/>
                </a:solidFill>
                <a:latin typeface="Arial" panose="020B0604020202020204" pitchFamily="34" charset="0"/>
                <a:cs typeface="Arial" panose="020B0604020202020204" pitchFamily="34" charset="0"/>
              </a:rPr>
              <a:t>In your student pack, list the items that you would bring with you and explain why you might need them.</a:t>
            </a:r>
          </a:p>
          <a:p>
            <a:endParaRPr lang="en-GB" sz="2000" dirty="0">
              <a:solidFill>
                <a:schemeClr val="accent4"/>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4B7F647-0728-8448-85A5-9290CDF4A756}"/>
              </a:ext>
            </a:extLst>
          </p:cNvPr>
          <p:cNvPicPr>
            <a:picLocks noChangeAspect="1"/>
          </p:cNvPicPr>
          <p:nvPr/>
        </p:nvPicPr>
        <p:blipFill rotWithShape="1">
          <a:blip r:embed="rId3">
            <a:extLst>
              <a:ext uri="{28A0092B-C50C-407E-A947-70E740481C1C}">
                <a14:useLocalDpi xmlns:a14="http://schemas.microsoft.com/office/drawing/2010/main" val="0"/>
              </a:ext>
            </a:extLst>
          </a:blip>
          <a:srcRect l="42081" t="4359" r="8407" b="15001"/>
          <a:stretch/>
        </p:blipFill>
        <p:spPr>
          <a:xfrm>
            <a:off x="7861852" y="2203340"/>
            <a:ext cx="3872948" cy="4197459"/>
          </a:xfrm>
          <a:prstGeom prst="rect">
            <a:avLst/>
          </a:prstGeom>
        </p:spPr>
      </p:pic>
    </p:spTree>
    <p:extLst>
      <p:ext uri="{BB962C8B-B14F-4D97-AF65-F5344CB8AC3E}">
        <p14:creationId xmlns:p14="http://schemas.microsoft.com/office/powerpoint/2010/main" val="18204596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6096913" cy="5611793"/>
          </a:xfrm>
          <a:prstGeom prst="rect">
            <a:avLst/>
          </a:prstGeom>
        </p:spPr>
        <p:txBody>
          <a:bodyPr wrap="square" lIns="0" tIns="0" rIns="0" bIns="0">
            <a:spAutoFit/>
          </a:bodyPr>
          <a:lstStyle/>
          <a:p>
            <a:pPr>
              <a:spcAft>
                <a:spcPts val="2000"/>
              </a:spcAft>
            </a:pPr>
            <a:r>
              <a:rPr lang="en-US" sz="3000" b="1" dirty="0">
                <a:solidFill>
                  <a:srgbClr val="0A4C86"/>
                </a:solidFill>
                <a:latin typeface="Arial" panose="020B0604020202020204" pitchFamily="34" charset="0"/>
                <a:ea typeface="Open Sans" panose="020B0606030504020204" pitchFamily="34" charset="0"/>
                <a:cs typeface="Arial" panose="020B0604020202020204" pitchFamily="34" charset="0"/>
              </a:rPr>
              <a:t>Workshop 1: Setting the Scene</a:t>
            </a:r>
            <a:endParaRPr lang="en-GB" sz="3000" b="1" dirty="0">
              <a:solidFill>
                <a:srgbClr val="0A4C86"/>
              </a:solidFill>
              <a:latin typeface="Arial" panose="020B0604020202020204" pitchFamily="34" charset="0"/>
              <a:cs typeface="Arial" panose="020B0604020202020204" pitchFamily="34" charset="0"/>
            </a:endParaRPr>
          </a:p>
          <a:p>
            <a:pPr>
              <a:spcAft>
                <a:spcPts val="1500"/>
              </a:spcAft>
            </a:pPr>
            <a:r>
              <a:rPr lang="en-GB" dirty="0">
                <a:solidFill>
                  <a:schemeClr val="accent4"/>
                </a:solidFill>
                <a:latin typeface="Arial" panose="020B0604020202020204" pitchFamily="34" charset="0"/>
                <a:cs typeface="Arial" panose="020B0604020202020204" pitchFamily="34" charset="0"/>
              </a:rPr>
              <a:t>We also need to think about the context in which the product will be used and how it will improve the customer experience of the user. </a:t>
            </a:r>
          </a:p>
          <a:p>
            <a:pPr>
              <a:spcAft>
                <a:spcPts val="600"/>
              </a:spcAft>
            </a:pPr>
            <a:r>
              <a:rPr lang="en-GB" b="1" dirty="0">
                <a:solidFill>
                  <a:srgbClr val="994392"/>
                </a:solidFill>
                <a:latin typeface="Arial" panose="020B0604020202020204" pitchFamily="34" charset="0"/>
                <a:cs typeface="Arial" panose="020B0604020202020204" pitchFamily="34" charset="0"/>
              </a:rPr>
              <a:t>Complete Challenge 2: Customer Experience Map.</a:t>
            </a:r>
          </a:p>
          <a:p>
            <a:pPr>
              <a:spcAft>
                <a:spcPts val="600"/>
              </a:spcAft>
            </a:pPr>
            <a:r>
              <a:rPr lang="en-GB" dirty="0">
                <a:solidFill>
                  <a:schemeClr val="accent4"/>
                </a:solidFill>
                <a:latin typeface="Arial" panose="020B0604020202020204" pitchFamily="34" charset="0"/>
                <a:cs typeface="Arial" panose="020B0604020202020204" pitchFamily="34" charset="0"/>
              </a:rPr>
              <a:t>In your student pack you will meet Jan who is going on a journey. Number each stage of Jan’s journey to create a customer experience map. </a:t>
            </a:r>
          </a:p>
          <a:p>
            <a:pPr marL="342900" indent="-342900">
              <a:spcAft>
                <a:spcPts val="1500"/>
              </a:spcAft>
              <a:buClr>
                <a:srgbClr val="A569A5"/>
              </a:buClr>
              <a:buFont typeface="Arial"/>
              <a:buChar char="•"/>
            </a:pPr>
            <a:r>
              <a:rPr lang="en-GB" dirty="0">
                <a:solidFill>
                  <a:schemeClr val="accent4"/>
                </a:solidFill>
                <a:latin typeface="Arial" panose="020B0604020202020204" pitchFamily="34" charset="0"/>
                <a:cs typeface="Arial" panose="020B0604020202020204" pitchFamily="34" charset="0"/>
              </a:rPr>
              <a:t>How might Jan’s customer experience be different if they were a wheelchair-user?</a:t>
            </a:r>
          </a:p>
          <a:p>
            <a:pPr marL="342900" indent="-342900">
              <a:spcAft>
                <a:spcPts val="1500"/>
              </a:spcAft>
              <a:buClr>
                <a:srgbClr val="A569A5"/>
              </a:buClr>
              <a:buFont typeface="Arial"/>
              <a:buChar char="•"/>
            </a:pPr>
            <a:r>
              <a:rPr lang="en-GB" dirty="0">
                <a:solidFill>
                  <a:schemeClr val="accent4"/>
                </a:solidFill>
                <a:latin typeface="Arial" panose="020B0604020202020204" pitchFamily="34" charset="0"/>
                <a:cs typeface="Arial" panose="020B0604020202020204" pitchFamily="34" charset="0"/>
              </a:rPr>
              <a:t>How might Jan’s customer experience be different if she was travelling with a baby or young children?</a:t>
            </a:r>
          </a:p>
          <a:p>
            <a:pPr>
              <a:spcAft>
                <a:spcPts val="1500"/>
              </a:spcAft>
            </a:pPr>
            <a:r>
              <a:rPr lang="en-GB" sz="2000" dirty="0">
                <a:solidFill>
                  <a:schemeClr val="accent4"/>
                </a:solidFill>
                <a:latin typeface="Arial" panose="020B0604020202020204" pitchFamily="34" charset="0"/>
                <a:cs typeface="Arial" panose="020B0604020202020204" pitchFamily="34" charset="0"/>
              </a:rPr>
              <a:t> </a:t>
            </a:r>
          </a:p>
          <a:p>
            <a:endParaRPr lang="en-GB" sz="2000" dirty="0">
              <a:solidFill>
                <a:schemeClr val="accent4"/>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sp>
        <p:nvSpPr>
          <p:cNvPr id="2" name="TextBox 1"/>
          <p:cNvSpPr txBox="1"/>
          <p:nvPr/>
        </p:nvSpPr>
        <p:spPr>
          <a:xfrm>
            <a:off x="3250482" y="6414073"/>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pic>
        <p:nvPicPr>
          <p:cNvPr id="7" name="Picture 6">
            <a:extLst>
              <a:ext uri="{FF2B5EF4-FFF2-40B4-BE49-F238E27FC236}">
                <a16:creationId xmlns:a16="http://schemas.microsoft.com/office/drawing/2014/main" id="{C7414F43-9CB7-8549-A99B-0545DA4FADBE}"/>
              </a:ext>
            </a:extLst>
          </p:cNvPr>
          <p:cNvPicPr>
            <a:picLocks noChangeAspect="1"/>
          </p:cNvPicPr>
          <p:nvPr/>
        </p:nvPicPr>
        <p:blipFill rotWithShape="1">
          <a:blip r:embed="rId3">
            <a:extLst>
              <a:ext uri="{28A0092B-C50C-407E-A947-70E740481C1C}">
                <a14:useLocalDpi xmlns:a14="http://schemas.microsoft.com/office/drawing/2010/main" val="0"/>
              </a:ext>
            </a:extLst>
          </a:blip>
          <a:srcRect l="25770" t="9076" r="16694"/>
          <a:stretch/>
        </p:blipFill>
        <p:spPr>
          <a:xfrm>
            <a:off x="7702826" y="2147774"/>
            <a:ext cx="4031974" cy="4253026"/>
          </a:xfrm>
          <a:prstGeom prst="rect">
            <a:avLst/>
          </a:prstGeom>
        </p:spPr>
      </p:pic>
    </p:spTree>
    <p:extLst>
      <p:ext uri="{BB962C8B-B14F-4D97-AF65-F5344CB8AC3E}">
        <p14:creationId xmlns:p14="http://schemas.microsoft.com/office/powerpoint/2010/main" val="5229614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9734635" cy="4826962"/>
          </a:xfrm>
          <a:prstGeom prst="rect">
            <a:avLst/>
          </a:prstGeom>
        </p:spPr>
        <p:txBody>
          <a:bodyPr wrap="square" lIns="0" tIns="0" rIns="0" bIns="0">
            <a:spAutoFit/>
          </a:bodyPr>
          <a:lstStyle/>
          <a:p>
            <a:pPr>
              <a:spcAft>
                <a:spcPts val="2000"/>
              </a:spcAft>
            </a:pPr>
            <a:r>
              <a:rPr lang="en-GB" sz="3000" b="1" dirty="0">
                <a:solidFill>
                  <a:srgbClr val="0A4C86"/>
                </a:solidFill>
                <a:latin typeface="Arial" panose="020B0604020202020204" pitchFamily="34" charset="0"/>
                <a:ea typeface="Open Sans" panose="020B0606030504020204" pitchFamily="34" charset="0"/>
                <a:cs typeface="Arial" panose="020B0604020202020204" pitchFamily="34" charset="0"/>
              </a:rPr>
              <a:t>Workshop 2: Research &amp; Specification</a:t>
            </a:r>
            <a:endParaRPr lang="en-GB" sz="3000" b="1" dirty="0">
              <a:solidFill>
                <a:srgbClr val="0A4C86"/>
              </a:solidFill>
              <a:latin typeface="Arial" panose="020B0604020202020204" pitchFamily="34" charset="0"/>
              <a:cs typeface="Arial" panose="020B0604020202020204" pitchFamily="34" charset="0"/>
            </a:endParaRPr>
          </a:p>
          <a:p>
            <a:pPr>
              <a:spcAft>
                <a:spcPts val="600"/>
              </a:spcAft>
            </a:pPr>
            <a:r>
              <a:rPr lang="en-GB" dirty="0">
                <a:solidFill>
                  <a:schemeClr val="accent4"/>
                </a:solidFill>
                <a:latin typeface="Arial" panose="020B0604020202020204" pitchFamily="34" charset="0"/>
                <a:cs typeface="Arial" panose="020B0604020202020204" pitchFamily="34" charset="0"/>
              </a:rPr>
              <a:t>Research is an important part of designing a product. </a:t>
            </a:r>
            <a:r>
              <a:rPr lang="en-GB" b="1" dirty="0">
                <a:solidFill>
                  <a:schemeClr val="accent4"/>
                </a:solidFill>
                <a:latin typeface="Arial" panose="020B0604020202020204" pitchFamily="34" charset="0"/>
                <a:cs typeface="Arial" panose="020B0604020202020204" pitchFamily="34" charset="0"/>
              </a:rPr>
              <a:t>Your research should aim to identify:</a:t>
            </a:r>
          </a:p>
          <a:p>
            <a:pPr marL="342900" indent="-342900">
              <a:spcAft>
                <a:spcPts val="600"/>
              </a:spcAft>
              <a:buFont typeface="Arial"/>
              <a:buChar char="•"/>
            </a:pPr>
            <a:r>
              <a:rPr lang="en-GB" dirty="0">
                <a:solidFill>
                  <a:schemeClr val="accent4"/>
                </a:solidFill>
                <a:latin typeface="Arial" panose="020B0604020202020204" pitchFamily="34" charset="0"/>
                <a:cs typeface="Arial" panose="020B0604020202020204" pitchFamily="34" charset="0"/>
              </a:rPr>
              <a:t>A problem for your team’s product to solve;</a:t>
            </a:r>
          </a:p>
          <a:p>
            <a:pPr marL="342900" indent="-342900">
              <a:spcAft>
                <a:spcPts val="600"/>
              </a:spcAft>
              <a:buFont typeface="Arial"/>
              <a:buChar char="•"/>
            </a:pPr>
            <a:r>
              <a:rPr lang="en-GB" dirty="0">
                <a:solidFill>
                  <a:schemeClr val="accent4"/>
                </a:solidFill>
                <a:latin typeface="Arial" panose="020B0604020202020204" pitchFamily="34" charset="0"/>
                <a:cs typeface="Arial" panose="020B0604020202020204" pitchFamily="34" charset="0"/>
              </a:rPr>
              <a:t>The users who will benefit from it;</a:t>
            </a:r>
          </a:p>
          <a:p>
            <a:pPr marL="342900" indent="-342900">
              <a:spcAft>
                <a:spcPts val="1500"/>
              </a:spcAft>
              <a:buFont typeface="Arial"/>
              <a:buChar char="•"/>
            </a:pPr>
            <a:r>
              <a:rPr lang="en-GB" dirty="0">
                <a:solidFill>
                  <a:schemeClr val="accent4"/>
                </a:solidFill>
                <a:latin typeface="Arial" panose="020B0604020202020204" pitchFamily="34" charset="0"/>
                <a:cs typeface="Arial" panose="020B0604020202020204" pitchFamily="34" charset="0"/>
              </a:rPr>
              <a:t>The technologies you might use to solve the problem. </a:t>
            </a:r>
          </a:p>
          <a:p>
            <a:pPr>
              <a:spcAft>
                <a:spcPts val="600"/>
              </a:spcAft>
            </a:pPr>
            <a:r>
              <a:rPr lang="en-GB" b="1" dirty="0">
                <a:solidFill>
                  <a:srgbClr val="994392"/>
                </a:solidFill>
                <a:latin typeface="Arial" panose="020B0604020202020204" pitchFamily="34" charset="0"/>
                <a:cs typeface="Arial" panose="020B0604020202020204" pitchFamily="34" charset="0"/>
              </a:rPr>
              <a:t>Complete Challenge 1: Research</a:t>
            </a:r>
          </a:p>
          <a:p>
            <a:pPr>
              <a:spcAft>
                <a:spcPts val="1500"/>
              </a:spcAft>
            </a:pPr>
            <a:r>
              <a:rPr lang="en-GB" dirty="0">
                <a:solidFill>
                  <a:schemeClr val="accent4"/>
                </a:solidFill>
                <a:latin typeface="Arial" panose="020B0604020202020204" pitchFamily="34" charset="0"/>
                <a:cs typeface="Arial" panose="020B0604020202020204" pitchFamily="34" charset="0"/>
              </a:rPr>
              <a:t>Read and discuss the statements from rail customers and rail staff found in your Student Pack. Which problems interest you to solve them?  </a:t>
            </a:r>
          </a:p>
          <a:p>
            <a:r>
              <a:rPr lang="en-GB" dirty="0">
                <a:solidFill>
                  <a:schemeClr val="accent4"/>
                </a:solidFill>
                <a:latin typeface="Arial" panose="020B0604020202020204" pitchFamily="34" charset="0"/>
                <a:cs typeface="Arial" panose="020B0604020202020204" pitchFamily="34" charset="0"/>
              </a:rPr>
              <a:t>Note that there is no writing necessary for this challenge, but you may sketch or take notes on the plain paper provided. </a:t>
            </a: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32657"/>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34F4AE69C21E498F9B1184519BB9AF" ma:contentTypeVersion="7" ma:contentTypeDescription="Create a new document." ma:contentTypeScope="" ma:versionID="90f8df66770fe6f7e47c2c0dfc3322a4">
  <xsd:schema xmlns:xsd="http://www.w3.org/2001/XMLSchema" xmlns:xs="http://www.w3.org/2001/XMLSchema" xmlns:p="http://schemas.microsoft.com/office/2006/metadata/properties" xmlns:ns2="78264dbd-4967-4750-8535-388aca79f18f" targetNamespace="http://schemas.microsoft.com/office/2006/metadata/properties" ma:root="true" ma:fieldsID="973ad8a9932ccf4182786832a2480b3d" ns2:_="">
    <xsd:import namespace="78264dbd-4967-4750-8535-388aca79f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4dbd-4967-4750-8535-388aca79f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2.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8DC1834-F701-447A-8E79-1F2794555B48}"/>
</file>

<file path=docProps/app.xml><?xml version="1.0" encoding="utf-8"?>
<Properties xmlns="http://schemas.openxmlformats.org/officeDocument/2006/extended-properties" xmlns:vt="http://schemas.openxmlformats.org/officeDocument/2006/docPropsVTypes">
  <Template>Presentation Template</Template>
  <TotalTime>11183</TotalTime>
  <Words>2622</Words>
  <Application>Microsoft Macintosh PowerPoint</Application>
  <PresentationFormat>Widescreen</PresentationFormat>
  <Paragraphs>172</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Fira Sans</vt:lpstr>
      <vt:lpstr>Mada</vt:lpstr>
      <vt:lpstr>Open Sans</vt:lpstr>
      <vt:lpstr>Open Sans Semibold</vt:lpstr>
      <vt:lpstr>1_HS2 PPT Theme</vt:lpstr>
      <vt:lpstr>2_HS2 PPT Theme</vt:lpstr>
      <vt:lpstr>PowerPoint Presentation</vt:lpstr>
      <vt:lpstr>What is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402</cp:revision>
  <cp:lastPrinted>2020-12-03T14:44:25Z</cp:lastPrinted>
  <dcterms:created xsi:type="dcterms:W3CDTF">2018-06-19T10:55:36Z</dcterms:created>
  <dcterms:modified xsi:type="dcterms:W3CDTF">2020-12-15T15:10:23Z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0x0101007934F4AE69C21E498F9B1184519BB9AF</vt:lpwstr>
  </property>
</Properties>
</file>