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Lst>
  <p:notesMasterIdLst>
    <p:notesMasterId r:id="rId17"/>
  </p:notesMasterIdLst>
  <p:handoutMasterIdLst>
    <p:handoutMasterId r:id="rId18"/>
  </p:handoutMasterIdLst>
  <p:sldIdLst>
    <p:sldId id="383" r:id="rId6"/>
    <p:sldId id="421" r:id="rId7"/>
    <p:sldId id="384" r:id="rId8"/>
    <p:sldId id="415" r:id="rId9"/>
    <p:sldId id="416" r:id="rId10"/>
    <p:sldId id="418" r:id="rId11"/>
    <p:sldId id="419" r:id="rId12"/>
    <p:sldId id="420" r:id="rId13"/>
    <p:sldId id="417" r:id="rId14"/>
    <p:sldId id="414" r:id="rId15"/>
    <p:sldId id="422" r:id="rId16"/>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12" userDrawn="1">
          <p15:clr>
            <a:srgbClr val="A4A3A4"/>
          </p15:clr>
        </p15:guide>
        <p15:guide id="2" pos="3863" userDrawn="1">
          <p15:clr>
            <a:srgbClr val="A4A3A4"/>
          </p15:clr>
        </p15:guide>
      </p15:sldGuideLst>
    </p:ext>
    <p:ext uri="{2D200454-40CA-4A62-9FC3-DE9A4176ACB9}">
      <p15:notesGuideLst xmlns:p15="http://schemas.microsoft.com/office/powerpoint/2012/main" xmlns="">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20" clrIdx="0"/>
  <p:cmAuthor id="1" name="Alannah Moore" initials="AM" lastIdx="8" clrIdx="1">
    <p:extLst>
      <p:ext uri="{19B8F6BF-5375-455C-9EA6-DF929625EA0E}">
        <p15:presenceInfo xmlns:p15="http://schemas.microsoft.com/office/powerpoint/2012/main" xmlns="" userId="S-1-5-21-3395633391-1056876279-2190228709-10185" providerId="AD"/>
      </p:ext>
    </p:extLst>
  </p:cmAuthor>
  <p:cmAuthor id="2" name="Maxine Marynicz" initials="MM" lastIdx="2" clrIdx="2">
    <p:extLst>
      <p:ext uri="{19B8F6BF-5375-455C-9EA6-DF929625EA0E}">
        <p15:presenceInfo xmlns:p15="http://schemas.microsoft.com/office/powerpoint/2012/main" xmlns="" userId="S-1-5-21-3395633391-1056876279-2190228709-17630" providerId="AD"/>
      </p:ext>
    </p:extLst>
  </p:cmAuthor>
  <p:cmAuthor id="3" name="Ashley McAllister" initials="AM" lastIdx="1" clrIdx="3">
    <p:extLst>
      <p:ext uri="{19B8F6BF-5375-455C-9EA6-DF929625EA0E}">
        <p15:presenceInfo xmlns:p15="http://schemas.microsoft.com/office/powerpoint/2012/main" xmlns="" userId="S::ashley.mcallister@zincmedia.com::7c5f43a0-b3ac-421c-93ea-9498a439d896" providerId="AD"/>
      </p:ext>
    </p:extLst>
  </p:cmAuthor>
  <p:cmAuthor id="4" name="Lynda Taylor" initials="LT" lastIdx="7" clrIdx="4">
    <p:extLst>
      <p:ext uri="{19B8F6BF-5375-455C-9EA6-DF929625EA0E}">
        <p15:presenceInfo xmlns:p15="http://schemas.microsoft.com/office/powerpoint/2012/main" xmlns="" userId="S::LyndaT@zincmedia.com::556c8458-860a-4557-afa7-07162d7bb6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96C8"/>
    <a:srgbClr val="4C4D4C"/>
    <a:srgbClr val="014A80"/>
    <a:srgbClr val="A469A5"/>
    <a:srgbClr val="014A81"/>
    <a:srgbClr val="5FB9F5"/>
    <a:srgbClr val="994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F339D-0459-4D69-8024-DB45AEC02FB7}" v="22" dt="2020-01-09T11:03:13.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69" autoAdjust="0"/>
    <p:restoredTop sz="69048" autoAdjust="0"/>
  </p:normalViewPr>
  <p:slideViewPr>
    <p:cSldViewPr snapToGrid="0">
      <p:cViewPr varScale="1">
        <p:scale>
          <a:sx n="59" d="100"/>
          <a:sy n="59" d="100"/>
        </p:scale>
        <p:origin x="-1240" y="-96"/>
      </p:cViewPr>
      <p:guideLst>
        <p:guide orient="horz" pos="1412"/>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676" y="72"/>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25" Type="http://schemas.microsoft.com/office/2016/11/relationships/changesInfo" Target="changesInfos/changesInfo1.xml"/><Relationship Id="rId26" Type="http://schemas.microsoft.com/office/2015/10/relationships/revisionInfo" Target="revisionInfo.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Sumner2" userId="b1e8eb99-5a6c-4e35-b428-ef788f2044ee" providerId="ADAL" clId="{C84F339D-0459-4D69-8024-DB45AEC02FB7}"/>
    <pc:docChg chg="undo modSld">
      <pc:chgData name="Hugo Sumner2" userId="b1e8eb99-5a6c-4e35-b428-ef788f2044ee" providerId="ADAL" clId="{C84F339D-0459-4D69-8024-DB45AEC02FB7}" dt="2020-01-09T11:03:13.514" v="21" actId="115"/>
      <pc:docMkLst>
        <pc:docMk/>
      </pc:docMkLst>
      <pc:sldChg chg="modAnim">
        <pc:chgData name="Hugo Sumner2" userId="b1e8eb99-5a6c-4e35-b428-ef788f2044ee" providerId="ADAL" clId="{C84F339D-0459-4D69-8024-DB45AEC02FB7}" dt="2020-01-09T11:01:26.195" v="4"/>
        <pc:sldMkLst>
          <pc:docMk/>
          <pc:sldMk cId="2457660123" sldId="266"/>
        </pc:sldMkLst>
      </pc:sldChg>
      <pc:sldChg chg="modSp">
        <pc:chgData name="Hugo Sumner2" userId="b1e8eb99-5a6c-4e35-b428-ef788f2044ee" providerId="ADAL" clId="{C84F339D-0459-4D69-8024-DB45AEC02FB7}" dt="2020-01-09T11:02:49.089" v="15" actId="115"/>
        <pc:sldMkLst>
          <pc:docMk/>
          <pc:sldMk cId="4254941849" sldId="394"/>
        </pc:sldMkLst>
        <pc:spChg chg="mod">
          <ac:chgData name="Hugo Sumner2" userId="b1e8eb99-5a6c-4e35-b428-ef788f2044ee" providerId="ADAL" clId="{C84F339D-0459-4D69-8024-DB45AEC02FB7}" dt="2020-01-09T11:02:49.089" v="15" actId="115"/>
          <ac:spMkLst>
            <pc:docMk/>
            <pc:sldMk cId="4254941849" sldId="394"/>
            <ac:spMk id="4" creationId="{00000000-0000-0000-0000-000000000000}"/>
          </ac:spMkLst>
        </pc:spChg>
      </pc:sldChg>
      <pc:sldChg chg="modSp">
        <pc:chgData name="Hugo Sumner2" userId="b1e8eb99-5a6c-4e35-b428-ef788f2044ee" providerId="ADAL" clId="{C84F339D-0459-4D69-8024-DB45AEC02FB7}" dt="2020-01-09T11:02:54.097" v="16" actId="115"/>
        <pc:sldMkLst>
          <pc:docMk/>
          <pc:sldMk cId="2631076031" sldId="396"/>
        </pc:sldMkLst>
        <pc:spChg chg="mod">
          <ac:chgData name="Hugo Sumner2" userId="b1e8eb99-5a6c-4e35-b428-ef788f2044ee" providerId="ADAL" clId="{C84F339D-0459-4D69-8024-DB45AEC02FB7}" dt="2020-01-09T11:02:54.097" v="16" actId="115"/>
          <ac:spMkLst>
            <pc:docMk/>
            <pc:sldMk cId="2631076031" sldId="396"/>
            <ac:spMk id="4" creationId="{00000000-0000-0000-0000-000000000000}"/>
          </ac:spMkLst>
        </pc:spChg>
      </pc:sldChg>
      <pc:sldChg chg="modSp">
        <pc:chgData name="Hugo Sumner2" userId="b1e8eb99-5a6c-4e35-b428-ef788f2044ee" providerId="ADAL" clId="{C84F339D-0459-4D69-8024-DB45AEC02FB7}" dt="2020-01-09T11:02:57.676" v="17" actId="115"/>
        <pc:sldMkLst>
          <pc:docMk/>
          <pc:sldMk cId="1766376795" sldId="397"/>
        </pc:sldMkLst>
        <pc:spChg chg="mod">
          <ac:chgData name="Hugo Sumner2" userId="b1e8eb99-5a6c-4e35-b428-ef788f2044ee" providerId="ADAL" clId="{C84F339D-0459-4D69-8024-DB45AEC02FB7}" dt="2020-01-09T11:02:57.676" v="17" actId="115"/>
          <ac:spMkLst>
            <pc:docMk/>
            <pc:sldMk cId="1766376795" sldId="397"/>
            <ac:spMk id="4" creationId="{00000000-0000-0000-0000-000000000000}"/>
          </ac:spMkLst>
        </pc:spChg>
      </pc:sldChg>
      <pc:sldChg chg="modSp">
        <pc:chgData name="Hugo Sumner2" userId="b1e8eb99-5a6c-4e35-b428-ef788f2044ee" providerId="ADAL" clId="{C84F339D-0459-4D69-8024-DB45AEC02FB7}" dt="2020-01-09T11:03:02.184" v="18" actId="115"/>
        <pc:sldMkLst>
          <pc:docMk/>
          <pc:sldMk cId="397848454" sldId="398"/>
        </pc:sldMkLst>
        <pc:spChg chg="mod">
          <ac:chgData name="Hugo Sumner2" userId="b1e8eb99-5a6c-4e35-b428-ef788f2044ee" providerId="ADAL" clId="{C84F339D-0459-4D69-8024-DB45AEC02FB7}" dt="2020-01-09T11:03:02.184" v="18" actId="115"/>
          <ac:spMkLst>
            <pc:docMk/>
            <pc:sldMk cId="397848454" sldId="398"/>
            <ac:spMk id="4" creationId="{00000000-0000-0000-0000-000000000000}"/>
          </ac:spMkLst>
        </pc:spChg>
      </pc:sldChg>
      <pc:sldChg chg="modSp">
        <pc:chgData name="Hugo Sumner2" userId="b1e8eb99-5a6c-4e35-b428-ef788f2044ee" providerId="ADAL" clId="{C84F339D-0459-4D69-8024-DB45AEC02FB7}" dt="2020-01-09T11:02:21.772" v="10" actId="115"/>
        <pc:sldMkLst>
          <pc:docMk/>
          <pc:sldMk cId="1457026722" sldId="399"/>
        </pc:sldMkLst>
        <pc:spChg chg="mod">
          <ac:chgData name="Hugo Sumner2" userId="b1e8eb99-5a6c-4e35-b428-ef788f2044ee" providerId="ADAL" clId="{C84F339D-0459-4D69-8024-DB45AEC02FB7}" dt="2020-01-09T11:02:21.772" v="10" actId="115"/>
          <ac:spMkLst>
            <pc:docMk/>
            <pc:sldMk cId="1457026722" sldId="399"/>
            <ac:spMk id="4" creationId="{00000000-0000-0000-0000-000000000000}"/>
          </ac:spMkLst>
        </pc:spChg>
      </pc:sldChg>
      <pc:sldChg chg="modSp">
        <pc:chgData name="Hugo Sumner2" userId="b1e8eb99-5a6c-4e35-b428-ef788f2044ee" providerId="ADAL" clId="{C84F339D-0459-4D69-8024-DB45AEC02FB7}" dt="2020-01-09T11:03:05.467" v="19" actId="115"/>
        <pc:sldMkLst>
          <pc:docMk/>
          <pc:sldMk cId="817749095" sldId="400"/>
        </pc:sldMkLst>
        <pc:spChg chg="mod">
          <ac:chgData name="Hugo Sumner2" userId="b1e8eb99-5a6c-4e35-b428-ef788f2044ee" providerId="ADAL" clId="{C84F339D-0459-4D69-8024-DB45AEC02FB7}" dt="2020-01-09T11:03:05.467" v="19" actId="115"/>
          <ac:spMkLst>
            <pc:docMk/>
            <pc:sldMk cId="817749095" sldId="400"/>
            <ac:spMk id="4" creationId="{00000000-0000-0000-0000-000000000000}"/>
          </ac:spMkLst>
        </pc:spChg>
      </pc:sldChg>
      <pc:sldChg chg="modSp">
        <pc:chgData name="Hugo Sumner2" userId="b1e8eb99-5a6c-4e35-b428-ef788f2044ee" providerId="ADAL" clId="{C84F339D-0459-4D69-8024-DB45AEC02FB7}" dt="2020-01-09T11:03:09.873" v="20" actId="115"/>
        <pc:sldMkLst>
          <pc:docMk/>
          <pc:sldMk cId="561179294" sldId="401"/>
        </pc:sldMkLst>
        <pc:spChg chg="mod">
          <ac:chgData name="Hugo Sumner2" userId="b1e8eb99-5a6c-4e35-b428-ef788f2044ee" providerId="ADAL" clId="{C84F339D-0459-4D69-8024-DB45AEC02FB7}" dt="2020-01-09T11:03:09.873" v="20" actId="115"/>
          <ac:spMkLst>
            <pc:docMk/>
            <pc:sldMk cId="561179294" sldId="401"/>
            <ac:spMk id="4" creationId="{00000000-0000-0000-0000-000000000000}"/>
          </ac:spMkLst>
        </pc:spChg>
      </pc:sldChg>
      <pc:sldChg chg="modSp">
        <pc:chgData name="Hugo Sumner2" userId="b1e8eb99-5a6c-4e35-b428-ef788f2044ee" providerId="ADAL" clId="{C84F339D-0459-4D69-8024-DB45AEC02FB7}" dt="2020-01-09T11:03:13.514" v="21" actId="115"/>
        <pc:sldMkLst>
          <pc:docMk/>
          <pc:sldMk cId="1117950855" sldId="402"/>
        </pc:sldMkLst>
        <pc:spChg chg="mod">
          <ac:chgData name="Hugo Sumner2" userId="b1e8eb99-5a6c-4e35-b428-ef788f2044ee" providerId="ADAL" clId="{C84F339D-0459-4D69-8024-DB45AEC02FB7}" dt="2020-01-09T11:03:13.514" v="21" actId="115"/>
          <ac:spMkLst>
            <pc:docMk/>
            <pc:sldMk cId="1117950855" sldId="402"/>
            <ac:spMk id="4"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0-11-21T06:24:49.719" idx="20">
    <p:pos x="7284" y="1463"/>
    <p:text>Image from https://hs2insolihull.commonplace.is/schemes/proposals/interchange-station-design-engagement/details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03/12/20</a:t>
            </a:fld>
            <a:endParaRPr lang="en-GB" dirty="0"/>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03/12/20</a:t>
            </a:fld>
            <a:endParaRPr lang="en-GB" dirty="0"/>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Starter </a:t>
            </a:r>
          </a:p>
          <a:p>
            <a:r>
              <a:rPr lang="en-US" b="0" baseline="0" dirty="0"/>
              <a:t>This slide is a starter. Ask students:</a:t>
            </a:r>
          </a:p>
          <a:p>
            <a:pPr marL="171450" indent="-171450">
              <a:buFont typeface="Arial"/>
              <a:buChar char="•"/>
            </a:pPr>
            <a:r>
              <a:rPr lang="en-US" b="0" baseline="0" dirty="0"/>
              <a:t>What can you see?</a:t>
            </a:r>
          </a:p>
          <a:p>
            <a:pPr marL="171450" indent="-171450">
              <a:buFont typeface="Arial"/>
              <a:buChar char="•"/>
            </a:pPr>
            <a:r>
              <a:rPr lang="en-US" b="0" baseline="0" dirty="0"/>
              <a:t>What type of building or structure is this?</a:t>
            </a:r>
          </a:p>
          <a:p>
            <a:pPr marL="171450" indent="-171450">
              <a:buFont typeface="Arial"/>
              <a:buChar char="•"/>
            </a:pPr>
            <a:r>
              <a:rPr lang="en-US" b="0" baseline="0" dirty="0"/>
              <a:t>What might be inside?</a:t>
            </a:r>
          </a:p>
          <a:p>
            <a:pPr marL="171450" indent="-171450">
              <a:buFont typeface="Arial"/>
              <a:buChar char="•"/>
            </a:pPr>
            <a:r>
              <a:rPr lang="en-US" b="0" dirty="0"/>
              <a:t>Where do</a:t>
            </a:r>
            <a:r>
              <a:rPr lang="en-US" b="0" baseline="0" dirty="0"/>
              <a:t> </a:t>
            </a:r>
            <a:r>
              <a:rPr lang="en-US" b="0" dirty="0"/>
              <a:t>you think the people are</a:t>
            </a:r>
            <a:r>
              <a:rPr lang="en-US" b="0" baseline="0" dirty="0"/>
              <a:t> going?</a:t>
            </a:r>
          </a:p>
          <a:p>
            <a:pPr marL="171450" indent="-171450">
              <a:buFont typeface="Arial"/>
              <a:buChar char="•"/>
            </a:pPr>
            <a:endParaRPr lang="en-US" b="0" baseline="0" dirty="0"/>
          </a:p>
          <a:p>
            <a:pPr marL="0" indent="0">
              <a:buFont typeface="Arial"/>
              <a:buNone/>
            </a:pPr>
            <a:r>
              <a:rPr lang="en-US" b="0" baseline="0" dirty="0"/>
              <a:t>Note that the title is intentionally missing and will load with the next slide. </a:t>
            </a:r>
          </a:p>
        </p:txBody>
      </p:sp>
      <p:sp>
        <p:nvSpPr>
          <p:cNvPr id="4" name="Slide Number Placeholder 3"/>
          <p:cNvSpPr>
            <a:spLocks noGrp="1"/>
          </p:cNvSpPr>
          <p:nvPr>
            <p:ph type="sldNum" sz="quarter" idx="10"/>
          </p:nvPr>
        </p:nvSpPr>
        <p:spPr/>
        <p:txBody>
          <a:bodyPr/>
          <a:lstStyle/>
          <a:p>
            <a:fld id="{5D9F5426-27A5-4531-AEAF-F216ECB52FC1}" type="slidenum">
              <a:rPr lang="en-GB" smtClean="0"/>
              <a:t>1</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a:t>
            </a:r>
          </a:p>
          <a:p>
            <a:r>
              <a:rPr lang="en-GB" b="0" dirty="0"/>
              <a:t>Use these questions to review the learning and</a:t>
            </a:r>
            <a:r>
              <a:rPr lang="en-US" b="0" baseline="0" dirty="0"/>
              <a:t> return to the objectives set at the beginning of the lesson. This also provides students with a chance to show off what they have learned and to share ideas and skills.</a:t>
            </a:r>
          </a:p>
          <a:p>
            <a:endParaRPr lang="en-US" b="0" baseline="0" dirty="0"/>
          </a:p>
          <a:p>
            <a:r>
              <a:rPr lang="en-US" b="0" baseline="0" dirty="0"/>
              <a:t>Use the final question to introduce a careers element to the activity. The aim is to relate the skills from today’s session to a career. Explain how a project like HS2 relies on lots of people working together. In most workplaces you will have to work in a team, speaking and sharing ideas with others and working together to get the job done (just like in the photo).</a:t>
            </a:r>
          </a:p>
          <a:p>
            <a:endParaRPr lang="en-US" b="0" baseline="0" dirty="0"/>
          </a:p>
          <a:p>
            <a:r>
              <a:rPr lang="en-US" b="0" baseline="0" dirty="0"/>
              <a:t>Ask your students to rate their </a:t>
            </a:r>
            <a:r>
              <a:rPr lang="en-US" b="1" baseline="0" dirty="0"/>
              <a:t>creativity</a:t>
            </a:r>
            <a:r>
              <a:rPr lang="en-US" b="0" baseline="0" dirty="0"/>
              <a:t> and </a:t>
            </a:r>
            <a:r>
              <a:rPr lang="en-US" b="1" baseline="0" dirty="0"/>
              <a:t>speaking</a:t>
            </a:r>
            <a:r>
              <a:rPr lang="en-US" b="0" baseline="0" dirty="0"/>
              <a:t> skills again. Hopefully, you have more thumbs up than at the start!</a:t>
            </a:r>
          </a:p>
        </p:txBody>
      </p:sp>
      <p:sp>
        <p:nvSpPr>
          <p:cNvPr id="4" name="Slide Number Placeholder 3"/>
          <p:cNvSpPr>
            <a:spLocks noGrp="1"/>
          </p:cNvSpPr>
          <p:nvPr>
            <p:ph type="sldNum" sz="quarter" idx="10"/>
          </p:nvPr>
        </p:nvSpPr>
        <p:spPr/>
        <p:txBody>
          <a:bodyPr/>
          <a:lstStyle/>
          <a:p>
            <a:fld id="{5D9F5426-27A5-4531-AEAF-F216ECB52FC1}" type="slidenum">
              <a:rPr lang="en-GB" smtClean="0"/>
              <a:t>10</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a:t>
            </a:r>
            <a:r>
              <a:rPr lang="en-US" baseline="0" dirty="0"/>
              <a:t> </a:t>
            </a:r>
            <a:r>
              <a:rPr lang="en-US" baseline="0" dirty="0" smtClean="0"/>
              <a:t>link</a:t>
            </a:r>
            <a:r>
              <a:rPr lang="en-US" baseline="0" dirty="0"/>
              <a:t>: Customer Experience Design</a:t>
            </a:r>
          </a:p>
          <a:p>
            <a:r>
              <a:rPr lang="en-GB" b="0" baseline="0" dirty="0"/>
              <a:t>Explain to the students that if they enjoyed today’s activity, then they should think about a career in Customer Experience (CX) Design. CX Designers work to improve customer satisfaction by mapping and improving their experiences of a service. In the rail industry, this includes the door-to-door journey as well as the process of booking a ticket. It includes everything from the food options at the station to the interior design of the stations and trains. </a:t>
            </a:r>
          </a:p>
        </p:txBody>
      </p:sp>
      <p:sp>
        <p:nvSpPr>
          <p:cNvPr id="4" name="Slide Number Placeholder 3"/>
          <p:cNvSpPr>
            <a:spLocks noGrp="1"/>
          </p:cNvSpPr>
          <p:nvPr>
            <p:ph type="sldNum" sz="quarter" idx="10"/>
          </p:nvPr>
        </p:nvSpPr>
        <p:spPr/>
        <p:txBody>
          <a:bodyPr/>
          <a:lstStyle/>
          <a:p>
            <a:fld id="{5D9F5426-27A5-4531-AEAF-F216ECB52FC1}" type="slidenum">
              <a:rPr lang="en-GB" smtClean="0"/>
              <a:t>11</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introduces the Train Station Design </a:t>
            </a:r>
            <a:r>
              <a:rPr lang="en-US" b="0" baseline="0" dirty="0" smtClean="0"/>
              <a:t>Challenge</a:t>
            </a:r>
            <a:r>
              <a:rPr lang="en-US" b="0" baseline="0" dirty="0"/>
              <a:t>.</a:t>
            </a:r>
          </a:p>
          <a:p>
            <a:r>
              <a:rPr lang="en-US" b="0" baseline="0" dirty="0"/>
              <a:t>Reveal that the image shows a train station, and that today they will be designing their own. Ask the students:</a:t>
            </a:r>
          </a:p>
          <a:p>
            <a:pPr marL="171450" indent="-171450">
              <a:buFont typeface="Arial"/>
              <a:buChar char="•"/>
            </a:pPr>
            <a:r>
              <a:rPr lang="en-US" b="0" baseline="0" dirty="0"/>
              <a:t>Who guessed correctly?</a:t>
            </a:r>
          </a:p>
          <a:p>
            <a:pPr marL="171450" indent="-171450">
              <a:buFont typeface="Arial"/>
              <a:buChar char="•"/>
            </a:pPr>
            <a:r>
              <a:rPr lang="en-US" b="0" baseline="0" dirty="0"/>
              <a:t>How did they know it was a train station?</a:t>
            </a:r>
          </a:p>
          <a:p>
            <a:pPr marL="171450" indent="-171450">
              <a:buFont typeface="Arial"/>
              <a:buChar char="•"/>
            </a:pPr>
            <a:r>
              <a:rPr lang="en-US" b="0" baseline="0" dirty="0"/>
              <a:t>What experiences do they have of visiting a train station?</a:t>
            </a:r>
          </a:p>
          <a:p>
            <a:pPr marL="171450" indent="-171450">
              <a:buFont typeface="Arial"/>
              <a:buChar char="•"/>
            </a:pPr>
            <a:r>
              <a:rPr lang="en-US" b="0" baseline="0" dirty="0"/>
              <a:t>Were these positive or negative experiences? Why?</a:t>
            </a:r>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a:t>
            </a:r>
            <a:r>
              <a:rPr lang="en-US" baseline="0" dirty="0" smtClean="0"/>
              <a:t>objectives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Introduce the learning objectives</a:t>
            </a:r>
            <a:r>
              <a:rPr lang="en-US" b="0" baseline="0" dirty="0"/>
              <a:t> for today’s session by reading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Ensure that your students understand the key terminology of the learning objectives.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Structure </a:t>
            </a:r>
            <a:r>
              <a:rPr lang="mr-IN" b="0" baseline="0" dirty="0"/>
              <a:t>–</a:t>
            </a:r>
            <a:r>
              <a:rPr lang="en-US" b="0" baseline="0" dirty="0"/>
              <a:t> a thing that stands up on its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t>In addition, you may wish to define creativity and speaking for the purposes of this session. You could ask the students what makes good creativity or speaking. You could ask students to rate their skills of creativity and speaking with thumbs up, thumbs down or thumbs to the side. Aim for more thumbs up by the end of the lesson.</a:t>
            </a:r>
          </a:p>
          <a:p>
            <a:endParaRPr lang="en-US"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about train stations</a:t>
            </a:r>
          </a:p>
          <a:p>
            <a:r>
              <a:rPr lang="en-US" b="0" baseline="0" dirty="0"/>
              <a:t/>
            </a:r>
            <a:br>
              <a:rPr lang="en-US" b="0" baseline="0" dirty="0"/>
            </a:br>
            <a:r>
              <a:rPr lang="en-US" b="0" baseline="0" dirty="0"/>
              <a:t>Look at the following images. Try to get your students to discuss what they like and what they don’t like. Ask them about specific features such as the signage, natural lighting, plants, </a:t>
            </a:r>
            <a:r>
              <a:rPr lang="en-GB" b="0" baseline="0" noProof="0" dirty="0"/>
              <a:t>colours, </a:t>
            </a:r>
            <a:r>
              <a:rPr lang="en-US" b="0" baseline="0" dirty="0"/>
              <a:t>and overall environment. </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4</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Station </a:t>
            </a:r>
            <a:r>
              <a:rPr lang="en-US" dirty="0" smtClean="0"/>
              <a:t>example</a:t>
            </a:r>
            <a:r>
              <a:rPr lang="en-US" baseline="0" dirty="0"/>
              <a:t>: Euston Station</a:t>
            </a:r>
          </a:p>
          <a:p>
            <a:endParaRPr lang="en-US" dirty="0"/>
          </a:p>
          <a:p>
            <a:r>
              <a:rPr lang="en-US" b="0" dirty="0"/>
              <a:t>Ask your students the following questions:</a:t>
            </a:r>
          </a:p>
          <a:p>
            <a:pPr marL="171450" indent="-171450">
              <a:buFont typeface="Arial"/>
              <a:buChar char="•"/>
            </a:pPr>
            <a:r>
              <a:rPr lang="en-US" b="0" dirty="0"/>
              <a:t>What</a:t>
            </a:r>
            <a:r>
              <a:rPr lang="en-US" b="0" baseline="0" dirty="0"/>
              <a:t> do you like about this station?</a:t>
            </a:r>
          </a:p>
          <a:p>
            <a:pPr marL="171450" indent="-171450">
              <a:buFont typeface="Arial"/>
              <a:buChar char="•"/>
            </a:pPr>
            <a:r>
              <a:rPr lang="en-US" b="0" baseline="0" dirty="0"/>
              <a:t>What don’t you like?</a:t>
            </a:r>
          </a:p>
          <a:p>
            <a:pPr marL="171450" indent="-171450">
              <a:buFont typeface="Arial"/>
              <a:buChar char="•"/>
            </a:pPr>
            <a:r>
              <a:rPr lang="en-US" b="0" baseline="0" dirty="0"/>
              <a:t>How would you improve it?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dirty="0"/>
              <a:t>What specific features would you include in your train station?</a:t>
            </a:r>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5</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Station </a:t>
            </a:r>
            <a:r>
              <a:rPr lang="en-US" dirty="0" smtClean="0"/>
              <a:t>example</a:t>
            </a:r>
            <a:r>
              <a:rPr lang="en-US" baseline="0" dirty="0"/>
              <a:t>: Old Oak Common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dirty="0"/>
              <a:t>Ask your students the following questions:</a:t>
            </a:r>
          </a:p>
          <a:p>
            <a:pPr marL="171450" indent="-171450">
              <a:buFont typeface="Arial"/>
              <a:buChar char="•"/>
            </a:pPr>
            <a:r>
              <a:rPr lang="en-US" b="0" dirty="0"/>
              <a:t>What</a:t>
            </a:r>
            <a:r>
              <a:rPr lang="en-US" b="0" baseline="0" dirty="0"/>
              <a:t> do you like about this station?</a:t>
            </a:r>
          </a:p>
          <a:p>
            <a:pPr marL="171450" indent="-171450">
              <a:buFont typeface="Arial"/>
              <a:buChar char="•"/>
            </a:pPr>
            <a:r>
              <a:rPr lang="en-US" b="0" baseline="0" dirty="0"/>
              <a:t>What don’t you like?</a:t>
            </a:r>
          </a:p>
          <a:p>
            <a:pPr marL="171450" indent="-171450">
              <a:buFont typeface="Arial"/>
              <a:buChar char="•"/>
            </a:pPr>
            <a:r>
              <a:rPr lang="en-US" b="0" baseline="0" dirty="0"/>
              <a:t>How would you improve it?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dirty="0"/>
              <a:t>What specific features would you include in your train station?</a:t>
            </a:r>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Station </a:t>
            </a:r>
            <a:r>
              <a:rPr lang="en-US" dirty="0" smtClean="0"/>
              <a:t>example</a:t>
            </a:r>
            <a:r>
              <a:rPr lang="en-US" baseline="0" dirty="0"/>
              <a:t>: Old Oak Common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dirty="0"/>
              <a:t>Ask your students the following questions:</a:t>
            </a:r>
          </a:p>
          <a:p>
            <a:pPr marL="171450" indent="-171450">
              <a:buFont typeface="Arial"/>
              <a:buChar char="•"/>
            </a:pPr>
            <a:r>
              <a:rPr lang="en-US" b="0" dirty="0"/>
              <a:t>What</a:t>
            </a:r>
            <a:r>
              <a:rPr lang="en-US" b="0" baseline="0" dirty="0"/>
              <a:t> do you like about this station?</a:t>
            </a:r>
          </a:p>
          <a:p>
            <a:pPr marL="171450" indent="-171450">
              <a:buFont typeface="Arial"/>
              <a:buChar char="•"/>
            </a:pPr>
            <a:r>
              <a:rPr lang="en-US" b="0" baseline="0" dirty="0"/>
              <a:t>What don’t you like?</a:t>
            </a:r>
          </a:p>
          <a:p>
            <a:pPr marL="171450" indent="-171450">
              <a:buFont typeface="Arial"/>
              <a:buChar char="•"/>
            </a:pPr>
            <a:r>
              <a:rPr lang="en-US" b="0" baseline="0" dirty="0"/>
              <a:t>How would you improve it?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dirty="0"/>
              <a:t>What specific features would you include in your train station?</a:t>
            </a:r>
          </a:p>
          <a:p>
            <a:pPr marL="171450" indent="-171450">
              <a:buFont typeface="Arial"/>
              <a:buChar char="•"/>
            </a:pPr>
            <a:endParaRPr lang="en-US" b="0" baseline="0" dirty="0"/>
          </a:p>
          <a:p>
            <a:pPr marL="171450" indent="-171450">
              <a:buFont typeface="Arial"/>
              <a:buChar char="•"/>
            </a:pPr>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0"/>
              </a:spcAft>
            </a:pPr>
            <a:r>
              <a:rPr lang="en-US" sz="1200" b="1" dirty="0" smtClean="0">
                <a:solidFill>
                  <a:schemeClr val="tx1"/>
                </a:solidFill>
                <a:latin typeface="Arial" panose="020B0604020202020204" pitchFamily="34" charset="0"/>
                <a:cs typeface="Arial" panose="020B0604020202020204" pitchFamily="34" charset="0"/>
              </a:rPr>
              <a:t>Challenge 1: Station design</a:t>
            </a:r>
          </a:p>
          <a:p>
            <a:endParaRPr lang="en-US" dirty="0"/>
          </a:p>
          <a:p>
            <a:r>
              <a:rPr lang="en-US" b="0" dirty="0"/>
              <a:t>Introduce the challenge</a:t>
            </a:r>
            <a:r>
              <a:rPr lang="en-US" b="0" baseline="0" dirty="0"/>
              <a:t>. Explain to students that they will be designing a train station, just like the one on the introduction slide. Explain to your students that they will be working in groups. </a:t>
            </a:r>
            <a:r>
              <a:rPr lang="en-GB" b="0" baseline="0" noProof="0" dirty="0"/>
              <a:t>Emphasise</a:t>
            </a:r>
            <a:r>
              <a:rPr lang="en-US" b="0" baseline="0" dirty="0"/>
              <a:t> that it is for their local area. </a:t>
            </a:r>
          </a:p>
          <a:p>
            <a:endParaRPr lang="en-US" b="0" baseline="0" dirty="0"/>
          </a:p>
          <a:p>
            <a:r>
              <a:rPr lang="en-US" b="0" baseline="0" dirty="0"/>
              <a:t>Demonstrate cutting out the station features and sticking them down onto the station map, and adding more features. You may wish to create a finished example to show the students. </a:t>
            </a:r>
          </a:p>
          <a:p>
            <a:endParaRPr lang="en-US" b="0" baseline="0" dirty="0"/>
          </a:p>
          <a:p>
            <a:r>
              <a:rPr lang="en-US" b="0" baseline="0" dirty="0"/>
              <a:t>You could award a prize for the most creative train station, check with your host first if this is appropriate and state this before the students start.</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2: Presentations</a:t>
            </a:r>
          </a:p>
          <a:p>
            <a:r>
              <a:rPr lang="en-US" b="0" baseline="0" dirty="0"/>
              <a:t>Ask students to stop working on their designs. It is now time for the students to present to the rest of the group. </a:t>
            </a:r>
          </a:p>
          <a:p>
            <a:pPr marL="171450" indent="-171450">
              <a:buFont typeface="Arial" panose="020B0604020202020204" pitchFamily="34" charset="0"/>
              <a:buChar char="•"/>
            </a:pPr>
            <a:r>
              <a:rPr lang="en-US" b="0" baseline="0" dirty="0"/>
              <a:t>Number each student in a group ‘one’, ‘two’ and ‘three’. In a group of 15 there would be five tables/groups each with three students.</a:t>
            </a:r>
          </a:p>
          <a:p>
            <a:pPr marL="171450" indent="-171450">
              <a:buFont typeface="Arial" panose="020B0604020202020204" pitchFamily="34" charset="0"/>
              <a:buChar char="•"/>
            </a:pPr>
            <a:r>
              <a:rPr lang="en-US" b="0" baseline="0" dirty="0"/>
              <a:t>Inform student ‘one’ from each group that they will soon be visiting the other groups to hear about their station designs.</a:t>
            </a:r>
          </a:p>
          <a:p>
            <a:pPr marL="171450" indent="-171450">
              <a:buFont typeface="Arial" panose="020B0604020202020204" pitchFamily="34" charset="0"/>
              <a:buChar char="•"/>
            </a:pPr>
            <a:r>
              <a:rPr lang="en-US" b="0" baseline="0" dirty="0"/>
              <a:t>Inform students ‘two’ and ‘three’ that for now they will stay at their tables and present their design to the visiting student ‘one’.</a:t>
            </a:r>
          </a:p>
          <a:p>
            <a:pPr marL="171450" indent="-171450">
              <a:buFont typeface="Arial" panose="020B0604020202020204" pitchFamily="34" charset="0"/>
              <a:buChar char="•"/>
            </a:pPr>
            <a:r>
              <a:rPr lang="en-US" b="0" baseline="0" dirty="0"/>
              <a:t>Try and rotate students at a regular interval – this may change depending on time remaining in the session, however a suggested time would be every 90 seconds. </a:t>
            </a:r>
          </a:p>
          <a:p>
            <a:pPr marL="171450" indent="-171450">
              <a:buFont typeface="Arial" panose="020B0604020202020204" pitchFamily="34" charset="0"/>
              <a:buChar char="•"/>
            </a:pPr>
            <a:r>
              <a:rPr lang="en-US" b="0" baseline="0" dirty="0"/>
              <a:t>Once the first student has been to the four other groups, change which student is moving. </a:t>
            </a:r>
          </a:p>
          <a:p>
            <a:pPr marL="171450" indent="-171450">
              <a:buFont typeface="Arial" panose="020B0604020202020204" pitchFamily="34" charset="0"/>
              <a:buChar char="•"/>
            </a:pPr>
            <a:r>
              <a:rPr lang="en-US" b="0" baseline="0" dirty="0"/>
              <a:t>Encourage the moving students to ask questions.</a:t>
            </a:r>
          </a:p>
          <a:p>
            <a:pPr marL="171450" indent="-171450">
              <a:buFont typeface="Arial" panose="020B0604020202020204" pitchFamily="34" charset="0"/>
              <a:buChar char="•"/>
            </a:pPr>
            <a:r>
              <a:rPr lang="en-US" b="0" baseline="0" dirty="0"/>
              <a:t>If there are students with mobility impairment, staff members should rotate between the groups instead of students and be presented to instead.</a:t>
            </a:r>
          </a:p>
          <a:p>
            <a:endParaRPr lang="en-US" b="0" baseline="0" dirty="0"/>
          </a:p>
          <a:p>
            <a:r>
              <a:rPr lang="en-US" b="0" baseline="0" dirty="0"/>
              <a:t>You could award a prize for the best speaking. If so, check with the host if this would be appropriate and state this before the students start.</a:t>
            </a:r>
          </a:p>
          <a:p>
            <a:endParaRPr lang="en-US" b="0" baseline="0" dirty="0"/>
          </a:p>
          <a:p>
            <a:r>
              <a:rPr lang="en-US" b="0" baseline="0" dirty="0"/>
              <a:t>We have included prompt questions on the slide to help students when talking. </a:t>
            </a:r>
          </a:p>
          <a:p>
            <a:pPr marL="171450" indent="-171450">
              <a:buFont typeface="Arial"/>
              <a:buChar char="•"/>
            </a:pPr>
            <a:r>
              <a:rPr lang="en-US" b="0" baseline="0" dirty="0"/>
              <a:t>How does your station help people. </a:t>
            </a:r>
          </a:p>
          <a:p>
            <a:pPr marL="171450" indent="-171450">
              <a:buFont typeface="Arial"/>
              <a:buChar char="•"/>
            </a:pPr>
            <a:r>
              <a:rPr lang="en-US" b="0" baseline="0" dirty="0"/>
              <a:t>What is your favorite feature?</a:t>
            </a:r>
          </a:p>
          <a:p>
            <a:endParaRPr lang="en-US" b="0" baseline="0" dirty="0"/>
          </a:p>
          <a:p>
            <a:r>
              <a:rPr lang="en-US" b="0" baseline="0" dirty="0"/>
              <a:t>Additionally students could answer:</a:t>
            </a:r>
          </a:p>
          <a:p>
            <a:pPr marL="171450" indent="-171450">
              <a:buFont typeface="Arial"/>
              <a:buChar char="•"/>
            </a:pPr>
            <a:r>
              <a:rPr lang="en-US" b="0" baseline="0" dirty="0"/>
              <a:t>How does your station help the environment?</a:t>
            </a:r>
          </a:p>
          <a:p>
            <a:pPr marL="171450" indent="-171450">
              <a:buFont typeface="Arial"/>
              <a:buChar char="•"/>
            </a:pPr>
            <a:r>
              <a:rPr lang="en-US" b="0" baseline="0" dirty="0"/>
              <a:t>How do people find their way around the station?</a:t>
            </a:r>
          </a:p>
          <a:p>
            <a:pPr marL="171450" indent="-171450">
              <a:buFont typeface="Arial"/>
              <a:buChar char="•"/>
            </a:pPr>
            <a:r>
              <a:rPr lang="en-US" b="0" baseline="0" dirty="0"/>
              <a:t>How does your station meet everybody’s needs?</a:t>
            </a:r>
          </a:p>
          <a:p>
            <a:endParaRPr lang="en-US" b="0" baseline="0" dirty="0"/>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807529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svg"/><Relationship Id="rId5" Type="http://schemas.openxmlformats.org/officeDocument/2006/relationships/image" Target="../media/image2.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svg"/><Relationship Id="rId5" Type="http://schemas.openxmlformats.org/officeDocument/2006/relationships/image" Target="../media/image2.png"/><Relationship Id="rId6"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g"/><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eg"/><Relationship Id="rId3" Type="http://schemas.openxmlformats.org/officeDocument/2006/relationships/image" Target="../media/image1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ED04F-D75B-4E27-9BD7-FCD6C3E29D18}"/>
              </a:ext>
            </a:extLst>
          </p:cNvPr>
          <p:cNvSpPr>
            <a:spLocks noGrp="1"/>
          </p:cNvSpPr>
          <p:nvPr>
            <p:ph type="ctrTitle" hasCustomPrompt="1"/>
          </p:nvPr>
        </p:nvSpPr>
        <p:spPr>
          <a:xfrm>
            <a:off x="457200" y="2293506"/>
            <a:ext cx="10494169" cy="846113"/>
          </a:xfr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xmlns="" id="{DB07B812-FB6A-477C-A589-733D5079CE05}"/>
              </a:ext>
            </a:extLst>
          </p:cNvPr>
          <p:cNvSpPr>
            <a:spLocks noGrp="1"/>
          </p:cNvSpPr>
          <p:nvPr>
            <p:ph type="subTitle" idx="1" hasCustomPrompt="1"/>
          </p:nvPr>
        </p:nvSpPr>
        <p:spPr>
          <a:xfrm>
            <a:off x="457199" y="3139619"/>
            <a:ext cx="10494169" cy="899888"/>
          </a:xfr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xmlns=""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xmlns=""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xmlns=""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xmlns=""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xmlns=""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xmlns=""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xmlns=""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xmlns=""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xmlns=""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xmlns=""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xmlns=""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xmlns=""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xmlns=""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xmlns=""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xmlns=""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xmlns=""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xmlns=""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xmlns=""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xmlns=""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xmlns=""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xmlns=""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xmlns=""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xmlns=""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xmlns=""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xmlns=""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xmlns=""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xmlns=""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xmlns=""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xmlns=""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xmlns:p14="http://schemas.microsoft.com/office/powerpoint/2010/main">
    <p:fade/>
  </p:transition>
  <p:extLst>
    <p:ext uri="{DCECCB84-F9BA-43D5-87BE-67443E8EF086}">
      <p15:sldGuideLst xmlns:p15="http://schemas.microsoft.com/office/powerpoint/2012/main" xmlns="">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xmlns=""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xmlns=""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xmlns=""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xmlns=""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xmlns=""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xmlns=""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xmlns=""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xmlns=""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xmlns=""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xmlns=""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xmlns=""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xmlns=""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xmlns=""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xmlns=""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xmlns=""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xmlns=""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xmlns=""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xmlns=""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xmlns=""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xmlns=""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xmlns=""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xmlns=""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xmlns=""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xmlns=""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xmlns=""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xmlns=""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xmlns=""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xmlns=""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xmlns=""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xmlns=""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xmlns=""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xmlns=""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xmlns=""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xmlns=""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xmlns=""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xmlns=""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xmlns=""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xmlns=""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xmlns=""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xmlns=""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xmlns=""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xmlns=""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xmlns=""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xmlns=""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xmlns=""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xmlns=""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xmlns=""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xmlns=""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xmlns=""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xmlns=""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xmlns=""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xmlns=""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xmlns=""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xmlns=""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xmlns=""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xmlns=""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xmlns=""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xmlns=""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xmlns=""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xmlns=""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xmlns=""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xmlns=""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xmlns=""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xmlns=""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xmlns=""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xmlns=""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xmlns=""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xmlns=""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xmlns=""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xmlns=""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xmlns=""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xmlns=""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xmlns=""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xmlns=""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xmlns=""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xmlns=""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xmlns=""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xmlns=""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xmlns=""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xmlns=""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xmlns=""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xmlns=""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xmlns=""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xmlns=""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xmlns=""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xmlns=""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xmlns=""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xmlns=""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xmlns=""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xmlns=""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xmlns=""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xmlns=""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xmlns=""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xmlns=""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xmlns=""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xmlns=""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xmlns=""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xmlns=""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xmlns=""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xmlns=""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xmlns=""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xmlns=""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xmlns=""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xmlns=""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xmlns=""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xmlns=""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xmlns=""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xmlns=""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xmlns=""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xmlns=""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xmlns=""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xmlns=""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xmlns=""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xmlns=""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xmlns=""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xmlns=""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xmlns=""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xmlns=""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xmlns=""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xmlns=""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xmlns=""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xmlns=""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xmlns=""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xmlns=""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xmlns=""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xmlns=""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xmlns=""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xmlns=""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xmlns=""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xmlns=""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xmlns=""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xmlns=""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xmlns=""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xmlns=""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xmlns=""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xmlns=""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xmlns=""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xmlns=""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xmlns=""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xmlns=""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xmlns=""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xmlns=""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xmlns=""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xmlns=""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xmlns=""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xmlns=""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xmlns=""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xmlns=""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xmlns=""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xmlns=""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xmlns=""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xmlns=""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xmlns=""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xmlns=""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xmlns=""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xmlns=""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xmlns=""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xmlns=""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xmlns=""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xmlns=""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xmlns=""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xmlns=""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xmlns=""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xmlns=""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xmlns=""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xmlns=""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xmlns=""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xmlns=""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xmlns=""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xmlns=""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xmlns=""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xmlns=""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xmlns=""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xmlns=""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xmlns=""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xmlns=""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xmlns=""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xmlns=""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xmlns=""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xmlns=""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xmlns=""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xmlns=""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xmlns=""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xmlns=""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xmlns=""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xmlns=""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xmlns=""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xmlns=""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xmlns=""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xmlns=""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xmlns=""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xmlns=""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xmlns=""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xmlns=""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xmlns=""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xmlns=""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xmlns=""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xmlns=""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xmlns=""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xmlns=""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xmlns=""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xmlns=""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xmlns=""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xmlns=""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xmlns=""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xmlns=""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xmlns=""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xmlns=""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xmlns=""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xmlns=""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xmlns=""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xmlns=""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xmlns=""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xmlns=""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xmlns=""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xmlns=""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xmlns=""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xmlns=""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xmlns=""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xmlns=""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xmlns=""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xmlns=""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xmlns=""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xmlns=""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xmlns=""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xmlns=""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xmlns=""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xmlns=""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xmlns=""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xmlns=""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xmlns=""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xmlns=""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xmlns=""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xmlns=""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xmlns=""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xmlns=""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xmlns=""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xmlns=""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xmlns=""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xmlns=""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xmlns=""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xmlns=""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xmlns=""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xmlns=""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xmlns=""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xmlns=""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xmlns=""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xmlns=""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xmlns=""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xmlns=""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53D10FE7-9ABC-724B-AB6E-7A133D4CF6FE}"/>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xmlns="" id="{96E293E5-F86A-634D-82EB-20B0E15EC64E}"/>
              </a:ext>
            </a:extLst>
          </p:cNvPr>
          <p:cNvSpPr>
            <a:spLocks noGrp="1"/>
          </p:cNvSpPr>
          <p:nvPr>
            <p:ph type="body" sz="quarter" idx="13" hasCustomPrompt="1"/>
          </p:nvPr>
        </p:nvSpPr>
        <p:spPr>
          <a:xfrm>
            <a:off x="457200" y="1400401"/>
            <a:ext cx="8697074" cy="505530"/>
          </a:xfr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xmlns="" id="{C7B39B37-1F05-354F-A66C-15BA6F940ADC}"/>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xmlns=""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xmlns=""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xmlns=""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xmlns=""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xmlns=""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xmlns=""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xmlns=""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xmlns=""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xmlns=""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xmlns=""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xmlns=""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xmlns=""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xmlns=""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xmlns=""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xmlns=""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xmlns=""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xmlns=""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xmlns=""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xmlns=""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xmlns=""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xmlns=""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xmlns=""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xmlns=""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xmlns=""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xmlns=""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xmlns=""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xmlns=""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xmlns=""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xmlns=""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xmlns=""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xmlns=""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xmlns=""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xmlns=""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xmlns=""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xmlns=""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xmlns=""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xmlns="" id="{27A512AB-DF48-4152-9B49-D297B54FD036}"/>
              </a:ext>
            </a:extLst>
          </p:cNvPr>
          <p:cNvSpPr>
            <a:spLocks noGrp="1"/>
          </p:cNvSpPr>
          <p:nvPr>
            <p:ph type="title" hasCustomPrompt="1"/>
          </p:nvPr>
        </p:nvSpPr>
        <p:spPr>
          <a:xfrm>
            <a:off x="457200" y="457200"/>
            <a:ext cx="11277600" cy="943200"/>
          </a:xfr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xmlns="" id="{734E162F-3ECA-4B18-AE92-237AEAD38032}"/>
              </a:ext>
            </a:extLst>
          </p:cNvPr>
          <p:cNvSpPr>
            <a:spLocks noGrp="1"/>
          </p:cNvSpPr>
          <p:nvPr>
            <p:ph type="body" sz="quarter" idx="13" hasCustomPrompt="1"/>
          </p:nvPr>
        </p:nvSpPr>
        <p:spPr>
          <a:xfrm>
            <a:off x="457200" y="1427035"/>
            <a:ext cx="8697074" cy="505530"/>
          </a:xfr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xmlns=""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xmlns=""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xmlns=""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xmlns=""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xmlns=""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xmlns=""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xmlns=""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xmlns=""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xmlns=""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xmlns=""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xmlns=""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xmlns=""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xmlns=""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xmlns=""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xmlns=""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xmlns=""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xmlns=""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xmlns=""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xmlns=""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xmlns=""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xmlns=""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xmlns=""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xmlns=""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xmlns=""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xmlns=""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xmlns=""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xmlns=""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xmlns=""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xmlns=""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xmlns=""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xmlns=""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xmlns=""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xmlns=""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xmlns=""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xmlns=""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xmlns=""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xmlns=""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xmlns=""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xmlns=""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xmlns=""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xmlns=""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xmlns=""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xmlns=""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xmlns=""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xmlns=""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xmlns=""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xmlns=""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xmlns=""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xmlns=""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descr="C:\Users\gemma.blackman\AppData\Local\Microsoft\Windows\Temporary Internet Files\Content.Outlook\BP02L1TK\HS2 PPTDarkBlue_FrontScree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3" y="0"/>
            <a:ext cx="1217173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F232B6E-E58E-AC40-8827-33A19A15C0B1}"/>
              </a:ext>
            </a:extLst>
          </p:cNvPr>
          <p:cNvSpPr txBox="1"/>
          <p:nvPr userDrawn="1"/>
        </p:nvSpPr>
        <p:spPr>
          <a:xfrm>
            <a:off x="3119179" y="6331428"/>
            <a:ext cx="8837624" cy="526572"/>
          </a:xfrm>
          <a:prstGeom prst="rect">
            <a:avLst/>
          </a:prstGeom>
          <a:noFill/>
        </p:spPr>
        <p:txBody>
          <a:bodyPr wrap="square" lIns="0" tIns="0" rIns="0" bIns="0" rtlCol="0">
            <a:noAutofit/>
          </a:bodyPr>
          <a:lstStyle/>
          <a:p>
            <a:pPr algn="r"/>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103040425"/>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xmlns=""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xmlns=""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xmlns=""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xmlns=""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xmlns=""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xmlns=""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xmlns=""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xmlns=""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xmlns=""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xmlns=""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xmlns=""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xmlns=""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xmlns=""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xmlns=""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xmlns=""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xmlns=""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xmlns=""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xmlns=""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xmlns=""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xmlns=""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xmlns=""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xmlns=""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xmlns=""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xmlns=""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xmlns=""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xmlns=""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
        <p:nvSpPr>
          <p:cNvPr id="2" name="TextBox 1">
            <a:extLst>
              <a:ext uri="{FF2B5EF4-FFF2-40B4-BE49-F238E27FC236}">
                <a16:creationId xmlns:a16="http://schemas.microsoft.com/office/drawing/2014/main" xmlns="" id="{43D3E5EE-C4E8-6F47-A940-3F7C2BEDA8ED}"/>
              </a:ext>
            </a:extLst>
          </p:cNvPr>
          <p:cNvSpPr txBox="1"/>
          <p:nvPr userDrawn="1"/>
        </p:nvSpPr>
        <p:spPr>
          <a:xfrm>
            <a:off x="2993098" y="1595940"/>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cSld>
  <p:clrMapOvr>
    <a:masterClrMapping/>
  </p:clrMapOvr>
  <p:transition xmlns:p14="http://schemas.microsoft.com/office/powerpoint/2010/mai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xmlns=""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xmlns=""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xmlns=""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xmlns=""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xmlns=""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xmlns:p14="http://schemas.microsoft.com/office/powerpoint/2010/mai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xmlns=""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xmlns=""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xmlns=""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xmlns=""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xmlns:p14="http://schemas.microsoft.com/office/powerpoint/2010/mai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xmlns=""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xmlns:p14="http://schemas.microsoft.com/office/powerpoint/2010/mai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xmlns=""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xmlns:p14="http://schemas.microsoft.com/office/powerpoint/2010/mai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xmlns=""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xmlns=""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xmlns:p14="http://schemas.microsoft.com/office/powerpoint/2010/main">
    <p:fade/>
  </p:transition>
  <p:extLst>
    <p:ext uri="{DCECCB84-F9BA-43D5-87BE-67443E8EF086}">
      <p15:sldGuideLst xmlns:p15="http://schemas.microsoft.com/office/powerpoint/2012/main" xmlns="">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xmlns:p14="http://schemas.microsoft.com/office/powerpoint/2010/mai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xmlns=""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xmlns=""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xmlns=""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xmlns=""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xmlns=""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xmlns=""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xmlns=""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xmlns=""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xmlns=""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xmlns=""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xmlns=""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xmlns=""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xmlns=""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xmlns=""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xmlns=""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xmlns=""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xmlns=""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xmlns=""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xmlns=""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xmlns=""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xmlns=""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xmlns=""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xmlns=""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xmlns=""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xmlns=""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xmlns=""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xmlns=""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xmlns=""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xmlns=""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xmlns=""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xmlns=""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xmlns=""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xmlns=""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xmlns=""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xmlns=""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xmlns=""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xmlns=""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xmlns=""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xmlns=""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xmlns=""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xmlns=""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xmlns=""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xmlns=""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xmlns=""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xmlns=""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xmlns=""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xmlns=""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xmlns=""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xmlns=""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xmlns=""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xmlns=""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xmlns=""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xmlns=""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xmlns=""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xmlns=""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xmlns=""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xmlns=""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xmlns=""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xmlns=""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xmlns=""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xmlns=""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xmlns=""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xmlns=""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xmlns:p14="http://schemas.microsoft.com/office/powerpoint/2010/mai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xmlns=""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xmlns=""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xmlns=""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xmlns=""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xmlns=""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xmlns=""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xmlns=""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xmlns=""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xmlns=""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xmlns=""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xmlns=""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xmlns=""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xmlns=""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xmlns=""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xmlns=""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xmlns=""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xmlns=""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xmlns=""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xmlns=""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xmlns=""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xmlns=""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xmlns=""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xmlns=""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xmlns=""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xmlns=""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xmlns=""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xmlns=""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xmlns=""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xmlns=""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xmlns=""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xmlns=""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xmlns=""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xmlns=""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xmlns=""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xmlns=""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xmlns=""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xmlns=""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xmlns=""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xmlns=""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xmlns=""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xmlns=""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xmlns=""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xmlns=""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xmlns=""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xmlns=""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xmlns=""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xmlns=""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xmlns=""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xmlns=""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xmlns=""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xmlns=""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xmlns=""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xmlns=""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xmlns=""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xmlns=""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xmlns=""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xmlns=""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xmlns=""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xmlns=""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xmlns=""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xmlns=""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xmlns=""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xmlns=""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xmlns=""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xmlns=""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xmlns=""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xmlns=""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xmlns=""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xmlns=""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xmlns=""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xmlns=""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xmlns=""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xmlns=""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xmlns=""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xmlns=""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xmlns=""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xmlns=""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xmlns=""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xmlns=""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xmlns=""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xmlns=""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xmlns=""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xmlns=""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xmlns=""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xmlns=""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xmlns=""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xmlns=""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xmlns=""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xmlns=""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xmlns=""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xmlns=""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xmlns=""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xmlns=""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xmlns=""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xmlns=""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xmlns=""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xmlns=""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xmlns=""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xmlns=""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xmlns=""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xmlns=""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xmlns=""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xmlns=""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xmlns=""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xmlns=""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xmlns=""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xmlns=""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xmlns=""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xmlns=""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xmlns=""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xmlns=""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xmlns=""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xmlns=""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xmlns=""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xmlns=""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xmlns=""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xmlns=""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xmlns=""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xmlns=""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xmlns=""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xmlns=""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xmlns=""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xmlns=""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xmlns=""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xmlns=""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xmlns=""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xmlns=""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xmlns=""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xmlns=""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xmlns=""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xmlns=""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xmlns=""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xmlns:p14="http://schemas.microsoft.com/office/powerpoint/2010/mai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xmlns=""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xmlns=""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xmlns=""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xmlns=""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xmlns=""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xmlns=""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xmlns=""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xmlns=""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xmlns=""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xmlns=""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xmlns=""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xmlns=""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xmlns=""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xmlns=""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xmlns=""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xmlns=""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xmlns=""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xmlns=""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xmlns=""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xmlns=""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xmlns=""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xmlns=""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xmlns=""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xmlns=""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xmlns=""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xmlns=""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xmlns=""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xmlns=""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xmlns=""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xmlns=""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xmlns=""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xmlns=""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xmlns=""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xmlns=""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xmlns=""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xmlns=""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xmlns=""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xmlns=""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xmlns=""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xmlns=""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xmlns=""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xmlns=""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xmlns=""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xmlns=""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xmlns=""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xmlns=""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xmlns=""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xmlns=""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xmlns=""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xmlns=""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xmlns:p14="http://schemas.microsoft.com/office/powerpoint/2010/mai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xmlns=""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xmlns:p14="http://schemas.microsoft.com/office/powerpoint/2010/mai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xmlns=""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xmlns=""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xmlns=""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xmlns=""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xmlns=""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xmlns=""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xmlns:p14="http://schemas.microsoft.com/office/powerpoint/2010/mai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xmlns=""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xmlns=""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xmlns=""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xmlns=""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xmlns=""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xmlns=""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xmlns:p14="http://schemas.microsoft.com/office/powerpoint/2010/mai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xmlns:p14="http://schemas.microsoft.com/office/powerpoint/2010/mai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xmlns:p14="http://schemas.microsoft.com/office/powerpoint/2010/mai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xmlns=""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xmlns=""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xmlns=""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xmlns=""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xmlns=""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xmlns=""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xmlns=""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xmlns:p14="http://schemas.microsoft.com/office/powerpoint/2010/mai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xmlns=""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xmlns=""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xmlns=""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xmlns=""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xmlns=""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xmlns:p14="http://schemas.microsoft.com/office/powerpoint/2010/mai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xmlns=""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xmlns=""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xmlns=""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xmlns=""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xmlns=""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xmlns:p14="http://schemas.microsoft.com/office/powerpoint/2010/mai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xmlns=""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xmlns=""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xmlns=""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xmlns=""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xmlns:p14="http://schemas.microsoft.com/office/powerpoint/2010/mai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xmlns=""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xmlns=""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xmlns=""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xmlns=""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xmlns=""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xmlns=""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xmlns:p14="http://schemas.microsoft.com/office/powerpoint/2010/mai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xmlns=""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xmlns=""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xmlns=""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xmlns=""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xmlns=""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xmlns:p14="http://schemas.microsoft.com/office/powerpoint/2010/mai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xmlns:p14="http://schemas.microsoft.com/office/powerpoint/2010/mai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xmlns:p14="http://schemas.microsoft.com/office/powerpoint/2010/mai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xmlns=""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xmlns=""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xmlns:p14="http://schemas.microsoft.com/office/powerpoint/2010/mai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xmlns=""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xmlns:p14="http://schemas.microsoft.com/office/powerpoint/2010/mai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xmlns=""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xmlns=""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xmlns=""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xmlns=""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xmlns=""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xmlns=""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xmlns=""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xmlns=""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xmlns=""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xmlns=""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xmlns=""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xmlns=""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xmlns=""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xmlns=""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xmlns=""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xmlns=""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xmlns=""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xmlns=""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xmlns=""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xmlns=""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xmlns=""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xmlns=""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xmlns=""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xmlns=""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xmlns=""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xmlns=""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xmlns=""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xmlns=""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xmlns=""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xmlns=""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xmlns=""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xmlns=""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xmlns=""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xmlns=""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xmlns=""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xmlns=""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xmlns:p14="http://schemas.microsoft.com/office/powerpoint/2010/mai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xmlns=""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xmlns=""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xmlns=""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xmlns=""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xmlns=""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xmlns:p14="http://schemas.microsoft.com/office/powerpoint/2010/mai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xmlns=""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xmlns=""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xmlns=""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xmlns=""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xmlns=""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xmlns=""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xmlns=""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image" Target="../media/image1.jp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46" Type="http://schemas.openxmlformats.org/officeDocument/2006/relationships/theme" Target="../theme/theme2.xml"/><Relationship Id="rId20" Type="http://schemas.openxmlformats.org/officeDocument/2006/relationships/slideLayout" Target="../slideLayouts/slideLayout65.xml"/><Relationship Id="rId21" Type="http://schemas.openxmlformats.org/officeDocument/2006/relationships/slideLayout" Target="../slideLayouts/slideLayout66.xml"/><Relationship Id="rId22" Type="http://schemas.openxmlformats.org/officeDocument/2006/relationships/slideLayout" Target="../slideLayouts/slideLayout67.xml"/><Relationship Id="rId23" Type="http://schemas.openxmlformats.org/officeDocument/2006/relationships/slideLayout" Target="../slideLayouts/slideLayout68.xml"/><Relationship Id="rId24" Type="http://schemas.openxmlformats.org/officeDocument/2006/relationships/slideLayout" Target="../slideLayouts/slideLayout69.xml"/><Relationship Id="rId25" Type="http://schemas.openxmlformats.org/officeDocument/2006/relationships/slideLayout" Target="../slideLayouts/slideLayout70.xml"/><Relationship Id="rId26" Type="http://schemas.openxmlformats.org/officeDocument/2006/relationships/slideLayout" Target="../slideLayouts/slideLayout71.xml"/><Relationship Id="rId27" Type="http://schemas.openxmlformats.org/officeDocument/2006/relationships/slideLayout" Target="../slideLayouts/slideLayout72.xml"/><Relationship Id="rId28" Type="http://schemas.openxmlformats.org/officeDocument/2006/relationships/slideLayout" Target="../slideLayouts/slideLayout73.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30" Type="http://schemas.openxmlformats.org/officeDocument/2006/relationships/slideLayout" Target="../slideLayouts/slideLayout75.xml"/><Relationship Id="rId31" Type="http://schemas.openxmlformats.org/officeDocument/2006/relationships/slideLayout" Target="../slideLayouts/slideLayout76.xml"/><Relationship Id="rId32" Type="http://schemas.openxmlformats.org/officeDocument/2006/relationships/slideLayout" Target="../slideLayouts/slideLayout77.xml"/><Relationship Id="rId9" Type="http://schemas.openxmlformats.org/officeDocument/2006/relationships/slideLayout" Target="../slideLayouts/slideLayout54.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3" Type="http://schemas.openxmlformats.org/officeDocument/2006/relationships/slideLayout" Target="../slideLayouts/slideLayout78.xml"/><Relationship Id="rId34" Type="http://schemas.openxmlformats.org/officeDocument/2006/relationships/slideLayout" Target="../slideLayouts/slideLayout79.xml"/><Relationship Id="rId35" Type="http://schemas.openxmlformats.org/officeDocument/2006/relationships/slideLayout" Target="../slideLayouts/slideLayout80.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slideLayout" Target="../slideLayouts/slideLayout61.xml"/><Relationship Id="rId17" Type="http://schemas.openxmlformats.org/officeDocument/2006/relationships/slideLayout" Target="../slideLayouts/slideLayout62.xml"/><Relationship Id="rId18" Type="http://schemas.openxmlformats.org/officeDocument/2006/relationships/slideLayout" Target="../slideLayouts/slideLayout63.xml"/><Relationship Id="rId19" Type="http://schemas.openxmlformats.org/officeDocument/2006/relationships/slideLayout" Target="../slideLayouts/slideLayout64.xml"/><Relationship Id="rId37" Type="http://schemas.openxmlformats.org/officeDocument/2006/relationships/slideLayout" Target="../slideLayouts/slideLayout82.xml"/><Relationship Id="rId38" Type="http://schemas.openxmlformats.org/officeDocument/2006/relationships/slideLayout" Target="../slideLayouts/slideLayout83.xml"/><Relationship Id="rId39" Type="http://schemas.openxmlformats.org/officeDocument/2006/relationships/slideLayout" Target="../slideLayouts/slideLayout84.xml"/><Relationship Id="rId40" Type="http://schemas.openxmlformats.org/officeDocument/2006/relationships/slideLayout" Target="../slideLayouts/slideLayout85.xml"/><Relationship Id="rId41" Type="http://schemas.openxmlformats.org/officeDocument/2006/relationships/slideLayout" Target="../slideLayouts/slideLayout86.xml"/><Relationship Id="rId42" Type="http://schemas.openxmlformats.org/officeDocument/2006/relationships/slideLayout" Target="../slideLayouts/slideLayout87.xml"/><Relationship Id="rId43" Type="http://schemas.openxmlformats.org/officeDocument/2006/relationships/slideLayout" Target="../slideLayouts/slideLayout88.xml"/><Relationship Id="rId44" Type="http://schemas.openxmlformats.org/officeDocument/2006/relationships/slideLayout" Target="../slideLayouts/slideLayout89.xml"/><Relationship Id="rId45"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xmlns=""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xmlns="" id="{E2DBE350-EDA3-7C44-A04A-A6BEB2FE4B2E}"/>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9" name="TextBox 8">
            <a:extLst>
              <a:ext uri="{FF2B5EF4-FFF2-40B4-BE49-F238E27FC236}">
                <a16:creationId xmlns:a16="http://schemas.microsoft.com/office/drawing/2014/main" xmlns="" id="{670A193C-79ED-2148-B1D3-0EF4B11644DC}"/>
              </a:ext>
            </a:extLst>
          </p:cNvPr>
          <p:cNvSpPr txBox="1"/>
          <p:nvPr userDrawn="1"/>
        </p:nvSpPr>
        <p:spPr>
          <a:xfrm>
            <a:off x="2551685" y="1423698"/>
            <a:ext cx="7940233" cy="335666"/>
          </a:xfrm>
          <a:prstGeom prst="rect">
            <a:avLst/>
          </a:prstGeom>
          <a:noFill/>
        </p:spPr>
        <p:txBody>
          <a:bodyPr wrap="square" lIns="0" tIns="0" rIns="0" bIns="0" rtlCol="0" anchor="ctr">
            <a:noAutofit/>
          </a:bodyPr>
          <a:lstStyle/>
          <a:p>
            <a:pPr algn="l"/>
            <a:r>
              <a:rPr lang="en-US" sz="2600" b="1" kern="1200" dirty="0">
                <a:solidFill>
                  <a:schemeClr val="bg1"/>
                </a:solidFill>
                <a:latin typeface="+mn-lt"/>
                <a:ea typeface="+mn-ea"/>
                <a:cs typeface="+mn-cs"/>
              </a:rPr>
              <a:t>TRAIN STATION DESIGN CHALLENGE</a:t>
            </a:r>
            <a:endParaRPr lang="en-US" sz="26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xmlns:p14="http://schemas.microsoft.com/office/powerpoint/2010/mai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xmlns=""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xmlns:p14="http://schemas.microsoft.com/office/powerpoint/2010/mai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comments" Target="../comments/comment1.xm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746" t="10830" r="3831" b="15122"/>
          <a:stretch/>
        </p:blipFill>
        <p:spPr>
          <a:xfrm>
            <a:off x="457200" y="2328333"/>
            <a:ext cx="11277600" cy="4072467"/>
          </a:xfrm>
          <a:prstGeom prst="rect">
            <a:avLst/>
          </a:prstGeom>
        </p:spPr>
      </p:pic>
    </p:spTree>
    <p:extLst>
      <p:ext uri="{BB962C8B-B14F-4D97-AF65-F5344CB8AC3E}">
        <p14:creationId xmlns:p14="http://schemas.microsoft.com/office/powerpoint/2010/main" val="1286587047"/>
      </p:ext>
    </p:extLst>
  </p:cSld>
  <p:clrMapOvr>
    <a:masterClrMapping/>
  </p:clrMapOvr>
  <p:transition xmlns:p14="http://schemas.microsoft.com/office/powerpoint/2010/mai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5678733" cy="4088299"/>
          </a:xfrm>
          <a:prstGeom prst="rect">
            <a:avLst/>
          </a:prstGeom>
        </p:spPr>
        <p:txBody>
          <a:bodyPr wrap="square">
            <a:spAutoFit/>
          </a:bodyPr>
          <a:lstStyle/>
          <a:p>
            <a:pPr>
              <a:spcAft>
                <a:spcPts val="2000"/>
              </a:spcAft>
            </a:pPr>
            <a:r>
              <a:rPr lang="en-US" sz="3000" b="1" dirty="0"/>
              <a:t>Plenary</a:t>
            </a:r>
          </a:p>
          <a:p>
            <a:pPr>
              <a:spcAft>
                <a:spcPts val="600"/>
              </a:spcAft>
            </a:pPr>
            <a:r>
              <a:rPr lang="en-GB" sz="2200" dirty="0">
                <a:solidFill>
                  <a:schemeClr val="accent4"/>
                </a:solidFill>
                <a:latin typeface="Arial" panose="020B0604020202020204" pitchFamily="34" charset="0"/>
                <a:cs typeface="Arial" panose="020B0604020202020204" pitchFamily="34" charset="0"/>
              </a:rPr>
              <a:t>Who improved their creativity skills today? </a:t>
            </a:r>
            <a:br>
              <a:rPr lang="en-GB" sz="2200" dirty="0">
                <a:solidFill>
                  <a:schemeClr val="accent4"/>
                </a:solidFill>
                <a:latin typeface="Arial" panose="020B0604020202020204" pitchFamily="34" charset="0"/>
                <a:cs typeface="Arial" panose="020B0604020202020204" pitchFamily="34" charset="0"/>
              </a:rPr>
            </a:br>
            <a:r>
              <a:rPr lang="en-GB" sz="2200" dirty="0">
                <a:solidFill>
                  <a:schemeClr val="accent4"/>
                </a:solidFill>
                <a:latin typeface="Arial" panose="020B0604020202020204" pitchFamily="34" charset="0"/>
                <a:cs typeface="Arial" panose="020B0604020202020204" pitchFamily="34" charset="0"/>
              </a:rPr>
              <a:t>What did you do?</a:t>
            </a:r>
          </a:p>
          <a:p>
            <a:pPr marL="342900" lvl="0" indent="-342900">
              <a:spcAft>
                <a:spcPts val="600"/>
              </a:spcAft>
              <a:buClr>
                <a:srgbClr val="A469A5"/>
              </a:buClr>
              <a:buFont typeface="Arial"/>
              <a:buChar char="•"/>
            </a:pPr>
            <a:r>
              <a:rPr lang="en-GB" sz="2200" dirty="0">
                <a:solidFill>
                  <a:schemeClr val="accent4"/>
                </a:solidFill>
                <a:latin typeface="Arial" panose="020B0604020202020204" pitchFamily="34" charset="0"/>
                <a:cs typeface="Arial" panose="020B0604020202020204" pitchFamily="34" charset="0"/>
              </a:rPr>
              <a:t>Was it easy or hard to design your station? Why?</a:t>
            </a:r>
          </a:p>
          <a:p>
            <a:pPr marL="342900" lvl="0" indent="-342900">
              <a:spcAft>
                <a:spcPts val="600"/>
              </a:spcAft>
              <a:buClr>
                <a:srgbClr val="A469A5"/>
              </a:buClr>
              <a:buFont typeface="Arial"/>
              <a:buChar char="•"/>
            </a:pPr>
            <a:r>
              <a:rPr lang="en-GB" sz="2200" dirty="0">
                <a:solidFill>
                  <a:schemeClr val="accent4"/>
                </a:solidFill>
                <a:latin typeface="Arial" panose="020B0604020202020204" pitchFamily="34" charset="0"/>
                <a:cs typeface="Arial" panose="020B0604020202020204" pitchFamily="34" charset="0"/>
              </a:rPr>
              <a:t>How easy or difficult was it to present your idea?</a:t>
            </a:r>
          </a:p>
          <a:p>
            <a:pPr marL="342900" lvl="0" indent="-342900">
              <a:spcAft>
                <a:spcPts val="600"/>
              </a:spcAft>
              <a:buClr>
                <a:srgbClr val="A469A5"/>
              </a:buClr>
              <a:buFont typeface="Arial"/>
              <a:buChar char="•"/>
            </a:pPr>
            <a:r>
              <a:rPr lang="en-GB" sz="2200" dirty="0">
                <a:solidFill>
                  <a:schemeClr val="accent4"/>
                </a:solidFill>
                <a:latin typeface="Arial" panose="020B0604020202020204" pitchFamily="34" charset="0"/>
                <a:cs typeface="Arial" panose="020B0604020202020204" pitchFamily="34" charset="0"/>
              </a:rPr>
              <a:t>In what types of jobs might you need to use creativity or speaking? Why are they useful skills?</a:t>
            </a:r>
          </a:p>
        </p:txBody>
      </p:sp>
      <p:pic>
        <p:nvPicPr>
          <p:cNvPr id="3" name="Picture 2"/>
          <p:cNvPicPr>
            <a:picLocks noChangeAspect="1"/>
          </p:cNvPicPr>
          <p:nvPr/>
        </p:nvPicPr>
        <p:blipFill rotWithShape="1">
          <a:blip r:embed="rId3"/>
          <a:srcRect l="20540" t="1956" r="10402" b="-1"/>
          <a:stretch/>
        </p:blipFill>
        <p:spPr>
          <a:xfrm>
            <a:off x="7416799" y="2322904"/>
            <a:ext cx="4317999" cy="4077896"/>
          </a:xfrm>
          <a:prstGeom prst="rect">
            <a:avLst/>
          </a:prstGeom>
        </p:spPr>
      </p:pic>
    </p:spTree>
    <p:extLst>
      <p:ext uri="{BB962C8B-B14F-4D97-AF65-F5344CB8AC3E}">
        <p14:creationId xmlns:p14="http://schemas.microsoft.com/office/powerpoint/2010/main" val="3104960568"/>
      </p:ext>
    </p:extLst>
  </p:cSld>
  <p:clrMapOvr>
    <a:masterClrMapping/>
  </p:clrMapOvr>
  <p:transition xmlns:p14="http://schemas.microsoft.com/office/powerpoint/2010/mai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9167000" cy="3695884"/>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Careers </a:t>
            </a:r>
            <a:r>
              <a:rPr lang="en-US" sz="3000" b="1" dirty="0" smtClean="0">
                <a:solidFill>
                  <a:srgbClr val="1D3673"/>
                </a:solidFill>
                <a:ea typeface="Open Sans" panose="020B0606030504020204" pitchFamily="34" charset="0"/>
                <a:cs typeface="Open Sans" panose="020B0606030504020204" pitchFamily="34" charset="0"/>
              </a:rPr>
              <a:t>link</a:t>
            </a:r>
            <a:r>
              <a:rPr lang="en-US" sz="3000" b="1" dirty="0">
                <a:solidFill>
                  <a:srgbClr val="1D3673"/>
                </a:solidFill>
                <a:ea typeface="Open Sans" panose="020B0606030504020204" pitchFamily="34" charset="0"/>
                <a:cs typeface="Open Sans" panose="020B0606030504020204" pitchFamily="34" charset="0"/>
              </a:rPr>
              <a:t>: </a:t>
            </a:r>
            <a:br>
              <a:rPr lang="en-US" sz="3000" b="1" dirty="0">
                <a:solidFill>
                  <a:srgbClr val="1D3673"/>
                </a:solidFill>
                <a:ea typeface="Open Sans" panose="020B0606030504020204" pitchFamily="34" charset="0"/>
                <a:cs typeface="Open Sans" panose="020B0606030504020204" pitchFamily="34" charset="0"/>
              </a:rPr>
            </a:br>
            <a:r>
              <a:rPr lang="en-US" sz="3000" b="1" dirty="0">
                <a:solidFill>
                  <a:srgbClr val="1D3673"/>
                </a:solidFill>
                <a:ea typeface="Open Sans" panose="020B0606030504020204" pitchFamily="34" charset="0"/>
                <a:cs typeface="Open Sans" panose="020B0606030504020204" pitchFamily="34" charset="0"/>
              </a:rPr>
              <a:t>Customer Experience (CX) Design</a:t>
            </a:r>
            <a:endParaRPr lang="en-GB" sz="2000" dirty="0">
              <a:solidFill>
                <a:schemeClr val="accent4"/>
              </a:solidFill>
              <a:latin typeface="Arial" panose="020B0604020202020204" pitchFamily="34" charset="0"/>
              <a:cs typeface="Arial" panose="020B0604020202020204" pitchFamily="34" charset="0"/>
            </a:endParaRPr>
          </a:p>
          <a:p>
            <a:pPr marL="342900" indent="-342900">
              <a:spcAft>
                <a:spcPts val="600"/>
              </a:spcAft>
              <a:buClr>
                <a:srgbClr val="A469A5"/>
              </a:buClr>
              <a:buFont typeface="Arial"/>
              <a:buChar char="•"/>
            </a:pPr>
            <a:r>
              <a:rPr lang="en-GB" sz="2000" dirty="0">
                <a:solidFill>
                  <a:schemeClr val="accent4"/>
                </a:solidFill>
                <a:latin typeface="Arial" panose="020B0604020202020204" pitchFamily="34" charset="0"/>
                <a:cs typeface="Arial" panose="020B0604020202020204" pitchFamily="34" charset="0"/>
              </a:rPr>
              <a:t>Use your skills to help design real-life stations </a:t>
            </a:r>
            <a:br>
              <a:rPr lang="en-GB" sz="2000" dirty="0">
                <a:solidFill>
                  <a:schemeClr val="accent4"/>
                </a:solidFill>
                <a:latin typeface="Arial" panose="020B0604020202020204" pitchFamily="34" charset="0"/>
                <a:cs typeface="Arial" panose="020B0604020202020204" pitchFamily="34" charset="0"/>
              </a:rPr>
            </a:br>
            <a:r>
              <a:rPr lang="en-GB" sz="2000" dirty="0">
                <a:solidFill>
                  <a:schemeClr val="accent4"/>
                </a:solidFill>
                <a:latin typeface="Arial" panose="020B0604020202020204" pitchFamily="34" charset="0"/>
                <a:cs typeface="Arial" panose="020B0604020202020204" pitchFamily="34" charset="0"/>
              </a:rPr>
              <a:t>that work well for everybody. </a:t>
            </a:r>
          </a:p>
          <a:p>
            <a:pPr marL="342900" indent="-342900">
              <a:spcAft>
                <a:spcPts val="1500"/>
              </a:spcAft>
              <a:buClr>
                <a:srgbClr val="A469A5"/>
              </a:buClr>
              <a:buFont typeface="Arial"/>
              <a:buChar char="•"/>
            </a:pPr>
            <a:r>
              <a:rPr lang="en-GB" sz="2000" dirty="0">
                <a:solidFill>
                  <a:schemeClr val="accent4"/>
                </a:solidFill>
                <a:latin typeface="Arial" panose="020B0604020202020204" pitchFamily="34" charset="0"/>
                <a:cs typeface="Arial" panose="020B0604020202020204" pitchFamily="34" charset="0"/>
              </a:rPr>
              <a:t>Help shape the future of rail travel with the </a:t>
            </a:r>
            <a:br>
              <a:rPr lang="en-GB" sz="2000" dirty="0">
                <a:solidFill>
                  <a:schemeClr val="accent4"/>
                </a:solidFill>
                <a:latin typeface="Arial" panose="020B0604020202020204" pitchFamily="34" charset="0"/>
                <a:cs typeface="Arial" panose="020B0604020202020204" pitchFamily="34" charset="0"/>
              </a:rPr>
            </a:br>
            <a:r>
              <a:rPr lang="en-GB" sz="2000" dirty="0">
                <a:solidFill>
                  <a:schemeClr val="accent4"/>
                </a:solidFill>
                <a:latin typeface="Arial" panose="020B0604020202020204" pitchFamily="34" charset="0"/>
                <a:cs typeface="Arial" panose="020B0604020202020204" pitchFamily="34" charset="0"/>
              </a:rPr>
              <a:t>latest technology and design styles. </a:t>
            </a:r>
          </a:p>
          <a:p>
            <a:r>
              <a:rPr lang="en-GB" sz="2000" dirty="0">
                <a:solidFill>
                  <a:schemeClr val="accent4"/>
                </a:solidFill>
                <a:latin typeface="Arial" panose="020B0604020202020204" pitchFamily="34" charset="0"/>
                <a:cs typeface="Arial" panose="020B0604020202020204" pitchFamily="34" charset="0"/>
              </a:rPr>
              <a:t>Find out how you could start your career at HS2 at:</a:t>
            </a:r>
          </a:p>
          <a:p>
            <a:r>
              <a:rPr lang="en-US" sz="2000" b="1" u="sng" dirty="0">
                <a:solidFill>
                  <a:srgbClr val="3C96C8"/>
                </a:solidFill>
                <a:latin typeface="Arial" panose="020B0604020202020204" pitchFamily="34" charset="0"/>
                <a:cs typeface="Arial" panose="020B0604020202020204" pitchFamily="34" charset="0"/>
              </a:rPr>
              <a:t>https://www.hs2.org.uk/careers/future-talent/</a:t>
            </a:r>
            <a:endParaRPr lang="en-GB" sz="2000" b="1" u="sng" dirty="0">
              <a:solidFill>
                <a:srgbClr val="3C96C8"/>
              </a:solidFill>
              <a:latin typeface="Arial" panose="020B0604020202020204" pitchFamily="34" charset="0"/>
              <a:cs typeface="Arial" panose="020B0604020202020204" pitchFamily="34" charset="0"/>
            </a:endParaRPr>
          </a:p>
          <a:p>
            <a:endParaRPr lang="en-GB" sz="2000" dirty="0">
              <a:solidFill>
                <a:schemeClr val="accent4"/>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30678" t="18558" r="25039" b="1709"/>
          <a:stretch/>
        </p:blipFill>
        <p:spPr>
          <a:xfrm>
            <a:off x="7628467" y="2241550"/>
            <a:ext cx="4106332" cy="4159250"/>
          </a:xfrm>
          <a:prstGeom prst="rect">
            <a:avLst/>
          </a:prstGeom>
        </p:spPr>
      </p:pic>
    </p:spTree>
    <p:extLst>
      <p:ext uri="{BB962C8B-B14F-4D97-AF65-F5344CB8AC3E}">
        <p14:creationId xmlns:p14="http://schemas.microsoft.com/office/powerpoint/2010/main" val="4071806742"/>
      </p:ext>
    </p:extLst>
  </p:cSld>
  <p:clrMapOvr>
    <a:masterClrMapping/>
  </p:clrMapOvr>
  <p:transition xmlns:p14="http://schemas.microsoft.com/office/powerpoint/2010/mai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p:spPr>
        <p:txBody>
          <a:bodyPr/>
          <a:lstStyle/>
          <a:p>
            <a:r>
              <a:rPr lang="en-US" sz="3000" dirty="0">
                <a:latin typeface="+mj-lt"/>
              </a:rPr>
              <a:t>Tr</a:t>
            </a:r>
            <a:r>
              <a:rPr lang="en-US" sz="3000" dirty="0">
                <a:latin typeface="+mn-lt"/>
              </a:rPr>
              <a:t>ain</a:t>
            </a:r>
            <a:r>
              <a:rPr lang="en-US" sz="3000" dirty="0">
                <a:latin typeface="+mj-lt"/>
              </a:rPr>
              <a:t> </a:t>
            </a:r>
            <a:r>
              <a:rPr lang="en-US" sz="3000">
                <a:latin typeface="+mj-lt"/>
              </a:rPr>
              <a:t>S</a:t>
            </a:r>
            <a:r>
              <a:rPr lang="en-US" sz="3000" smtClean="0">
                <a:latin typeface="+mj-lt"/>
              </a:rPr>
              <a:t>tation Design </a:t>
            </a:r>
            <a:r>
              <a:rPr lang="en-US" sz="3000" dirty="0">
                <a:latin typeface="+mj-lt"/>
              </a:rPr>
              <a:t>C</a:t>
            </a:r>
            <a:r>
              <a:rPr lang="en-US" sz="3000" smtClean="0">
                <a:latin typeface="+mj-lt"/>
              </a:rPr>
              <a:t>hallenge</a:t>
            </a:r>
            <a:r>
              <a:rPr lang="en-US" sz="3000" dirty="0">
                <a:latin typeface="+mj-lt"/>
              </a:rPr>
              <a:t/>
            </a:r>
            <a:br>
              <a:rPr lang="en-US" sz="3000" dirty="0">
                <a:latin typeface="+mj-lt"/>
              </a:rPr>
            </a:br>
            <a:r>
              <a:rPr lang="en-US" sz="3000" dirty="0">
                <a:latin typeface="+mj-lt"/>
              </a:rPr>
              <a:t/>
            </a:r>
            <a:br>
              <a:rPr lang="en-US" sz="3000" dirty="0">
                <a:latin typeface="+mj-lt"/>
              </a:rPr>
            </a:br>
            <a:endParaRPr lang="en-US" sz="3000" dirty="0">
              <a:latin typeface="+mj-lt"/>
            </a:endParaRPr>
          </a:p>
        </p:txBody>
      </p:sp>
      <p:pic>
        <p:nvPicPr>
          <p:cNvPr id="6" name="Picture 5"/>
          <p:cNvPicPr>
            <a:picLocks noChangeAspect="1"/>
          </p:cNvPicPr>
          <p:nvPr/>
        </p:nvPicPr>
        <p:blipFill rotWithShape="1">
          <a:blip r:embed="rId3"/>
          <a:srcRect l="3746" t="22530" r="3831" b="15121"/>
          <a:stretch/>
        </p:blipFill>
        <p:spPr>
          <a:xfrm>
            <a:off x="457200" y="2971800"/>
            <a:ext cx="11277600" cy="3429000"/>
          </a:xfrm>
          <a:prstGeom prst="rect">
            <a:avLst/>
          </a:prstGeom>
        </p:spPr>
      </p:pic>
    </p:spTree>
    <p:extLst>
      <p:ext uri="{BB962C8B-B14F-4D97-AF65-F5344CB8AC3E}">
        <p14:creationId xmlns:p14="http://schemas.microsoft.com/office/powerpoint/2010/main" val="3548495403"/>
      </p:ext>
    </p:extLst>
  </p:cSld>
  <p:clrMapOvr>
    <a:masterClrMapping/>
  </p:clrMapOvr>
  <p:transition xmlns:p14="http://schemas.microsoft.com/office/powerpoint/2010/mai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5475533" cy="3849772"/>
          </a:xfrm>
          <a:prstGeom prst="rect">
            <a:avLst/>
          </a:prstGeom>
        </p:spPr>
        <p:txBody>
          <a:bodyPr wrap="square" lIns="0" tIns="0" rIns="0" bIns="0">
            <a:spAutoFit/>
          </a:bodyPr>
          <a:lstStyle/>
          <a:p>
            <a:pPr marL="7938" indent="-7938">
              <a:spcAft>
                <a:spcPts val="2000"/>
              </a:spcAft>
            </a:pPr>
            <a:r>
              <a:rPr lang="en-US" sz="3000" b="1" dirty="0">
                <a:solidFill>
                  <a:srgbClr val="1D3673"/>
                </a:solidFill>
                <a:ea typeface="Open Sans" panose="020B0606030504020204" pitchFamily="34" charset="0"/>
                <a:cs typeface="Open Sans" panose="020B0606030504020204" pitchFamily="34" charset="0"/>
              </a:rPr>
              <a:t>Learning </a:t>
            </a:r>
            <a:r>
              <a:rPr lang="en-US" sz="3000" b="1" dirty="0" smtClean="0">
                <a:solidFill>
                  <a:srgbClr val="1D3673"/>
                </a:solidFill>
                <a:ea typeface="Open Sans" panose="020B0606030504020204" pitchFamily="34" charset="0"/>
                <a:cs typeface="Open Sans" panose="020B0606030504020204" pitchFamily="34" charset="0"/>
              </a:rPr>
              <a:t>objectives </a:t>
            </a:r>
            <a:endParaRPr lang="en-GB" sz="3000" dirty="0">
              <a:ea typeface="Open Sans" panose="020B0606030504020204" pitchFamily="34" charset="0"/>
            </a:endParaRPr>
          </a:p>
          <a:p>
            <a:pPr marL="7938" indent="-7938">
              <a:spcAft>
                <a:spcPts val="600"/>
              </a:spcAft>
            </a:pPr>
            <a:r>
              <a:rPr lang="en-GB" sz="2200" b="1" dirty="0">
                <a:solidFill>
                  <a:schemeClr val="accent4"/>
                </a:solidFill>
                <a:latin typeface="Arial" panose="020B0604020202020204" pitchFamily="34" charset="0"/>
                <a:cs typeface="Arial" panose="020B0604020202020204" pitchFamily="34" charset="0"/>
              </a:rPr>
              <a:t>this lesson you will learn to:</a:t>
            </a:r>
          </a:p>
          <a:p>
            <a:pPr marL="342900" lvl="0" indent="-342900">
              <a:spcAft>
                <a:spcPts val="600"/>
              </a:spcAft>
              <a:buClr>
                <a:srgbClr val="A469A5"/>
              </a:buClr>
              <a:buFont typeface="Arial" panose="020B0604020202020204" pitchFamily="34" charset="0"/>
              <a:buChar char="•"/>
            </a:pPr>
            <a:r>
              <a:rPr lang="en-GB" sz="2200" dirty="0">
                <a:solidFill>
                  <a:schemeClr val="accent4"/>
                </a:solidFill>
                <a:latin typeface="Arial" panose="020B0604020202020204" pitchFamily="34" charset="0"/>
                <a:cs typeface="Arial" panose="020B0604020202020204" pitchFamily="34" charset="0"/>
              </a:rPr>
              <a:t>Work together as a team;</a:t>
            </a:r>
          </a:p>
          <a:p>
            <a:pPr marL="342900" lvl="0" indent="-342900">
              <a:spcAft>
                <a:spcPts val="600"/>
              </a:spcAft>
              <a:buClr>
                <a:srgbClr val="A469A5"/>
              </a:buClr>
              <a:buFont typeface="Arial" panose="020B0604020202020204" pitchFamily="34" charset="0"/>
              <a:buChar char="•"/>
            </a:pPr>
            <a:r>
              <a:rPr lang="en-GB" sz="2200" dirty="0">
                <a:solidFill>
                  <a:schemeClr val="accent4"/>
                </a:solidFill>
                <a:latin typeface="Arial" panose="020B0604020202020204" pitchFamily="34" charset="0"/>
                <a:cs typeface="Arial" panose="020B0604020202020204" pitchFamily="34" charset="0"/>
              </a:rPr>
              <a:t>Follow instructions to create a </a:t>
            </a:r>
            <a:r>
              <a:rPr lang="en-GB" sz="2200" dirty="0" smtClean="0">
                <a:solidFill>
                  <a:schemeClr val="accent4"/>
                </a:solidFill>
                <a:latin typeface="Arial" panose="020B0604020202020204" pitchFamily="34" charset="0"/>
                <a:cs typeface="Arial" panose="020B0604020202020204" pitchFamily="34" charset="0"/>
              </a:rPr>
              <a:t>model</a:t>
            </a:r>
            <a:r>
              <a:rPr lang="en-GB" sz="2200" dirty="0">
                <a:solidFill>
                  <a:schemeClr val="accent4"/>
                </a:solidFill>
                <a:latin typeface="Arial" panose="020B0604020202020204" pitchFamily="34" charset="0"/>
                <a:cs typeface="Arial" panose="020B0604020202020204" pitchFamily="34" charset="0"/>
              </a:rPr>
              <a:t>, </a:t>
            </a:r>
            <a:br>
              <a:rPr lang="en-GB" sz="2200" dirty="0">
                <a:solidFill>
                  <a:schemeClr val="accent4"/>
                </a:solidFill>
                <a:latin typeface="Arial" panose="020B0604020202020204" pitchFamily="34" charset="0"/>
                <a:cs typeface="Arial" panose="020B0604020202020204" pitchFamily="34" charset="0"/>
              </a:rPr>
            </a:br>
            <a:r>
              <a:rPr lang="en-GB" sz="2200" dirty="0">
                <a:solidFill>
                  <a:schemeClr val="accent4"/>
                </a:solidFill>
                <a:latin typeface="Arial" panose="020B0604020202020204" pitchFamily="34" charset="0"/>
                <a:cs typeface="Arial" panose="020B0604020202020204" pitchFamily="34" charset="0"/>
              </a:rPr>
              <a:t>or create your own;</a:t>
            </a:r>
          </a:p>
          <a:p>
            <a:pPr marL="342900" lvl="0" indent="-342900">
              <a:spcAft>
                <a:spcPts val="1500"/>
              </a:spcAft>
              <a:buClr>
                <a:srgbClr val="A469A5"/>
              </a:buClr>
              <a:buFont typeface="Arial" panose="020B0604020202020204" pitchFamily="34" charset="0"/>
              <a:buChar char="•"/>
            </a:pPr>
            <a:r>
              <a:rPr lang="en-GB" sz="2200" dirty="0">
                <a:solidFill>
                  <a:schemeClr val="accent4"/>
                </a:solidFill>
                <a:latin typeface="Arial" panose="020B0604020202020204" pitchFamily="34" charset="0"/>
                <a:cs typeface="Arial" panose="020B0604020202020204" pitchFamily="34" charset="0"/>
              </a:rPr>
              <a:t>Discover the strengths and weaknesses of different types of structure. </a:t>
            </a:r>
          </a:p>
          <a:p>
            <a:pPr marL="7938" lvl="0" indent="-7938">
              <a:spcAft>
                <a:spcPts val="600"/>
              </a:spcAft>
            </a:pPr>
            <a:r>
              <a:rPr lang="en-GB" sz="2200" dirty="0">
                <a:solidFill>
                  <a:schemeClr val="accent4"/>
                </a:solidFill>
                <a:latin typeface="Arial" panose="020B0604020202020204" pitchFamily="34" charset="0"/>
                <a:cs typeface="Arial" panose="020B0604020202020204" pitchFamily="34" charset="0"/>
              </a:rPr>
              <a:t>You will focus on the essential skills of </a:t>
            </a:r>
            <a:r>
              <a:rPr lang="en-GB" sz="2200" b="1" dirty="0">
                <a:solidFill>
                  <a:schemeClr val="accent4"/>
                </a:solidFill>
                <a:latin typeface="Arial" panose="020B0604020202020204" pitchFamily="34" charset="0"/>
                <a:cs typeface="Arial" panose="020B0604020202020204" pitchFamily="34" charset="0"/>
              </a:rPr>
              <a:t>creativity</a:t>
            </a:r>
            <a:r>
              <a:rPr lang="en-GB" sz="2200" dirty="0">
                <a:solidFill>
                  <a:schemeClr val="accent4"/>
                </a:solidFill>
                <a:latin typeface="Arial" panose="020B0604020202020204" pitchFamily="34" charset="0"/>
                <a:cs typeface="Arial" panose="020B0604020202020204" pitchFamily="34" charset="0"/>
              </a:rPr>
              <a:t> and</a:t>
            </a:r>
            <a:r>
              <a:rPr lang="en-GB" sz="2200" b="1" dirty="0">
                <a:solidFill>
                  <a:schemeClr val="accent4"/>
                </a:solidFill>
                <a:latin typeface="Arial" panose="020B0604020202020204" pitchFamily="34" charset="0"/>
                <a:cs typeface="Arial" panose="020B0604020202020204" pitchFamily="34" charset="0"/>
              </a:rPr>
              <a:t> speaking. </a:t>
            </a:r>
          </a:p>
        </p:txBody>
      </p:sp>
      <p:pic>
        <p:nvPicPr>
          <p:cNvPr id="6" name="Picture 5">
            <a:extLst>
              <a:ext uri="{FF2B5EF4-FFF2-40B4-BE49-F238E27FC236}">
                <a16:creationId xmlns:a16="http://schemas.microsoft.com/office/drawing/2014/main" xmlns="" id="{C23C41CB-C595-6F49-8637-E3EE9308B50C}"/>
              </a:ext>
            </a:extLst>
          </p:cNvPr>
          <p:cNvPicPr/>
          <p:nvPr/>
        </p:nvPicPr>
        <p:blipFill rotWithShape="1">
          <a:blip r:embed="rId3">
            <a:extLst>
              <a:ext uri="{28A0092B-C50C-407E-A947-70E740481C1C}">
                <a14:useLocalDpi xmlns:a14="http://schemas.microsoft.com/office/drawing/2010/main" val="0"/>
              </a:ext>
            </a:extLst>
          </a:blip>
          <a:srcRect l="38139" r="50641"/>
          <a:stretch/>
        </p:blipFill>
        <p:spPr bwMode="auto">
          <a:xfrm>
            <a:off x="6927126" y="2142067"/>
            <a:ext cx="2455029" cy="2570753"/>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xmlns="" id="{93B2B436-2A66-9B45-8A80-12E7C8D0F36C}"/>
              </a:ext>
            </a:extLst>
          </p:cNvPr>
          <p:cNvPicPr/>
          <p:nvPr/>
        </p:nvPicPr>
        <p:blipFill rotWithShape="1">
          <a:blip r:embed="rId3">
            <a:extLst>
              <a:ext uri="{28A0092B-C50C-407E-A947-70E740481C1C}">
                <a14:useLocalDpi xmlns:a14="http://schemas.microsoft.com/office/drawing/2010/main" val="0"/>
              </a:ext>
            </a:extLst>
          </a:blip>
          <a:srcRect l="12925" r="75855"/>
          <a:stretch/>
        </p:blipFill>
        <p:spPr bwMode="auto">
          <a:xfrm>
            <a:off x="9365526" y="2142067"/>
            <a:ext cx="2455029" cy="25707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8088812"/>
      </p:ext>
    </p:extLst>
  </p:cSld>
  <p:clrMapOvr>
    <a:masterClrMapping/>
  </p:clrMapOvr>
  <p:transition xmlns:p14="http://schemas.microsoft.com/office/powerpoint/2010/mai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7939333" cy="4058292"/>
          </a:xfrm>
        </p:spPr>
        <p:txBody>
          <a:bodyPr/>
          <a:lstStyle/>
          <a:p>
            <a:pPr>
              <a:spcAft>
                <a:spcPts val="2000"/>
              </a:spcAft>
            </a:pPr>
            <a:r>
              <a:rPr lang="en-US" sz="3000" b="1" dirty="0">
                <a:solidFill>
                  <a:schemeClr val="tx1"/>
                </a:solidFill>
                <a:latin typeface="Arial" panose="020B0604020202020204" pitchFamily="34" charset="0"/>
                <a:cs typeface="Arial" panose="020B0604020202020204" pitchFamily="34" charset="0"/>
              </a:rPr>
              <a:t>Thinking about </a:t>
            </a:r>
            <a:r>
              <a:rPr lang="en-US" sz="3000" b="1" dirty="0" smtClean="0">
                <a:solidFill>
                  <a:schemeClr val="tx1"/>
                </a:solidFill>
                <a:latin typeface="Arial" panose="020B0604020202020204" pitchFamily="34" charset="0"/>
                <a:cs typeface="Arial" panose="020B0604020202020204" pitchFamily="34" charset="0"/>
              </a:rPr>
              <a:t>train </a:t>
            </a:r>
            <a:r>
              <a:rPr lang="en-US" sz="3000" b="1" dirty="0">
                <a:solidFill>
                  <a:schemeClr val="tx1"/>
                </a:solidFill>
                <a:latin typeface="Arial" panose="020B0604020202020204" pitchFamily="34" charset="0"/>
                <a:cs typeface="Arial" panose="020B0604020202020204" pitchFamily="34" charset="0"/>
              </a:rPr>
              <a:t>s</a:t>
            </a:r>
            <a:r>
              <a:rPr lang="en-US" sz="3000" b="1" dirty="0" smtClean="0">
                <a:solidFill>
                  <a:schemeClr val="tx1"/>
                </a:solidFill>
                <a:latin typeface="Arial" panose="020B0604020202020204" pitchFamily="34" charset="0"/>
                <a:cs typeface="Arial" panose="020B0604020202020204" pitchFamily="34" charset="0"/>
              </a:rPr>
              <a:t>tations</a:t>
            </a:r>
            <a:endParaRPr lang="en-US" sz="3000" b="1" dirty="0">
              <a:solidFill>
                <a:schemeClr val="tx1"/>
              </a:solidFill>
              <a:latin typeface="Arial" panose="020B0604020202020204" pitchFamily="34" charset="0"/>
              <a:cs typeface="Arial" panose="020B0604020202020204" pitchFamily="34" charset="0"/>
            </a:endParaRPr>
          </a:p>
          <a:p>
            <a:pPr>
              <a:spcAft>
                <a:spcPts val="1500"/>
              </a:spcAft>
            </a:pPr>
            <a:r>
              <a:rPr lang="en-GB" sz="2200" dirty="0">
                <a:latin typeface="Arial" panose="020B0604020202020204" pitchFamily="34" charset="0"/>
                <a:cs typeface="Arial" panose="020B0604020202020204" pitchFamily="34" charset="0"/>
              </a:rPr>
              <a:t>In todays lesson you will be designing a train station.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Look at the following station examples. </a:t>
            </a:r>
          </a:p>
          <a:p>
            <a:r>
              <a:rPr lang="en-GB" sz="2200" b="1" dirty="0">
                <a:latin typeface="Arial" panose="020B0604020202020204" pitchFamily="34" charset="0"/>
                <a:cs typeface="Arial" panose="020B0604020202020204" pitchFamily="34" charset="0"/>
              </a:rPr>
              <a:t>Think about the following:</a:t>
            </a:r>
          </a:p>
          <a:p>
            <a:pPr marL="171450" indent="-171450">
              <a:buClr>
                <a:srgbClr val="A469A5"/>
              </a:buClr>
              <a:buFont typeface="Arial"/>
              <a:buChar char="•"/>
            </a:pPr>
            <a:r>
              <a:rPr lang="en-US" sz="2200" dirty="0"/>
              <a:t>What do you like about this station?</a:t>
            </a:r>
          </a:p>
          <a:p>
            <a:pPr marL="171450" indent="-171450">
              <a:buClr>
                <a:srgbClr val="A469A5"/>
              </a:buClr>
              <a:buFont typeface="Arial"/>
              <a:buChar char="•"/>
            </a:pPr>
            <a:r>
              <a:rPr lang="en-US" sz="2200" dirty="0"/>
              <a:t>What don’t you like?</a:t>
            </a:r>
          </a:p>
          <a:p>
            <a:pPr marL="171450" indent="-171450">
              <a:buClr>
                <a:srgbClr val="A469A5"/>
              </a:buClr>
              <a:buFont typeface="Arial"/>
              <a:buChar char="•"/>
            </a:pPr>
            <a:r>
              <a:rPr lang="en-US" sz="2200" dirty="0"/>
              <a:t>How would you improve it?</a:t>
            </a:r>
          </a:p>
          <a:p>
            <a:pPr marL="171450" indent="-171450">
              <a:buClr>
                <a:srgbClr val="A469A5"/>
              </a:buClr>
              <a:buFont typeface="Arial"/>
              <a:buChar char="•"/>
            </a:pPr>
            <a:r>
              <a:rPr lang="en-US" sz="2200" dirty="0"/>
              <a:t>What specific features would you include in your train station?</a:t>
            </a:r>
          </a:p>
          <a:p>
            <a:endParaRPr lang="en-US" sz="2200" dirty="0"/>
          </a:p>
          <a:p>
            <a:endParaRPr lang="en-GB" sz="2000" dirty="0">
              <a:latin typeface="Arial" panose="020B0604020202020204" pitchFamily="34" charset="0"/>
              <a:cs typeface="Arial" panose="020B0604020202020204" pitchFamily="34" charset="0"/>
            </a:endParaRPr>
          </a:p>
          <a:p>
            <a:pPr marL="342900" indent="-342900">
              <a:buFont typeface="Arial"/>
              <a:buChar char="•"/>
            </a:pPr>
            <a:endParaRPr lang="en-GB" sz="2000" dirty="0">
              <a:latin typeface="Arial" panose="020B0604020202020204" pitchFamily="34" charset="0"/>
              <a:cs typeface="Arial" panose="020B060402020202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1369855206"/>
      </p:ext>
    </p:extLst>
  </p:cSld>
  <p:clrMapOvr>
    <a:masterClrMapping/>
  </p:clrMapOvr>
  <p:transition xmlns:p14="http://schemas.microsoft.com/office/powerpoint/2010/mai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3761" t="40907" b="5853"/>
          <a:stretch/>
        </p:blipFill>
        <p:spPr>
          <a:xfrm>
            <a:off x="457200" y="2241550"/>
            <a:ext cx="11277600" cy="4159250"/>
          </a:xfrm>
          <a:prstGeom prst="rect">
            <a:avLst/>
          </a:prstGeom>
        </p:spPr>
      </p:pic>
      <p:sp>
        <p:nvSpPr>
          <p:cNvPr id="3" name="Rectangle 2">
            <a:extLst>
              <a:ext uri="{FF2B5EF4-FFF2-40B4-BE49-F238E27FC236}">
                <a16:creationId xmlns:a16="http://schemas.microsoft.com/office/drawing/2014/main" xmlns="" id="{B72334BA-2084-E14D-B2EE-45F05064B7BB}"/>
              </a:ext>
            </a:extLst>
          </p:cNvPr>
          <p:cNvSpPr/>
          <p:nvPr/>
        </p:nvSpPr>
        <p:spPr>
          <a:xfrm>
            <a:off x="457200" y="5881193"/>
            <a:ext cx="5511800" cy="519607"/>
          </a:xfrm>
          <a:prstGeom prst="rect">
            <a:avLst/>
          </a:prstGeom>
          <a:solidFill>
            <a:srgbClr val="014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2" name="Text Placeholder 1"/>
          <p:cNvSpPr>
            <a:spLocks noGrp="1"/>
          </p:cNvSpPr>
          <p:nvPr>
            <p:ph type="body" sz="quarter" idx="4294967295"/>
          </p:nvPr>
        </p:nvSpPr>
        <p:spPr>
          <a:xfrm>
            <a:off x="670431" y="5972966"/>
            <a:ext cx="5569502" cy="855669"/>
          </a:xfrm>
        </p:spPr>
        <p:txBody>
          <a:bodyPr/>
          <a:lstStyle/>
          <a:p>
            <a:r>
              <a:rPr lang="en-US" sz="2000" b="1" dirty="0">
                <a:solidFill>
                  <a:schemeClr val="bg1"/>
                </a:solidFill>
                <a:latin typeface="Arial" panose="020B0604020202020204" pitchFamily="34" charset="0"/>
                <a:cs typeface="Arial" panose="020B0604020202020204" pitchFamily="34" charset="0"/>
              </a:rPr>
              <a:t>Concept of Euston Station redevelopment</a:t>
            </a:r>
          </a:p>
        </p:txBody>
      </p:sp>
    </p:spTree>
    <p:extLst>
      <p:ext uri="{BB962C8B-B14F-4D97-AF65-F5344CB8AC3E}">
        <p14:creationId xmlns:p14="http://schemas.microsoft.com/office/powerpoint/2010/main" val="1002527829"/>
      </p:ext>
    </p:extLst>
  </p:cSld>
  <p:clrMapOvr>
    <a:masterClrMapping/>
  </p:clrMapOvr>
  <p:transition xmlns:p14="http://schemas.microsoft.com/office/powerpoint/2010/mai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21" t="15617" r="663" b="19889"/>
          <a:stretch/>
        </p:blipFill>
        <p:spPr>
          <a:xfrm>
            <a:off x="457200" y="2241550"/>
            <a:ext cx="11277600" cy="4159250"/>
          </a:xfrm>
          <a:prstGeom prst="rect">
            <a:avLst/>
          </a:prstGeom>
        </p:spPr>
      </p:pic>
      <p:sp>
        <p:nvSpPr>
          <p:cNvPr id="4" name="Rectangle 3">
            <a:extLst>
              <a:ext uri="{FF2B5EF4-FFF2-40B4-BE49-F238E27FC236}">
                <a16:creationId xmlns:a16="http://schemas.microsoft.com/office/drawing/2014/main" xmlns="" id="{37F7C66D-C402-8346-9BC4-1B0360B4F684}"/>
              </a:ext>
            </a:extLst>
          </p:cNvPr>
          <p:cNvSpPr/>
          <p:nvPr/>
        </p:nvSpPr>
        <p:spPr>
          <a:xfrm>
            <a:off x="457200" y="5881193"/>
            <a:ext cx="5037667" cy="519607"/>
          </a:xfrm>
          <a:prstGeom prst="rect">
            <a:avLst/>
          </a:prstGeom>
          <a:solidFill>
            <a:srgbClr val="014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5" name="Text Placeholder 1">
            <a:extLst>
              <a:ext uri="{FF2B5EF4-FFF2-40B4-BE49-F238E27FC236}">
                <a16:creationId xmlns:a16="http://schemas.microsoft.com/office/drawing/2014/main" xmlns="" id="{31F7D8D2-93F0-5B43-8D0D-01191F146E4B}"/>
              </a:ext>
            </a:extLst>
          </p:cNvPr>
          <p:cNvSpPr txBox="1">
            <a:spLocks/>
          </p:cNvSpPr>
          <p:nvPr/>
        </p:nvSpPr>
        <p:spPr>
          <a:xfrm>
            <a:off x="670431" y="5972966"/>
            <a:ext cx="5425569" cy="85566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latin typeface="Arial" panose="020B0604020202020204" pitchFamily="34" charset="0"/>
                <a:cs typeface="Arial" panose="020B0604020202020204" pitchFamily="34" charset="0"/>
              </a:rPr>
              <a:t>Concept design for Old Oak Common</a:t>
            </a:r>
          </a:p>
        </p:txBody>
      </p:sp>
    </p:spTree>
    <p:extLst>
      <p:ext uri="{BB962C8B-B14F-4D97-AF65-F5344CB8AC3E}">
        <p14:creationId xmlns:p14="http://schemas.microsoft.com/office/powerpoint/2010/main" val="307099162"/>
      </p:ext>
    </p:extLst>
  </p:cSld>
  <p:clrMapOvr>
    <a:masterClrMapping/>
  </p:clrMapOvr>
  <p:transition xmlns:p14="http://schemas.microsoft.com/office/powerpoint/2010/mai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3247" r="1899" b="22400"/>
          <a:stretch/>
        </p:blipFill>
        <p:spPr>
          <a:xfrm>
            <a:off x="457201" y="2241549"/>
            <a:ext cx="11277600" cy="4159251"/>
          </a:xfrm>
          <a:prstGeom prst="rect">
            <a:avLst/>
          </a:prstGeom>
        </p:spPr>
      </p:pic>
      <p:sp>
        <p:nvSpPr>
          <p:cNvPr id="5" name="Rectangle 4">
            <a:extLst>
              <a:ext uri="{FF2B5EF4-FFF2-40B4-BE49-F238E27FC236}">
                <a16:creationId xmlns:a16="http://schemas.microsoft.com/office/drawing/2014/main" xmlns="" id="{69F629E8-E032-2445-AF2F-5F415B77F8B2}"/>
              </a:ext>
            </a:extLst>
          </p:cNvPr>
          <p:cNvSpPr/>
          <p:nvPr/>
        </p:nvSpPr>
        <p:spPr>
          <a:xfrm>
            <a:off x="457199" y="5881193"/>
            <a:ext cx="5782733" cy="519607"/>
          </a:xfrm>
          <a:prstGeom prst="rect">
            <a:avLst/>
          </a:prstGeom>
          <a:solidFill>
            <a:srgbClr val="014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600" dirty="0" err="1"/>
          </a:p>
        </p:txBody>
      </p:sp>
      <p:sp>
        <p:nvSpPr>
          <p:cNvPr id="6" name="Text Placeholder 1">
            <a:extLst>
              <a:ext uri="{FF2B5EF4-FFF2-40B4-BE49-F238E27FC236}">
                <a16:creationId xmlns:a16="http://schemas.microsoft.com/office/drawing/2014/main" xmlns="" id="{7D928BF2-8611-FC4B-9848-7C12ECF362FF}"/>
              </a:ext>
            </a:extLst>
          </p:cNvPr>
          <p:cNvSpPr txBox="1">
            <a:spLocks/>
          </p:cNvSpPr>
          <p:nvPr/>
        </p:nvSpPr>
        <p:spPr>
          <a:xfrm>
            <a:off x="670431" y="5972966"/>
            <a:ext cx="5569502" cy="85566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latin typeface="Arial" panose="020B0604020202020204" pitchFamily="34" charset="0"/>
                <a:cs typeface="Arial" panose="020B0604020202020204" pitchFamily="34" charset="0"/>
              </a:rPr>
              <a:t>Concept design for Birmingham Interchange</a:t>
            </a:r>
          </a:p>
        </p:txBody>
      </p:sp>
    </p:spTree>
    <p:extLst>
      <p:ext uri="{BB962C8B-B14F-4D97-AF65-F5344CB8AC3E}">
        <p14:creationId xmlns:p14="http://schemas.microsoft.com/office/powerpoint/2010/main" val="2149366615"/>
      </p:ext>
    </p:extLst>
  </p:cSld>
  <p:clrMapOvr>
    <a:masterClrMapping/>
  </p:clrMapOvr>
  <p:transition xmlns:p14="http://schemas.microsoft.com/office/powerpoint/2010/mai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0024534" cy="4058292"/>
          </a:xfrm>
        </p:spPr>
        <p:txBody>
          <a:bodyPr/>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1: Station </a:t>
            </a:r>
            <a:r>
              <a:rPr lang="en-US" sz="3000" b="1" dirty="0" smtClean="0">
                <a:solidFill>
                  <a:schemeClr val="tx1"/>
                </a:solidFill>
                <a:latin typeface="Arial" panose="020B0604020202020204" pitchFamily="34" charset="0"/>
                <a:cs typeface="Arial" panose="020B0604020202020204" pitchFamily="34" charset="0"/>
              </a:rPr>
              <a:t>design</a:t>
            </a:r>
            <a:endParaRPr lang="en-US" sz="3000" b="1" dirty="0">
              <a:solidFill>
                <a:schemeClr val="tx1"/>
              </a:solidFill>
              <a:latin typeface="Arial" panose="020B0604020202020204" pitchFamily="34" charset="0"/>
              <a:cs typeface="Arial" panose="020B0604020202020204" pitchFamily="34" charset="0"/>
            </a:endParaRPr>
          </a:p>
          <a:p>
            <a:r>
              <a:rPr lang="en-GB" sz="2200" dirty="0">
                <a:latin typeface="Arial" panose="020B0604020202020204" pitchFamily="34" charset="0"/>
                <a:cs typeface="Arial" panose="020B0604020202020204" pitchFamily="34" charset="0"/>
              </a:rPr>
              <a:t>Today you will design a train station. You should present your design as a map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or top-down view. </a:t>
            </a:r>
          </a:p>
          <a:p>
            <a:pPr marL="342900" indent="-342900">
              <a:buClr>
                <a:srgbClr val="A469A5"/>
              </a:buClr>
              <a:buFont typeface="Arial"/>
              <a:buChar char="•"/>
            </a:pPr>
            <a:r>
              <a:rPr lang="en-GB" sz="2200" dirty="0">
                <a:latin typeface="Arial" panose="020B0604020202020204" pitchFamily="34" charset="0"/>
                <a:cs typeface="Arial" panose="020B0604020202020204" pitchFamily="34" charset="0"/>
              </a:rPr>
              <a:t>Cut out the station features and arrange them on the station map.</a:t>
            </a:r>
          </a:p>
          <a:p>
            <a:pPr marL="342900" indent="-342900">
              <a:buClr>
                <a:srgbClr val="A469A5"/>
              </a:buClr>
              <a:buFont typeface="Arial"/>
              <a:buChar char="•"/>
            </a:pPr>
            <a:r>
              <a:rPr lang="en-GB" sz="2200" dirty="0">
                <a:latin typeface="Arial" panose="020B0604020202020204" pitchFamily="34" charset="0"/>
                <a:cs typeface="Arial" panose="020B0604020202020204" pitchFamily="34" charset="0"/>
              </a:rPr>
              <a:t>Add additional features such as shops, gardens, etc.</a:t>
            </a:r>
          </a:p>
          <a:p>
            <a:pPr marL="342900" indent="-342900">
              <a:buClr>
                <a:srgbClr val="A469A5"/>
              </a:buClr>
              <a:buFont typeface="Arial"/>
              <a:buChar char="•"/>
            </a:pPr>
            <a:r>
              <a:rPr lang="en-GB" sz="2200" dirty="0">
                <a:latin typeface="Arial" panose="020B0604020202020204" pitchFamily="34" charset="0"/>
                <a:cs typeface="Arial" panose="020B0604020202020204" pitchFamily="34" charset="0"/>
              </a:rPr>
              <a:t>Name your station and decorate it with colour. </a:t>
            </a:r>
          </a:p>
          <a:p>
            <a:pPr marL="342900" indent="-342900">
              <a:buClr>
                <a:srgbClr val="A469A5"/>
              </a:buClr>
              <a:buFont typeface="Arial"/>
              <a:buChar char="•"/>
            </a:pPr>
            <a:r>
              <a:rPr lang="en-GB" sz="2200" dirty="0">
                <a:latin typeface="Arial" panose="020B0604020202020204" pitchFamily="34" charset="0"/>
                <a:cs typeface="Arial" panose="020B0604020202020204" pitchFamily="34" charset="0"/>
              </a:rPr>
              <a:t>Add labels and annotation to explain your ideas.</a:t>
            </a:r>
          </a:p>
          <a:p>
            <a:pPr marL="342900" indent="-342900">
              <a:spcAft>
                <a:spcPts val="1500"/>
              </a:spcAft>
              <a:buClr>
                <a:srgbClr val="A469A5"/>
              </a:buClr>
              <a:buFont typeface="Arial"/>
              <a:buChar char="•"/>
            </a:pPr>
            <a:r>
              <a:rPr lang="en-GB" sz="2200" dirty="0">
                <a:latin typeface="Arial" panose="020B0604020202020204" pitchFamily="34" charset="0"/>
                <a:cs typeface="Arial" panose="020B0604020202020204" pitchFamily="34" charset="0"/>
              </a:rPr>
              <a:t>You may draw your own station map and add additional drawings if you wish.</a:t>
            </a:r>
          </a:p>
          <a:p>
            <a:r>
              <a:rPr lang="en-GB" sz="2200" dirty="0">
                <a:latin typeface="Arial" panose="020B0604020202020204" pitchFamily="34" charset="0"/>
                <a:cs typeface="Arial" panose="020B0604020202020204" pitchFamily="34" charset="0"/>
              </a:rPr>
              <a:t>Focus on your </a:t>
            </a:r>
            <a:r>
              <a:rPr lang="en-US" sz="2200" dirty="0">
                <a:latin typeface="Arial" panose="020B0604020202020204" pitchFamily="34" charset="0"/>
                <a:cs typeface="Arial" panose="020B0604020202020204" pitchFamily="34" charset="0"/>
              </a:rPr>
              <a:t>essential skill</a:t>
            </a:r>
            <a:r>
              <a:rPr lang="en-GB" sz="2200" dirty="0">
                <a:latin typeface="Arial" panose="020B0604020202020204" pitchFamily="34" charset="0"/>
                <a:cs typeface="Arial" panose="020B0604020202020204" pitchFamily="34" charset="0"/>
              </a:rPr>
              <a:t> of </a:t>
            </a:r>
            <a:r>
              <a:rPr lang="en-GB" sz="2200" b="1" dirty="0">
                <a:latin typeface="Arial" panose="020B0604020202020204" pitchFamily="34" charset="0"/>
                <a:cs typeface="Arial" panose="020B0604020202020204" pitchFamily="34" charset="0"/>
              </a:rPr>
              <a:t>creativity</a:t>
            </a:r>
            <a:r>
              <a:rPr lang="en-GB" sz="2200" dirty="0">
                <a:latin typeface="Arial" panose="020B0604020202020204" pitchFamily="34" charset="0"/>
                <a:cs typeface="Arial" panose="020B0604020202020204" pitchFamily="34" charset="0"/>
              </a:rPr>
              <a:t>.</a:t>
            </a:r>
          </a:p>
          <a:p>
            <a:endParaRPr lang="en-US" dirty="0"/>
          </a:p>
          <a:p>
            <a:endParaRPr lang="en-US" dirty="0"/>
          </a:p>
          <a:p>
            <a:endParaRPr lang="en-US" dirty="0"/>
          </a:p>
        </p:txBody>
      </p:sp>
    </p:spTree>
    <p:extLst>
      <p:ext uri="{BB962C8B-B14F-4D97-AF65-F5344CB8AC3E}">
        <p14:creationId xmlns:p14="http://schemas.microsoft.com/office/powerpoint/2010/main" val="2037877352"/>
      </p:ext>
    </p:extLst>
  </p:cSld>
  <p:clrMapOvr>
    <a:masterClrMapping/>
  </p:clrMapOvr>
  <p:transition xmlns:p14="http://schemas.microsoft.com/office/powerpoint/2010/mai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5842001" cy="4058292"/>
          </a:xfrm>
        </p:spPr>
        <p:txBody>
          <a:bodyPr/>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2: Presentations</a:t>
            </a:r>
          </a:p>
          <a:p>
            <a:r>
              <a:rPr lang="en-GB" sz="2000" dirty="0">
                <a:latin typeface="Arial" panose="020B0604020202020204" pitchFamily="34" charset="0"/>
                <a:cs typeface="Arial" panose="020B0604020202020204" pitchFamily="34" charset="0"/>
              </a:rPr>
              <a:t>You will now present your designs.</a:t>
            </a:r>
          </a:p>
          <a:p>
            <a:pPr marL="342900" indent="-342900">
              <a:buClr>
                <a:srgbClr val="A469A5"/>
              </a:buClr>
              <a:buFont typeface="Arial"/>
              <a:buChar char="•"/>
            </a:pPr>
            <a:r>
              <a:rPr lang="en-GB" sz="2000" dirty="0">
                <a:latin typeface="Arial" panose="020B0604020202020204" pitchFamily="34" charset="0"/>
                <a:cs typeface="Arial" panose="020B0604020202020204" pitchFamily="34" charset="0"/>
              </a:rPr>
              <a:t>How does your station help people?</a:t>
            </a:r>
          </a:p>
          <a:p>
            <a:pPr marL="342900" indent="-342900">
              <a:spcAft>
                <a:spcPts val="1500"/>
              </a:spcAft>
              <a:buClr>
                <a:srgbClr val="A469A5"/>
              </a:buClr>
              <a:buFont typeface="Arial"/>
              <a:buChar char="•"/>
            </a:pPr>
            <a:r>
              <a:rPr lang="en-GB" sz="2000" dirty="0">
                <a:latin typeface="Arial" panose="020B0604020202020204" pitchFamily="34" charset="0"/>
                <a:cs typeface="Arial" panose="020B0604020202020204" pitchFamily="34" charset="0"/>
              </a:rPr>
              <a:t>What is your favourite feature?</a:t>
            </a:r>
          </a:p>
          <a:p>
            <a:r>
              <a:rPr lang="en-GB" sz="2000" dirty="0">
                <a:latin typeface="Arial" panose="020B0604020202020204" pitchFamily="34" charset="0"/>
                <a:cs typeface="Arial" panose="020B0604020202020204" pitchFamily="34" charset="0"/>
              </a:rPr>
              <a:t>Focus on your </a:t>
            </a:r>
            <a:r>
              <a:rPr lang="en-US" sz="2000" dirty="0">
                <a:latin typeface="Arial" panose="020B0604020202020204" pitchFamily="34" charset="0"/>
                <a:cs typeface="Arial" panose="020B0604020202020204" pitchFamily="34" charset="0"/>
              </a:rPr>
              <a:t>essential skill</a:t>
            </a:r>
            <a:r>
              <a:rPr lang="en-GB" sz="2000" dirty="0">
                <a:latin typeface="Arial" panose="020B0604020202020204" pitchFamily="34" charset="0"/>
                <a:cs typeface="Arial" panose="020B0604020202020204" pitchFamily="34" charset="0"/>
              </a:rPr>
              <a:t> of </a:t>
            </a:r>
            <a:r>
              <a:rPr lang="en-GB" sz="2000" b="1" dirty="0">
                <a:latin typeface="Arial" panose="020B0604020202020204" pitchFamily="34" charset="0"/>
                <a:cs typeface="Arial" panose="020B0604020202020204" pitchFamily="34" charset="0"/>
              </a:rPr>
              <a:t>speaking. </a:t>
            </a:r>
            <a:endParaRPr lang="en-GB" sz="2000" dirty="0">
              <a:latin typeface="Arial" panose="020B0604020202020204" pitchFamily="34" charset="0"/>
              <a:cs typeface="Arial" panose="020B0604020202020204" pitchFamily="34" charset="0"/>
            </a:endParaRPr>
          </a:p>
          <a:p>
            <a:pPr marL="342900" indent="-342900">
              <a:buClr>
                <a:srgbClr val="A469A5"/>
              </a:buClr>
              <a:buFont typeface="Arial"/>
              <a:buChar char="•"/>
            </a:pPr>
            <a:r>
              <a:rPr lang="en-GB" sz="2000" dirty="0">
                <a:latin typeface="Arial" panose="020B0604020202020204" pitchFamily="34" charset="0"/>
                <a:cs typeface="Arial" panose="020B0604020202020204" pitchFamily="34" charset="0"/>
              </a:rPr>
              <a:t>Speak clearly.</a:t>
            </a:r>
          </a:p>
          <a:p>
            <a:pPr marL="342900" indent="-342900">
              <a:buClr>
                <a:srgbClr val="A469A5"/>
              </a:buClr>
              <a:buFont typeface="Arial"/>
              <a:buChar char="•"/>
            </a:pPr>
            <a:r>
              <a:rPr lang="en-GB" sz="2000" dirty="0">
                <a:latin typeface="Arial" panose="020B0604020202020204" pitchFamily="34" charset="0"/>
                <a:cs typeface="Arial" panose="020B0604020202020204" pitchFamily="34" charset="0"/>
              </a:rPr>
              <a:t>Try to put your ideas in a logical order.</a:t>
            </a:r>
          </a:p>
          <a:p>
            <a:endParaRPr lang="en-GB" sz="2000" dirty="0">
              <a:latin typeface="Arial" panose="020B0604020202020204" pitchFamily="34" charset="0"/>
              <a:cs typeface="Arial" panose="020B0604020202020204" pitchFamily="34" charset="0"/>
            </a:endParaRPr>
          </a:p>
          <a:p>
            <a:pPr marL="342900" indent="-342900">
              <a:buFont typeface="Arial"/>
              <a:buChar char="•"/>
            </a:pPr>
            <a:endParaRPr lang="en-GB" sz="2000" dirty="0">
              <a:latin typeface="Arial" panose="020B0604020202020204" pitchFamily="34" charset="0"/>
              <a:cs typeface="Arial" panose="020B0604020202020204" pitchFamily="34" charset="0"/>
            </a:endParaRPr>
          </a:p>
          <a:p>
            <a:pPr marL="342900" indent="-342900">
              <a:buFont typeface="Arial"/>
              <a:buChar char="•"/>
            </a:pPr>
            <a:endParaRPr lang="en-GB" sz="2000" dirty="0">
              <a:latin typeface="Arial" panose="020B0604020202020204" pitchFamily="34" charset="0"/>
              <a:cs typeface="Arial" panose="020B0604020202020204" pitchFamily="34" charset="0"/>
            </a:endParaRPr>
          </a:p>
          <a:p>
            <a:pPr marL="342900" indent="-342900">
              <a:buFont typeface="Arial"/>
              <a:buChar char="•"/>
            </a:pPr>
            <a:endParaRPr lang="en-GB" sz="2000" dirty="0">
              <a:latin typeface="Arial" panose="020B0604020202020204" pitchFamily="34" charset="0"/>
              <a:cs typeface="Arial" panose="020B0604020202020204" pitchFamily="34" charset="0"/>
            </a:endParaRPr>
          </a:p>
          <a:p>
            <a:pPr marL="342900" indent="-342900">
              <a:buFont typeface="Arial"/>
              <a:buChar char="•"/>
            </a:pPr>
            <a:endParaRPr lang="en-GB" sz="2000" dirty="0">
              <a:latin typeface="Arial" panose="020B0604020202020204" pitchFamily="34" charset="0"/>
              <a:cs typeface="Arial" panose="020B0604020202020204" pitchFamily="34" charset="0"/>
            </a:endParaRPr>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pic>
        <p:nvPicPr>
          <p:cNvPr id="3" name="Picture 2"/>
          <p:cNvPicPr>
            <a:picLocks noChangeAspect="1"/>
          </p:cNvPicPr>
          <p:nvPr/>
        </p:nvPicPr>
        <p:blipFill rotWithShape="1">
          <a:blip r:embed="rId3"/>
          <a:srcRect l="15430" r="13926" b="549"/>
          <a:stretch/>
        </p:blipFill>
        <p:spPr>
          <a:xfrm>
            <a:off x="6451600" y="2264400"/>
            <a:ext cx="5283200" cy="4136400"/>
          </a:xfrm>
          <a:prstGeom prst="rect">
            <a:avLst/>
          </a:prstGeom>
        </p:spPr>
      </p:pic>
    </p:spTree>
    <p:extLst>
      <p:ext uri="{BB962C8B-B14F-4D97-AF65-F5344CB8AC3E}">
        <p14:creationId xmlns:p14="http://schemas.microsoft.com/office/powerpoint/2010/main" val="1505691842"/>
      </p:ext>
    </p:extLst>
  </p:cSld>
  <p:clrMapOvr>
    <a:masterClrMapping/>
  </p:clrMapOvr>
  <p:transition xmlns:p14="http://schemas.microsoft.com/office/powerpoint/2010/mai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xmlns=""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xmlns="" name="CS911a HS2 PowerPoint template v180618.potx" id="{A560FED6-B53F-47FD-A22F-B22EA86E6456}" vid="{03739F20-4011-44B8-94CF-3CE9F75047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34F4AE69C21E498F9B1184519BB9AF" ma:contentTypeVersion="7" ma:contentTypeDescription="Create a new document." ma:contentTypeScope="" ma:versionID="90f8df66770fe6f7e47c2c0dfc3322a4">
  <xsd:schema xmlns:xsd="http://www.w3.org/2001/XMLSchema" xmlns:xs="http://www.w3.org/2001/XMLSchema" xmlns:p="http://schemas.microsoft.com/office/2006/metadata/properties" xmlns:ns2="78264dbd-4967-4750-8535-388aca79f18f" targetNamespace="http://schemas.microsoft.com/office/2006/metadata/properties" ma:root="true" ma:fieldsID="973ad8a9932ccf4182786832a2480b3d" ns2:_="">
    <xsd:import namespace="78264dbd-4967-4750-8535-388aca79f1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64dbd-4967-4750-8535-388aca79f1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655807FB-2D41-4321-8106-C605C7C47921}"/>
</file>

<file path=customXml/itemProps3.xml><?xml version="1.0" encoding="utf-8"?>
<ds:datastoreItem xmlns:ds="http://schemas.openxmlformats.org/officeDocument/2006/customXml" ds:itemID="{D34F44B3-AA9D-448D-964A-3AD013732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9402</TotalTime>
  <Words>1135</Words>
  <Application>Microsoft Macintosh PowerPoint</Application>
  <PresentationFormat>Custom</PresentationFormat>
  <Paragraphs>143</Paragraphs>
  <Slides>11</Slides>
  <Notes>11</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1_HS2 PPT Theme</vt:lpstr>
      <vt:lpstr>2_HS2 PPT Theme</vt:lpstr>
      <vt:lpstr>PowerPoint Presentation</vt:lpstr>
      <vt:lpstr>Train Station Design Challenge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High Speed Two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Jack Tame</cp:lastModifiedBy>
  <cp:revision>357</cp:revision>
  <cp:lastPrinted>2020-12-01T16:45:55Z</cp:lastPrinted>
  <dcterms:created xsi:type="dcterms:W3CDTF">2018-06-19T10:55:36Z</dcterms:created>
  <dcterms:modified xsi:type="dcterms:W3CDTF">2020-12-03T13:41:04Z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0x0101007934F4AE69C21E498F9B1184519BB9AF</vt:lpwstr>
  </property>
</Properties>
</file>