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48" r:id="rId1"/>
  </p:sldMasterIdLst>
  <p:notesMasterIdLst>
    <p:notesMasterId r:id="rId7"/>
  </p:notesMasterIdLst>
  <p:sldIdLst>
    <p:sldId id="271" r:id="rId2"/>
    <p:sldId id="268" r:id="rId3"/>
    <p:sldId id="300" r:id="rId4"/>
    <p:sldId id="301" r:id="rId5"/>
    <p:sldId id="30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F0F1"/>
    <a:srgbClr val="00A29E"/>
    <a:srgbClr val="6EA693"/>
    <a:srgbClr val="496E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46" autoAdjust="0"/>
    <p:restoredTop sz="94706" autoAdjust="0"/>
  </p:normalViewPr>
  <p:slideViewPr>
    <p:cSldViewPr snapToGrid="0" snapToObjects="1">
      <p:cViewPr varScale="1">
        <p:scale>
          <a:sx n="86" d="100"/>
          <a:sy n="86" d="100"/>
        </p:scale>
        <p:origin x="216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35415-CBD4-0D45-AAD2-A7569E0D8260}" type="datetimeFigureOut">
              <a:rPr lang="en-US" smtClean="0"/>
              <a:t>12/8/2016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559E4-678D-7D46-92D8-B224C9DAD1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7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59E4-678D-7D46-92D8-B224C9DAD1B3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59E4-678D-7D46-92D8-B224C9DAD1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86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59E4-678D-7D46-92D8-B224C9DAD1B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86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59E4-678D-7D46-92D8-B224C9DAD1B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86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59E4-678D-7D46-92D8-B224C9DAD1B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8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8200" y="6356350"/>
            <a:ext cx="10515600" cy="3651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756" y="115888"/>
            <a:ext cx="1176848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CCC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7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9945"/>
            <a:ext cx="10515600" cy="36070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accent3"/>
                </a:solidFill>
              </a:defRPr>
            </a:lvl1pPr>
            <a:lvl2pPr marL="685800" indent="-228600">
              <a:buFont typeface="Arial" charset="0"/>
              <a:buChar char="•"/>
              <a:defRPr sz="1600">
                <a:solidFill>
                  <a:schemeClr val="accent3"/>
                </a:solidFill>
              </a:defRPr>
            </a:lvl2pPr>
            <a:lvl3pPr>
              <a:defRPr sz="1600">
                <a:solidFill>
                  <a:schemeClr val="accent3"/>
                </a:solidFill>
              </a:defRPr>
            </a:lvl3pPr>
            <a:lvl4pPr>
              <a:defRPr sz="1600">
                <a:solidFill>
                  <a:schemeClr val="accent3"/>
                </a:solidFill>
              </a:defRPr>
            </a:lvl4pPr>
            <a:lvl5pPr>
              <a:defRPr sz="16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CCC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10515600" cy="10112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1299412"/>
            <a:ext cx="105156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343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, hyph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9945"/>
            <a:ext cx="10515600" cy="360701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1pPr>
            <a:lvl2pPr marL="6858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2pPr>
            <a:lvl3pPr marL="11430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3pPr>
            <a:lvl4pPr marL="16002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4pPr>
            <a:lvl5pPr marL="20574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 smtClean="0"/>
              <a:t>CCC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10515600" cy="10112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9727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hyphens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8799"/>
            <a:ext cx="10515600" cy="360701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1pPr>
            <a:lvl2pPr marL="6858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2pPr>
            <a:lvl3pPr marL="11430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3pPr>
            <a:lvl4pPr marL="16002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4pPr>
            <a:lvl5pPr marL="20574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 smtClean="0"/>
              <a:t>CCC.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5165726"/>
            <a:ext cx="10515600" cy="10112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30933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,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9945"/>
            <a:ext cx="10515600" cy="36070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 typeface="+mj-lt"/>
              <a:buNone/>
              <a:defRPr sz="1600">
                <a:solidFill>
                  <a:schemeClr val="accent2"/>
                </a:solidFill>
              </a:defRPr>
            </a:lvl1pPr>
            <a:lvl2pPr marL="800100" indent="-342900">
              <a:lnSpc>
                <a:spcPct val="150000"/>
              </a:lnSpc>
              <a:buFont typeface="+mj-lt"/>
              <a:buAutoNum type="arabicPeriod"/>
              <a:defRPr sz="1600">
                <a:solidFill>
                  <a:schemeClr val="accent2"/>
                </a:solidFill>
              </a:defRPr>
            </a:lvl2pPr>
            <a:lvl3pPr marL="1257300" indent="-342900">
              <a:lnSpc>
                <a:spcPct val="150000"/>
              </a:lnSpc>
              <a:buFont typeface="+mj-lt"/>
              <a:buAutoNum type="arabicPeriod"/>
              <a:defRPr sz="1600">
                <a:solidFill>
                  <a:schemeClr val="accent2"/>
                </a:solidFill>
              </a:defRPr>
            </a:lvl3pPr>
            <a:lvl4pPr marL="1714500" indent="-342900">
              <a:lnSpc>
                <a:spcPct val="150000"/>
              </a:lnSpc>
              <a:buFont typeface="+mj-lt"/>
              <a:buAutoNum type="arabicPeriod"/>
              <a:defRPr sz="1600">
                <a:solidFill>
                  <a:schemeClr val="accent2"/>
                </a:solidFill>
              </a:defRPr>
            </a:lvl4pPr>
            <a:lvl5pPr marL="2171700" indent="-342900">
              <a:lnSpc>
                <a:spcPct val="150000"/>
              </a:lnSpc>
              <a:buFont typeface="+mj-lt"/>
              <a:buAutoNum type="arabicPeriod"/>
              <a:defRPr sz="1600">
                <a:solidFill>
                  <a:schemeClr val="accent2"/>
                </a:solidFill>
              </a:defRPr>
            </a:lvl5pPr>
          </a:lstStyle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CCC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10515600" cy="10112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1299412"/>
            <a:ext cx="105156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490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 smtClean="0"/>
              <a:t>CCC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10515600" cy="4636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02573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 smtClean="0"/>
              <a:t>CCC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10515600" cy="463646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buFont typeface="Arial" charset="0"/>
              <a:buChar char="•"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826373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Workshop 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4CF5F-DB72-D443-9C7F-CF735AB9C47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6246796"/>
            <a:ext cx="105156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80730"/>
            <a:ext cx="716640" cy="51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8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3" r:id="rId5"/>
    <p:sldLayoutId id="2147483661" r:id="rId6"/>
    <p:sldLayoutId id="2147483664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entury Gothic" panose="020B0502020202020204" pitchFamily="34" charset="0"/>
          <a:ea typeface="Century Gothic" panose="020B0502020202020204" pitchFamily="34" charset="0"/>
          <a:cs typeface="Century Gothic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charset="0"/>
        <a:buChar char="•"/>
        <a:defRPr sz="2800" b="0" i="0" kern="1200">
          <a:solidFill>
            <a:schemeClr val="accent3"/>
          </a:solidFill>
          <a:latin typeface="Georgia" charset="0"/>
          <a:ea typeface="Georgia" charset="0"/>
          <a:cs typeface="Georgia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ZapfDingbatsITC" charset="0"/>
        <a:buChar char="✱"/>
        <a:defRPr sz="240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346061" y="5708073"/>
            <a:ext cx="113656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46061" y="674255"/>
            <a:ext cx="113656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437847" y="2427802"/>
            <a:ext cx="11258853" cy="9201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GB" sz="4000" dirty="0" smtClean="0">
                <a:solidFill>
                  <a:schemeClr val="tx1"/>
                </a:solidFill>
              </a:rPr>
              <a:t/>
            </a:r>
            <a:br>
              <a:rPr lang="en-GB" sz="4000" dirty="0" smtClean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41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509657" y="1439192"/>
            <a:ext cx="4528457" cy="32432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000" u="sng" dirty="0">
                <a:solidFill>
                  <a:schemeClr val="accent3">
                    <a:lumMod val="75000"/>
                  </a:schemeClr>
                </a:solidFill>
              </a:rPr>
              <a:t>Workshop objectives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Preliminary sketch proposals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Produce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a plan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and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cross-section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of the proposed crossing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Gain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an understanding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of different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materials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GB" sz="2000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GB" sz="2000" u="sng" dirty="0" smtClean="0">
                <a:solidFill>
                  <a:schemeClr val="accent3">
                    <a:lumMod val="75000"/>
                  </a:schemeClr>
                </a:solidFill>
              </a:rPr>
              <a:t>Employability </a:t>
            </a:r>
            <a:r>
              <a:rPr lang="en-GB" sz="2000" u="sng" dirty="0">
                <a:solidFill>
                  <a:schemeClr val="accent3">
                    <a:lumMod val="75000"/>
                  </a:schemeClr>
                </a:solidFill>
              </a:rPr>
              <a:t>skills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Team working;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brainstorming.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en-GB" dirty="0">
                <a:solidFill>
                  <a:schemeClr val="accent5"/>
                </a:solidFill>
              </a:rPr>
              <a:t/>
            </a:r>
            <a:br>
              <a:rPr lang="en-GB" dirty="0">
                <a:solidFill>
                  <a:schemeClr val="accent5"/>
                </a:solidFill>
              </a:rPr>
            </a:br>
            <a:endParaRPr lang="en-GB" dirty="0">
              <a:solidFill>
                <a:schemeClr val="accent5"/>
              </a:solidFill>
            </a:endParaRPr>
          </a:p>
          <a:p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5127171" cy="1011237"/>
          </a:xfrm>
        </p:spPr>
        <p:txBody>
          <a:bodyPr>
            <a:noAutofit/>
          </a:bodyPr>
          <a:lstStyle/>
          <a:p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Think of a famous building that most people will know the name of.</a:t>
            </a:r>
          </a:p>
          <a:p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Without saying the name of the building describe it to your partner, see if they can guess the name. 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31864" y="6268912"/>
            <a:ext cx="50625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Designing your crossing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>
                <a:solidFill>
                  <a:schemeClr val="accent5"/>
                </a:solidFill>
              </a:rPr>
              <a:t/>
            </a:r>
            <a:br>
              <a:rPr lang="en-GB" dirty="0">
                <a:solidFill>
                  <a:schemeClr val="accent5"/>
                </a:solidFill>
              </a:rPr>
            </a:br>
            <a:endParaRPr lang="en-GB" dirty="0">
              <a:solidFill>
                <a:schemeClr val="accent5"/>
              </a:solidFill>
            </a:endParaRPr>
          </a:p>
          <a:p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2653953"/>
            <a:ext cx="6290840" cy="4432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Use the plans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and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cross-sections on Resources 3.1 – 3.11 to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design your crossing.</a:t>
            </a:r>
          </a:p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Spend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5 minutes recapping your brief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5 minutes discussing ideas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10 minutes sketching ideas</a:t>
            </a:r>
          </a:p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Afterwards your team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will have a design team meeting </a:t>
            </a:r>
            <a:endParaRPr lang="en-GB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w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here you will choose a design.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75442" y="5668077"/>
            <a:ext cx="3897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accent3">
                    <a:lumMod val="75000"/>
                  </a:schemeClr>
                </a:solidFill>
              </a:rPr>
              <a:t>Image courtesy of Expedition Engineering</a:t>
            </a:r>
            <a:endParaRPr lang="en-GB" sz="8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5442" y="2500077"/>
            <a:ext cx="3960000" cy="316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200" y="1479141"/>
            <a:ext cx="101880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Having chosen your crossing, you need to design how it will look, and how it will attach to the existing infrastructure. This is an opportunity to make compromises to minority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-held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views.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31864" y="6268912"/>
            <a:ext cx="50625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5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 team meeting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>
                <a:solidFill>
                  <a:schemeClr val="accent5"/>
                </a:solidFill>
              </a:rPr>
              <a:t/>
            </a:r>
            <a:br>
              <a:rPr lang="en-GB" dirty="0">
                <a:solidFill>
                  <a:schemeClr val="accent5"/>
                </a:solidFill>
              </a:rPr>
            </a:br>
            <a:endParaRPr lang="en-GB" dirty="0">
              <a:solidFill>
                <a:schemeClr val="accent5"/>
              </a:solidFill>
            </a:endParaRPr>
          </a:p>
          <a:p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You now have 10 minutes to decide on a design.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Remember your job role!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The project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director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has the final say!</a:t>
            </a:r>
          </a:p>
          <a:p>
            <a:endParaRPr lang="en-US" dirty="0">
              <a:solidFill>
                <a:schemeClr val="accent5"/>
              </a:solidFill>
            </a:endParaRPr>
          </a:p>
        </p:txBody>
      </p:sp>
      <p:pic>
        <p:nvPicPr>
          <p:cNvPr id="9218" name="Picture 2" descr="V:\03 Projects\240 TU Crossing Curricula\09 Content\_images\brainstorming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7067" y="3236912"/>
            <a:ext cx="7657033" cy="264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287068" y="5881688"/>
            <a:ext cx="76570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accent3">
                    <a:lumMod val="75000"/>
                  </a:schemeClr>
                </a:solidFill>
              </a:rPr>
              <a:t> Image by </a:t>
            </a:r>
            <a:r>
              <a:rPr lang="en-GB" sz="800" dirty="0" err="1">
                <a:solidFill>
                  <a:schemeClr val="accent3">
                    <a:lumMod val="75000"/>
                  </a:schemeClr>
                </a:solidFill>
              </a:rPr>
              <a:t>Juhan</a:t>
            </a:r>
            <a:r>
              <a:rPr lang="en-GB" sz="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sz="800" dirty="0" err="1">
                <a:solidFill>
                  <a:schemeClr val="accent3">
                    <a:lumMod val="75000"/>
                  </a:schemeClr>
                </a:solidFill>
              </a:rPr>
              <a:t>Sonin</a:t>
            </a:r>
            <a:r>
              <a:rPr lang="en-GB" sz="800" dirty="0">
                <a:solidFill>
                  <a:schemeClr val="accent3">
                    <a:lumMod val="75000"/>
                  </a:schemeClr>
                </a:solidFill>
              </a:rPr>
              <a:t>, licensed under CC BY 2.0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31864" y="6268912"/>
            <a:ext cx="50625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5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roundup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>
                <a:solidFill>
                  <a:schemeClr val="accent5"/>
                </a:solidFill>
              </a:rPr>
              <a:t/>
            </a:r>
            <a:br>
              <a:rPr lang="en-GB" dirty="0">
                <a:solidFill>
                  <a:schemeClr val="accent5"/>
                </a:solidFill>
              </a:rPr>
            </a:br>
            <a:endParaRPr lang="en-GB" dirty="0">
              <a:solidFill>
                <a:schemeClr val="accent5"/>
              </a:solidFill>
            </a:endParaRPr>
          </a:p>
          <a:p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10515599" cy="10112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Write down two advantages and one disadvantage of your design.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31864" y="6268912"/>
            <a:ext cx="50625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5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ssing Curricula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214</Words>
  <Application>Microsoft Office PowerPoint</Application>
  <PresentationFormat>Widescreen</PresentationFormat>
  <Paragraphs>41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Georgia</vt:lpstr>
      <vt:lpstr>LucidaGrande</vt:lpstr>
      <vt:lpstr>ZapfDingbatsITC</vt:lpstr>
      <vt:lpstr>Crossing Curricula</vt:lpstr>
      <vt:lpstr>PowerPoint Presentation</vt:lpstr>
      <vt:lpstr>Starter</vt:lpstr>
      <vt:lpstr>Designing your crossing</vt:lpstr>
      <vt:lpstr>Design team meeting</vt:lpstr>
      <vt:lpstr>Workshop roundup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2016-09-07T10:52:44Z</dcterms:created>
  <dcterms:modified xsi:type="dcterms:W3CDTF">2016-12-08T17:41:19Z</dcterms:modified>
</cp:coreProperties>
</file>